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92" r:id="rId3"/>
    <p:sldId id="293" r:id="rId4"/>
    <p:sldId id="275" r:id="rId5"/>
    <p:sldId id="276" r:id="rId6"/>
    <p:sldId id="278" r:id="rId7"/>
    <p:sldId id="279" r:id="rId8"/>
    <p:sldId id="288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F6C72-AE59-0748-ABB3-FB3048838793}">
          <p14:sldIdLst>
            <p14:sldId id="258"/>
            <p14:sldId id="292"/>
            <p14:sldId id="293"/>
            <p14:sldId id="275"/>
            <p14:sldId id="276"/>
            <p14:sldId id="278"/>
            <p14:sldId id="279"/>
            <p14:sldId id="288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B2C"/>
    <a:srgbClr val="E1192B"/>
    <a:srgbClr val="CC9900"/>
    <a:srgbClr val="E11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68"/>
    <p:restoredTop sz="94703"/>
  </p:normalViewPr>
  <p:slideViewPr>
    <p:cSldViewPr snapToGrid="0" snapToObjects="1">
      <p:cViewPr varScale="1">
        <p:scale>
          <a:sx n="93" d="100"/>
          <a:sy n="93" d="100"/>
        </p:scale>
        <p:origin x="216" y="3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7B81D-216B-4E61-AF58-284BB94B353B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1EF36-F4C9-42EA-9DC5-1AB6C27A0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91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0B893-2D33-C143-95DB-B9BF721B1FC5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03E4E-4774-E944-990E-761C02510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65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95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8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80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35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07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9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2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4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2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7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5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03E4E-4774-E944-990E-761C025100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31371" y="1122363"/>
            <a:ext cx="6096807" cy="2038526"/>
          </a:xfrm>
        </p:spPr>
        <p:txBody>
          <a:bodyPr anchor="b"/>
          <a:lstStyle>
            <a:lvl1pPr algn="l">
              <a:defRPr sz="6000"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31371" y="3376260"/>
            <a:ext cx="6096807" cy="1655762"/>
          </a:xfrm>
        </p:spPr>
        <p:txBody>
          <a:bodyPr/>
          <a:lstStyle>
            <a:lvl1pPr marL="0" indent="0" algn="l">
              <a:buNone/>
              <a:defRPr sz="2400"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8178" y="2667000"/>
            <a:ext cx="5460073" cy="423032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445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690688"/>
            <a:ext cx="4944533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6535994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50761" y="1825625"/>
            <a:ext cx="0" cy="4571772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4453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97395"/>
            <a:ext cx="2688771" cy="240173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838200" y="1690688"/>
            <a:ext cx="4944533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150761" y="1825625"/>
            <a:ext cx="0" cy="4571772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838200" y="337165"/>
            <a:ext cx="2858729" cy="901861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692001"/>
            <a:ext cx="10515600" cy="4351338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97380" y="1332089"/>
            <a:ext cx="8750864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838200" y="598310"/>
            <a:ext cx="10515600" cy="733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1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838200" y="598310"/>
            <a:ext cx="10515600" cy="733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38200" y="1332089"/>
            <a:ext cx="9766571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692001"/>
            <a:ext cx="10515600" cy="4351338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838200" y="306210"/>
            <a:ext cx="10515600" cy="733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38200" y="1039989"/>
            <a:ext cx="9766571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056717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838200" y="306210"/>
            <a:ext cx="10515600" cy="733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38200" y="1039989"/>
            <a:ext cx="9766571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5118100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598310"/>
            <a:ext cx="10515600" cy="73377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1332089"/>
            <a:ext cx="9810044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1692001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974771" y="0"/>
            <a:ext cx="721722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 sz="28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 sz="24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 sz="20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 sz="20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79768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841630"/>
            <a:ext cx="3933825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8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496388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7976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 sz="28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 sz="24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 sz="20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 sz="20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841630"/>
            <a:ext cx="3933825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582458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8245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04100" y="368300"/>
            <a:ext cx="4552950" cy="632505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974771" y="0"/>
            <a:ext cx="7217229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79768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841630"/>
            <a:ext cx="3933825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64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496388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7976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8200" y="1841630"/>
            <a:ext cx="3933825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3089" y="1206500"/>
            <a:ext cx="5839012" cy="1524000"/>
          </a:xfrm>
        </p:spPr>
        <p:txBody>
          <a:bodyPr>
            <a:normAutofit/>
          </a:bodyPr>
          <a:lstStyle>
            <a:lvl1pPr algn="ctr">
              <a:defRPr sz="6000" b="1" i="0">
                <a:latin typeface="Real Text Pro Demibold" charset="0"/>
                <a:ea typeface="Real Text Pro Demibold" charset="0"/>
                <a:cs typeface="Real Text Pro Demibold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biLevel thresh="50000"/>
          </a:blip>
          <a:stretch>
            <a:fillRect/>
          </a:stretch>
        </p:blipFill>
        <p:spPr>
          <a:xfrm>
            <a:off x="3343089" y="3747891"/>
            <a:ext cx="5839012" cy="184207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514600" y="2997200"/>
            <a:ext cx="7370442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170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343089" y="1206500"/>
            <a:ext cx="5839012" cy="1524000"/>
          </a:xfrm>
        </p:spPr>
        <p:txBody>
          <a:bodyPr>
            <a:normAutofit/>
          </a:bodyPr>
          <a:lstStyle>
            <a:lvl1pPr algn="ctr">
              <a:defRPr sz="6000" b="1" i="0">
                <a:latin typeface="Real Text Pro Demibold" charset="0"/>
                <a:ea typeface="Real Text Pro Demibold" charset="0"/>
                <a:cs typeface="Real Text Pro Demibold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514600" y="2997200"/>
            <a:ext cx="7370442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3343089" y="3747891"/>
            <a:ext cx="5839012" cy="184207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3089" y="1206500"/>
            <a:ext cx="5839012" cy="1524000"/>
          </a:xfrm>
        </p:spPr>
        <p:txBody>
          <a:bodyPr>
            <a:normAutofit/>
          </a:bodyPr>
          <a:lstStyle>
            <a:lvl1pPr algn="ctr">
              <a:defRPr sz="6000" b="1" i="0">
                <a:latin typeface="Real Text Pro Demibold" charset="0"/>
                <a:ea typeface="Real Text Pro Demibold" charset="0"/>
                <a:cs typeface="Real Text Pro Demibold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14600" y="2997200"/>
            <a:ext cx="7370442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9994" y="3528577"/>
            <a:ext cx="3505201" cy="23368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d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343089" y="1206500"/>
            <a:ext cx="5839012" cy="1524000"/>
          </a:xfrm>
        </p:spPr>
        <p:txBody>
          <a:bodyPr>
            <a:normAutofit/>
          </a:bodyPr>
          <a:lstStyle>
            <a:lvl1pPr algn="ctr">
              <a:defRPr sz="6000" b="1" i="0">
                <a:latin typeface="Real Text Pro Demibold" charset="0"/>
                <a:ea typeface="Real Text Pro Demibold" charset="0"/>
                <a:cs typeface="Real Text Pro Demibold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514600" y="2997200"/>
            <a:ext cx="7370442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09994" y="3528576"/>
            <a:ext cx="3505202" cy="233680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97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31371" y="1122363"/>
            <a:ext cx="6096807" cy="2387600"/>
          </a:xfrm>
        </p:spPr>
        <p:txBody>
          <a:bodyPr anchor="b"/>
          <a:lstStyle>
            <a:lvl1pPr algn="l">
              <a:defRPr sz="6000"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31371" y="3602038"/>
            <a:ext cx="6096807" cy="1655762"/>
          </a:xfrm>
        </p:spPr>
        <p:txBody>
          <a:bodyPr/>
          <a:lstStyle>
            <a:lvl1pPr marL="0" indent="0" algn="l">
              <a:buNone/>
              <a:defRPr sz="2400">
                <a:latin typeface="Real Text Pro" charset="0"/>
                <a:ea typeface="Real Text Pro" charset="0"/>
                <a:cs typeface="Real Text Pro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8178" y="2654300"/>
            <a:ext cx="5474515" cy="424151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5824589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8245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04100" y="368300"/>
            <a:ext cx="4552950" cy="63250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001"/>
            <a:ext cx="10515600" cy="4351338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8200" y="1332089"/>
            <a:ext cx="9810044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02417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2001"/>
            <a:ext cx="10515600" cy="4351338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332089"/>
            <a:ext cx="9810044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02417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4515556"/>
            <a:ext cx="9829800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0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44533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5994" y="1825625"/>
            <a:ext cx="5181600" cy="4351338"/>
          </a:xfrm>
        </p:spPr>
        <p:txBody>
          <a:bodyPr/>
          <a:lstStyle>
            <a:lvl1pPr>
              <a:defRPr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690688"/>
            <a:ext cx="4944533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4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4453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Head Pro" charset="0"/>
                <a:ea typeface="Real Head Pro" charset="0"/>
                <a:cs typeface="Real Head Pro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4453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tx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1pPr>
            <a:lvl2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2pPr>
            <a:lvl3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3pPr>
            <a:lvl4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4pPr>
            <a:lvl5pPr>
              <a:defRPr>
                <a:solidFill>
                  <a:schemeClr val="bg1"/>
                </a:solidFill>
                <a:latin typeface="Real Text Pro" charset="0"/>
                <a:ea typeface="Real Text Pro" charset="0"/>
                <a:cs typeface="Real Tex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97395"/>
            <a:ext cx="2688771" cy="240173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838200" y="1690688"/>
            <a:ext cx="4944533" cy="0"/>
          </a:xfrm>
          <a:prstGeom prst="line">
            <a:avLst/>
          </a:prstGeom>
          <a:ln w="25400">
            <a:solidFill>
              <a:srgbClr val="E119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04771" y="5559425"/>
            <a:ext cx="1079500" cy="83079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017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17B6-6466-CA44-A203-DCC007137B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3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72" r:id="rId4"/>
    <p:sldLayoutId id="2147483650" r:id="rId5"/>
    <p:sldLayoutId id="2147483667" r:id="rId6"/>
    <p:sldLayoutId id="2147483651" r:id="rId7"/>
    <p:sldLayoutId id="2147483652" r:id="rId8"/>
    <p:sldLayoutId id="2147483668" r:id="rId9"/>
    <p:sldLayoutId id="2147483692" r:id="rId10"/>
    <p:sldLayoutId id="2147483691" r:id="rId11"/>
    <p:sldLayoutId id="2147483683" r:id="rId12"/>
    <p:sldLayoutId id="2147483655" r:id="rId13"/>
    <p:sldLayoutId id="2147483695" r:id="rId14"/>
    <p:sldLayoutId id="2147483696" r:id="rId15"/>
    <p:sldLayoutId id="2147483697" r:id="rId16"/>
    <p:sldLayoutId id="2147483680" r:id="rId17"/>
    <p:sldLayoutId id="2147483656" r:id="rId18"/>
    <p:sldLayoutId id="2147483671" r:id="rId19"/>
    <p:sldLayoutId id="2147483657" r:id="rId20"/>
    <p:sldLayoutId id="2147483675" r:id="rId21"/>
    <p:sldLayoutId id="2147483688" r:id="rId22"/>
    <p:sldLayoutId id="2147483689" r:id="rId23"/>
    <p:sldLayoutId id="2147483693" r:id="rId24"/>
    <p:sldLayoutId id="2147483694" r:id="rId25"/>
    <p:sldLayoutId id="2147483690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eal Head Pro" charset="0"/>
          <a:ea typeface="Real Head Pro" charset="0"/>
          <a:cs typeface="Real Head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Real Text Pro" charset="0"/>
          <a:ea typeface="Real Text Pro" charset="0"/>
          <a:cs typeface="Real Text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Real Text Pro" charset="0"/>
          <a:ea typeface="Real Text Pro" charset="0"/>
          <a:cs typeface="Real Text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Real Text Pro" charset="0"/>
          <a:ea typeface="Real Text Pro" charset="0"/>
          <a:cs typeface="Real Text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Real Text Pro" charset="0"/>
          <a:ea typeface="Real Text Pro" charset="0"/>
          <a:cs typeface="Real Text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Real Text Pro" charset="0"/>
          <a:ea typeface="Real Text Pro" charset="0"/>
          <a:cs typeface="Real Text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.northeastern.edu/handboo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vost.northeastern.edu/app/uploads/Updated-Model-Tenure-Dossier_July-1-202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371" y="1122363"/>
            <a:ext cx="6096807" cy="20385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11A2C"/>
                </a:solidFill>
                <a:latin typeface="ITC New Baskerville Roman"/>
                <a:cs typeface="New Baskerville"/>
              </a:rPr>
              <a:t>Preparing for Promotion </a:t>
            </a:r>
            <a:br>
              <a:rPr lang="en-US" dirty="0">
                <a:solidFill>
                  <a:srgbClr val="E11A2C"/>
                </a:solidFill>
                <a:latin typeface="ITC New Baskerville Roman"/>
                <a:cs typeface="New Baskerville"/>
              </a:rPr>
            </a:br>
            <a:r>
              <a:rPr lang="en-US" dirty="0">
                <a:solidFill>
                  <a:srgbClr val="E11A2C"/>
                </a:solidFill>
                <a:latin typeface="ITC New Baskerville Roman"/>
                <a:cs typeface="New Baskerville"/>
              </a:rPr>
              <a:t>to Full Professor</a:t>
            </a:r>
            <a:endParaRPr lang="en-US" dirty="0">
              <a:solidFill>
                <a:srgbClr val="E11A2C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631371" y="3452460"/>
            <a:ext cx="6563756" cy="165576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000" dirty="0">
                <a:latin typeface="Helvetica"/>
                <a:cs typeface="Helvetica"/>
              </a:rPr>
              <a:t>Deb Franko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000" dirty="0">
                <a:latin typeface="Helvetica"/>
                <a:cs typeface="Helvetica"/>
              </a:rPr>
              <a:t>Senior Vice Provost for Academic Affairs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000" dirty="0">
                <a:latin typeface="Helvetica"/>
                <a:cs typeface="Helvetica"/>
              </a:rPr>
              <a:t>October 11,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959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DFCD70-2C34-464E-BD8A-7752D1AF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3200" u="sng" dirty="0">
                <a:solidFill>
                  <a:srgbClr val="D41B2C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Dossier proper</a:t>
            </a:r>
            <a:r>
              <a:rPr lang="en-US" altLang="ja-JP" sz="3200" dirty="0">
                <a:solidFill>
                  <a:srgbClr val="D41B2C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 </a:t>
            </a:r>
            <a:r>
              <a:rPr lang="en-US" altLang="ja-JP" sz="3200" i="1" dirty="0">
                <a:solidFill>
                  <a:srgbClr val="D41B2C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distills</a:t>
            </a:r>
            <a:r>
              <a:rPr lang="en-US" altLang="ja-JP" sz="3200" dirty="0">
                <a:solidFill>
                  <a:srgbClr val="D41B2C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 your accomplishments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endParaRPr lang="en-US" sz="18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i="1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Curriculum Vitae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Statements reflecting on your trajectory in research, teaching, service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Summary of teaching evaluations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Previous performance evaluations</a:t>
            </a:r>
          </a:p>
          <a:p>
            <a:pPr marL="457200" lvl="1" indent="0" defTabSz="45720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Your unit’s promotion committee then adds…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C3E618-AF8E-4278-855B-803C639A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my promotion dossier contain?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2D426-D896-4EB8-B195-B184D7C94A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F3C3C-8ADB-4A1A-88B2-342BD2299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Confidential letters from external experts in the field evaluating your research/scholarship/creative work</a:t>
            </a:r>
          </a:p>
          <a:p>
            <a:pPr marL="800100" lvl="1" indent="-342900"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6-8 “</a:t>
            </a: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arm’s-length” letters</a:t>
            </a:r>
          </a:p>
          <a:p>
            <a:pPr marL="800100" lvl="1" indent="-342900"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Candidate may suggest referees and may request that some scholars not be considered as referees; final list by unit committee with dean’</a:t>
            </a: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s review </a:t>
            </a:r>
          </a:p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Chair’</a:t>
            </a: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s report, presented to unit promotion committee </a:t>
            </a:r>
          </a:p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Unit report, including vote </a:t>
            </a:r>
          </a:p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College advisory committee report (where applicable)</a:t>
            </a:r>
          </a:p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Dean’</a:t>
            </a: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s recommendation</a:t>
            </a:r>
          </a:p>
          <a:p>
            <a:pPr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Candidate’</a:t>
            </a: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s responses, if any, to unit/college/dean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76739E-1D77-4FF4-A9D0-8E3FD18C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Included in Dossier by Committee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E7BFD-D115-4CBD-B159-CEADF7F55D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0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7AB75-81A4-4BB6-9B1D-AF4517B9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u="sng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Appendices</a:t>
            </a:r>
            <a:r>
              <a:rPr lang="en-US" sz="3200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 document your accomplishments in teaching, research, and leadership</a:t>
            </a:r>
          </a:p>
          <a:p>
            <a:pPr marL="0" lvl="0" indent="0" defTabSz="457200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All copies of publications, artistic programs, etc.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Record of external funding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Evidence of impact, if available—book or performance reviews, citations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Teaching evaluations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Sample syllabus and course materials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Evidence of leadership in discipline and university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C7F043-02FC-434B-B5DA-3492F0016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my appendices contain?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1DA1B-07BC-41D3-AE66-7EE75516F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7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C0720A-9E8C-4188-8648-0FD51B987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1075"/>
              </a:spcBef>
              <a:buNone/>
            </a:pPr>
            <a:r>
              <a:rPr lang="en-US" i="1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Faculty Handbook </a:t>
            </a:r>
            <a:r>
              <a:rPr lang="en-US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module</a:t>
            </a:r>
            <a:r>
              <a:rPr lang="en-US" i="1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 </a:t>
            </a:r>
            <a:r>
              <a:rPr lang="en-US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on tenure and promotion of jointly appointed faculty</a:t>
            </a:r>
          </a:p>
          <a:p>
            <a:pPr marL="800100" lvl="1" indent="-342900" defTabSz="457200">
              <a:lnSpc>
                <a:spcPct val="100000"/>
              </a:lnSpc>
              <a:spcBef>
                <a:spcPts val="1075"/>
              </a:spcBef>
            </a:pPr>
            <a:r>
              <a:rPr lang="en-US" altLang="ja-JP" sz="2000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Representative of secondary unit(s) of appointment serves on promotion committee </a:t>
            </a:r>
            <a:r>
              <a:rPr lang="en-US" altLang="ja-JP" sz="2000" b="1" dirty="0">
                <a:solidFill>
                  <a:prstClr val="black"/>
                </a:solidFill>
                <a:latin typeface="Helvetica"/>
                <a:ea typeface="ＭＳ Ｐゴシック" panose="020B0600070205080204" pitchFamily="34" charset="-128"/>
                <a:cs typeface="Helvetica"/>
              </a:rPr>
              <a:t>with full rights and responsibilities</a:t>
            </a:r>
            <a:endParaRPr lang="en-US" altLang="ja-JP" sz="2000" dirty="0">
              <a:solidFill>
                <a:prstClr val="black"/>
              </a:solidFill>
              <a:latin typeface="Helvetica"/>
              <a:ea typeface="ＭＳ Ｐゴシック" panose="020B0600070205080204" pitchFamily="34" charset="-128"/>
              <a:cs typeface="Helvetica"/>
            </a:endParaRPr>
          </a:p>
          <a:p>
            <a:pPr marL="800100" lvl="1" indent="-342900"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Both primary and secondary unit deans contribute independent evaluations of the candidate (for cross-college joint appointments)  </a:t>
            </a:r>
          </a:p>
          <a:p>
            <a:pPr marL="800100" lvl="1" indent="-342900" defTabSz="457200">
              <a:lnSpc>
                <a:spcPct val="100000"/>
              </a:lnSpc>
              <a:spcBef>
                <a:spcPts val="1075"/>
              </a:spcBef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If faculty member serves in units with chairs or equivalent unit heads, secondary unit head contributes to the primary unit chair’s evaluation letter </a:t>
            </a:r>
            <a:endParaRPr lang="en-US" altLang="ja-JP" sz="2000" dirty="0">
              <a:solidFill>
                <a:prstClr val="black"/>
              </a:solidFill>
              <a:latin typeface="Helvetica"/>
              <a:ea typeface="ＭＳ Ｐゴシック" panose="020B0600070205080204" pitchFamily="34" charset="-128"/>
              <a:cs typeface="Helvetica"/>
            </a:endParaRPr>
          </a:p>
          <a:p>
            <a:pPr marL="0" lvl="0" indent="0" defTabSz="457200">
              <a:lnSpc>
                <a:spcPct val="100000"/>
              </a:lnSpc>
              <a:spcBef>
                <a:spcPts val="1075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See </a:t>
            </a:r>
            <a:r>
              <a:rPr lang="en-US" sz="2000" dirty="0">
                <a:solidFill>
                  <a:prstClr val="black"/>
                </a:solidFill>
                <a:latin typeface="Helvetica"/>
                <a:ea typeface="+mn-ea"/>
                <a:cs typeface="Helvetica"/>
                <a:hlinkClick r:id="rId3"/>
              </a:rPr>
              <a:t>https://faculty.northeastern.edu/handbook/</a:t>
            </a:r>
            <a:endParaRPr lang="en-US" sz="2000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marL="0" lvl="0" indent="0" defTabSz="457200">
              <a:lnSpc>
                <a:spcPct val="100000"/>
              </a:lnSpc>
              <a:spcBef>
                <a:spcPts val="1075"/>
              </a:spcBef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5909D2-FFD2-4C44-BE13-7F3366C7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review for joint appointments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01CF9-F462-481F-B0A6-13906D297B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41DC12-C679-4883-B82F-85D0CC033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D41B2C"/>
                </a:solidFill>
                <a:latin typeface="Helvetica CE"/>
                <a:ea typeface="+mj-ea"/>
                <a:cs typeface="Helvetica CE"/>
              </a:rPr>
              <a:t>Reflects Full Professor process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https://provost.northeastern.edu/app/uploads/Updated-Model-Tenure-Dossier_July-1-2021.pdf</a:t>
            </a:r>
            <a:endParaRPr lang="en-US" sz="1800" dirty="0"/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Helvetica CE"/>
              <a:ea typeface="+mn-ea"/>
              <a:cs typeface="Helvetica" panose="020B0604020202020204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Helvetica CE"/>
                <a:ea typeface="+mn-ea"/>
                <a:cs typeface="Helvetica" panose="020B0604020202020204" pitchFamily="34" charset="0"/>
              </a:rPr>
              <a:t>Follow all guidelines in this document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Helvetica CE"/>
                <a:ea typeface="+mn-ea"/>
                <a:cs typeface="Helvetica" panose="020B0604020202020204" pitchFamily="34" charset="0"/>
              </a:rPr>
              <a:t>100 page total = ~ 60 pages of material you supply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Helvetica CE"/>
                <a:ea typeface="+mn-ea"/>
                <a:cs typeface="Helvetica" panose="020B0604020202020204" pitchFamily="34" charset="0"/>
              </a:rPr>
              <a:t>									 +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Helvetica CE"/>
                <a:ea typeface="+mn-ea"/>
                <a:cs typeface="Helvetica" panose="020B0604020202020204" pitchFamily="34" charset="0"/>
              </a:rPr>
              <a:t>					   ~40 pages of materials from your committee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855F1B-2E2A-4ECA-B787-DF419CDB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 Tenure and Promotion Dossier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9DFB2-34B3-4812-8D80-9DC996AFB4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B56E29-EB97-4201-9350-85D3453E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D41B2C"/>
                </a:solidFill>
                <a:latin typeface="Helvetica" charset="0"/>
                <a:ea typeface="Helvetica" charset="0"/>
                <a:cs typeface="Helvetica" charset="0"/>
              </a:rPr>
              <a:t>Dossiers must be submitted electronically through </a:t>
            </a:r>
            <a:r>
              <a:rPr lang="en-US" sz="2400" i="1" dirty="0" err="1">
                <a:solidFill>
                  <a:srgbClr val="D41B2C"/>
                </a:solidFill>
                <a:latin typeface="Helvetica" charset="0"/>
                <a:ea typeface="Helvetica" charset="0"/>
                <a:cs typeface="Helvetica" charset="0"/>
              </a:rPr>
              <a:t>Interfolio</a:t>
            </a:r>
            <a:endParaRPr lang="en-US" sz="2400" i="1" dirty="0">
              <a:solidFill>
                <a:srgbClr val="D41B2C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Access </a:t>
            </a:r>
            <a:r>
              <a:rPr lang="en-US" sz="20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Interfolio</a:t>
            </a: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via the </a:t>
            </a:r>
            <a:r>
              <a:rPr lang="en-US" sz="20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MyNortheastern</a:t>
            </a: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portal using your Northeastern credentials</a:t>
            </a:r>
            <a:b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b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Interfolio</a:t>
            </a: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 facilitates the online submission and review of materials</a:t>
            </a:r>
            <a:b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</a:br>
            <a:endParaRPr lang="en-US" sz="20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defTabSz="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Candidate submits dossier materials and appendices</a:t>
            </a:r>
          </a:p>
          <a:p>
            <a:pPr marL="800100" lvl="1" indent="-342900" defTabSz="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Department or College collects and submits Faculty Summary Sheet, recommendations, and external letters</a:t>
            </a:r>
          </a:p>
          <a:p>
            <a:pPr marL="742950" lvl="1" indent="-285750" defTabSz="4572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Software is intuitive, any specific questions can be directed to your Associate Dean for Faculty Affairs or Jackie Isaacs, Vice Provost for Faculty Affairs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E524D0-AFED-4A72-B175-822CE6DF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Interfolio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C7C22-8AD1-4FEE-ADFA-52281C8497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7ACE-B832-48D5-AC6C-F098CD6EA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rgbClr val="E1192B"/>
                </a:solidFill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F1334-7FC3-4F0B-B231-34BE01131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28768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7ACE-B832-48D5-AC6C-F098CD6EA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368" y="1498600"/>
            <a:ext cx="6096807" cy="2387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E1192B"/>
                </a:solidFill>
              </a:rPr>
              <a:t>Please fill out the evaluation survey left on your seat.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F1334-7FC3-4F0B-B231-34BE01131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369" y="4537075"/>
            <a:ext cx="6096807" cy="1655762"/>
          </a:xfrm>
        </p:spPr>
        <p:txBody>
          <a:bodyPr>
            <a:normAutofit/>
          </a:bodyPr>
          <a:lstStyle/>
          <a:p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9569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7FADBC-281B-7A46-987B-2723055F1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Department and College</a:t>
            </a:r>
          </a:p>
          <a:p>
            <a:r>
              <a:rPr lang="en-US" dirty="0"/>
              <a:t>When did you join Northeastern?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64E7E3-3E60-B44B-AE5D-DDF4E4D4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first, introductions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6E3AF-2D82-B147-B5CC-CB5BCD0718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0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C8DB4B-4363-0C43-935E-F53C746A21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543395-FF4C-E7F6-DF5B-B7059E971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41" y="334703"/>
            <a:ext cx="10314004" cy="620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2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27980"/>
            <a:ext cx="9795933" cy="4582919"/>
          </a:xfrm>
        </p:spPr>
        <p:txBody>
          <a:bodyPr>
            <a:normAutofit lnSpcReduction="1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i="1" dirty="0">
                <a:solidFill>
                  <a:srgbClr val="D41B2C"/>
                </a:solidFill>
                <a:latin typeface="ITC New Baskerville Roman"/>
                <a:ea typeface="+mn-ea"/>
                <a:cs typeface="New Baskerville ITC Std"/>
              </a:rPr>
              <a:t>Differences from tenure consideration:  </a:t>
            </a:r>
            <a:endParaRPr lang="en-US" sz="2400" dirty="0">
              <a:solidFill>
                <a:srgbClr val="D41B2C"/>
              </a:solidFill>
              <a:latin typeface="ITC New Baskerville Roman"/>
              <a:ea typeface="+mn-ea"/>
              <a:cs typeface="New Baskerville ITC Std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No clock: You declare intention to be considered and have a conversation with your department chair and/or associate dean/dean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You are not “reminded” as in tenure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External Reviewers—all must be full professors or equivalent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Time span covered in dossier and supplemental materials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All research/scholarship/creative activity since tenure, </a:t>
            </a:r>
            <a:r>
              <a:rPr lang="en-US" sz="2400" i="1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and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All teaching and service since tenure, </a:t>
            </a:r>
            <a:r>
              <a:rPr lang="en-US" sz="2400" i="1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or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At least the seven most recent years of your teaching and service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1BA582-F9FA-B748-80D6-BE88973E9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F39030-AA0D-0F40-A4DB-9956C7EC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notes</a:t>
            </a:r>
          </a:p>
        </p:txBody>
      </p:sp>
    </p:spTree>
    <p:extLst>
      <p:ext uri="{BB962C8B-B14F-4D97-AF65-F5344CB8AC3E}">
        <p14:creationId xmlns:p14="http://schemas.microsoft.com/office/powerpoint/2010/main" val="3633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D3C54B-293D-4A9D-BFF2-A22824597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Evidence of </a:t>
            </a:r>
            <a:r>
              <a:rPr lang="en-US" sz="3600" i="1" dirty="0">
                <a:solidFill>
                  <a:srgbClr val="D41B2C"/>
                </a:solidFill>
                <a:latin typeface="Helvetica"/>
                <a:ea typeface="+mn-ea"/>
                <a:cs typeface="Helvetica"/>
              </a:rPr>
              <a:t>IMPACT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3200" i="1" dirty="0">
              <a:solidFill>
                <a:prstClr val="black"/>
              </a:solidFill>
              <a:latin typeface="Helvetica"/>
              <a:ea typeface="+mn-ea"/>
              <a:cs typeface="Helvetica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At a level distinct from and much higher than tenure consideration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Impact, not promise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With promise of your impact being sustained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Helvetica"/>
                <a:ea typeface="+mn-ea"/>
                <a:cs typeface="Helvetica"/>
              </a:rPr>
              <a:t>Measured in a variety of ways (h-index, leadership, innovation, external letters)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59C199-8C0D-467D-B2D2-0B41C620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expected?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A7A72-85CD-47FB-9ED2-6174D1E7F4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428719-F487-4E0D-84D5-5F679667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001"/>
            <a:ext cx="10834396" cy="4351338"/>
          </a:xfr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D41B2C"/>
                </a:solidFill>
                <a:latin typeface="ITC New Baskerville Roman"/>
                <a:ea typeface="+mn-ea"/>
                <a:cs typeface="New Baskerville ITC Std"/>
              </a:rPr>
              <a:t>might include, in addition to continuing excellent classroom performance: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3200" i="1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Wider range of curricular contributions than at tenure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Innovative pedagogy beyond what you did for tenure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Program development beyond the course level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Mentoring of junior teachers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Lengthening record of students placed, publications with students; your students’ success is yours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Contributions to your field’s pedagogical debates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Leadership in the curricular and pedagogical space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64FB1A-7DC1-4FFB-A0DE-C627669F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Impact in Teaching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1E774-2D20-474E-AE2D-F42B703D4C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7BCFEB-17C8-444A-B443-54349ACE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D41B2C"/>
                </a:solidFill>
                <a:latin typeface="ITC New Baskerville Roman"/>
                <a:ea typeface="+mn-ea"/>
                <a:cs typeface="New Baskerville ITC Std"/>
              </a:rPr>
              <a:t>might include, in addition to continuing to publish and present your work, obtain grants, present creative works . . .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i="1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Citations and reviews of published work 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Increasing stature of publication venues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Prestigious invitations; prestigious gallery showings or juried exhibitions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High-profile professional service dependent on scholarly reputation 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Leadership in your field of study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Engagement in larger-scale research collaborations; large grants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International as well as national reputation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5128F4-C769-4642-99CA-2F237595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95"/>
            <a:ext cx="109220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Evidence of Impact </a:t>
            </a:r>
            <a:br>
              <a:rPr lang="en-US" sz="4000" dirty="0"/>
            </a:br>
            <a:r>
              <a:rPr lang="en-US" sz="4000" dirty="0"/>
              <a:t>in Research/ Scholarship/Creative Practice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A40C4-7360-4AB7-84D1-082B90909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7BCFEB-17C8-444A-B443-54349ACE7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D41B2C"/>
                </a:solidFill>
                <a:latin typeface="ITC New Baskerville Roman"/>
                <a:ea typeface="+mn-ea"/>
                <a:cs typeface="New Baskerville ITC Std"/>
              </a:rPr>
              <a:t>As noted by your external reviewers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3200" i="1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Who come from high ranking institutions and are leaders in the field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Who speak clearly to the impact of your research/scholarship/creative practice in the field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They know your work and discuss its value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They comment on the impact you have made in the field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They likely know about your leadership in your profession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They affirm, strongly, that you should be promoted to Professor and would be promoted at their university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5128F4-C769-4642-99CA-2F237595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9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Evidence of Impact </a:t>
            </a:r>
            <a:br>
              <a:rPr lang="en-US" dirty="0"/>
            </a:br>
            <a:r>
              <a:rPr lang="en-US" dirty="0"/>
              <a:t>in Research/ Scholarship/Creative Practice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A40C4-7360-4AB7-84D1-082B909094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25F18B-9D63-47B1-8A79-5F71888F7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>
                <a:solidFill>
                  <a:srgbClr val="D41B2C"/>
                </a:solidFill>
                <a:latin typeface="ITC New Baskerville Roman"/>
                <a:ea typeface="+mn-ea"/>
                <a:cs typeface="New Baskerville ITC Std"/>
              </a:rPr>
              <a:t>might include, in addition to robust departmental citizenship. . .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3200" i="1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Leadership at and beyond the university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cs typeface="New Baskerville ITC Std"/>
              </a:rPr>
              <a:t>Shift from “service” towards </a:t>
            </a:r>
            <a:r>
              <a:rPr lang="en-US" sz="2400" i="1" dirty="0">
                <a:solidFill>
                  <a:prstClr val="black"/>
                </a:solidFill>
                <a:latin typeface="ITC New Baskerville Roman"/>
                <a:cs typeface="New Baskerville ITC Std"/>
              </a:rPr>
              <a:t>academic leadership</a:t>
            </a:r>
            <a:r>
              <a:rPr lang="en-US" sz="2400" dirty="0">
                <a:solidFill>
                  <a:prstClr val="black"/>
                </a:solidFill>
                <a:latin typeface="ITC New Baskerville Roman"/>
                <a:cs typeface="New Baskerville ITC Std"/>
              </a:rPr>
              <a:t>—at all levels of contribution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cs typeface="New Baskerville ITC Std"/>
              </a:rPr>
              <a:t>Contribution to the success of others</a:t>
            </a:r>
            <a:endParaRPr lang="en-US" sz="2400" dirty="0">
              <a:solidFill>
                <a:prstClr val="black"/>
              </a:solidFill>
              <a:latin typeface="ITC New Baskerville Roman"/>
              <a:ea typeface="+mn-ea"/>
              <a:cs typeface="New Baskerville ITC Std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Wider college and university roles with demonstrable outcomes (e.g., Committee Chair, not Committee Member)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Visible professional service premised on scholarly reputation; Leadership in professional organizations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Editor of journal – not just on editorial board or ad hoc reviewer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ITC New Baskerville Roman"/>
                <a:ea typeface="+mn-ea"/>
                <a:cs typeface="New Baskerville ITC Std"/>
              </a:rPr>
              <a:t>Responsibility for improvement as well as continuity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8237CD-E971-40AC-8141-E1314970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Impact in Service-Leadership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A3F1-A1BA-401D-979E-DA459B229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17B6-6466-CA44-A203-DCC007137B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8331</TotalTime>
  <Words>970</Words>
  <Application>Microsoft Macintosh PowerPoint</Application>
  <PresentationFormat>Widescreen</PresentationFormat>
  <Paragraphs>148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Helvetica</vt:lpstr>
      <vt:lpstr>Helvetica CE</vt:lpstr>
      <vt:lpstr>ITC New Baskerville Roman</vt:lpstr>
      <vt:lpstr>Real Head Pro</vt:lpstr>
      <vt:lpstr>Real Text Pro</vt:lpstr>
      <vt:lpstr>Real Text Pro Demibold</vt:lpstr>
      <vt:lpstr>Office Theme</vt:lpstr>
      <vt:lpstr>Preparing for Promotion  to Full Professor</vt:lpstr>
      <vt:lpstr>But first, introductions</vt:lpstr>
      <vt:lpstr>PowerPoint Presentation</vt:lpstr>
      <vt:lpstr>A few notes</vt:lpstr>
      <vt:lpstr>What is expected?</vt:lpstr>
      <vt:lpstr>Evidence of Impact in Teaching</vt:lpstr>
      <vt:lpstr>Evidence of Impact  in Research/ Scholarship/Creative Practice </vt:lpstr>
      <vt:lpstr>Evidence of Impact  in Research/ Scholarship/Creative Practice </vt:lpstr>
      <vt:lpstr>Evidence of Impact in Service-Leadership</vt:lpstr>
      <vt:lpstr>What will my promotion dossier contain? </vt:lpstr>
      <vt:lpstr>Included in Dossier by Committee </vt:lpstr>
      <vt:lpstr>What will my appendices contain? </vt:lpstr>
      <vt:lpstr>Promotion review for joint appointments </vt:lpstr>
      <vt:lpstr>Model Tenure and Promotion Dossier   </vt:lpstr>
      <vt:lpstr>Interfolio</vt:lpstr>
      <vt:lpstr>Questions?</vt:lpstr>
      <vt:lpstr>Please fill out the evaluation survey left on your seat.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</dc:title>
  <dc:subject/>
  <dc:creator>Microsoft Office User</dc:creator>
  <cp:keywords/>
  <dc:description/>
  <cp:lastModifiedBy>Luban, Dekel</cp:lastModifiedBy>
  <cp:revision>123</cp:revision>
  <dcterms:created xsi:type="dcterms:W3CDTF">2018-09-14T18:18:52Z</dcterms:created>
  <dcterms:modified xsi:type="dcterms:W3CDTF">2023-10-10T21:24:49Z</dcterms:modified>
  <cp:category/>
</cp:coreProperties>
</file>