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6" r:id="rId3"/>
  </p:sldMasterIdLst>
  <p:notesMasterIdLst>
    <p:notesMasterId r:id="rId43"/>
  </p:notesMasterIdLst>
  <p:sldIdLst>
    <p:sldId id="259" r:id="rId4"/>
    <p:sldId id="540" r:id="rId5"/>
    <p:sldId id="262" r:id="rId6"/>
    <p:sldId id="3553" r:id="rId7"/>
    <p:sldId id="3560" r:id="rId8"/>
    <p:sldId id="3533" r:id="rId9"/>
    <p:sldId id="3619" r:id="rId10"/>
    <p:sldId id="3620" r:id="rId11"/>
    <p:sldId id="539" r:id="rId12"/>
    <p:sldId id="3621" r:id="rId13"/>
    <p:sldId id="3622" r:id="rId14"/>
    <p:sldId id="3623" r:id="rId15"/>
    <p:sldId id="3624" r:id="rId16"/>
    <p:sldId id="3629" r:id="rId17"/>
    <p:sldId id="3630" r:id="rId18"/>
    <p:sldId id="3608" r:id="rId19"/>
    <p:sldId id="3637" r:id="rId20"/>
    <p:sldId id="3607" r:id="rId21"/>
    <p:sldId id="3627" r:id="rId22"/>
    <p:sldId id="3633" r:id="rId23"/>
    <p:sldId id="3634" r:id="rId24"/>
    <p:sldId id="3635" r:id="rId25"/>
    <p:sldId id="3616" r:id="rId26"/>
    <p:sldId id="524" r:id="rId27"/>
    <p:sldId id="526" r:id="rId28"/>
    <p:sldId id="527" r:id="rId29"/>
    <p:sldId id="528" r:id="rId30"/>
    <p:sldId id="529" r:id="rId31"/>
    <p:sldId id="3612" r:id="rId32"/>
    <p:sldId id="3636" r:id="rId33"/>
    <p:sldId id="3631" r:id="rId34"/>
    <p:sldId id="3613" r:id="rId35"/>
    <p:sldId id="3632" r:id="rId36"/>
    <p:sldId id="3618" r:id="rId37"/>
    <p:sldId id="280" r:id="rId38"/>
    <p:sldId id="275" r:id="rId39"/>
    <p:sldId id="3617" r:id="rId40"/>
    <p:sldId id="542" r:id="rId41"/>
    <p:sldId id="2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2"/>
    <p:restoredTop sz="96012"/>
  </p:normalViewPr>
  <p:slideViewPr>
    <p:cSldViewPr snapToGrid="0">
      <p:cViewPr varScale="1">
        <p:scale>
          <a:sx n="117" d="100"/>
          <a:sy n="117" d="100"/>
        </p:scale>
        <p:origin x="464"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38EA4-C24B-ED49-A633-95B316D196F6}" type="datetimeFigureOut">
              <a:rPr lang="en-US" smtClean="0"/>
              <a:t>10/19/23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EE14D-4B78-8948-82E4-4CB6DE5F5D83}" type="slidenum">
              <a:rPr lang="en-US" smtClean="0"/>
              <a:t>‹#›</a:t>
            </a:fld>
            <a:endParaRPr lang="en-US"/>
          </a:p>
        </p:txBody>
      </p:sp>
    </p:spTree>
    <p:extLst>
      <p:ext uri="{BB962C8B-B14F-4D97-AF65-F5344CB8AC3E}">
        <p14:creationId xmlns:p14="http://schemas.microsoft.com/office/powerpoint/2010/main" val="275234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Mary Ludden:</a:t>
            </a:r>
          </a:p>
          <a:p>
            <a:endParaRPr lang="en-US" b="1">
              <a:ea typeface="Calibri"/>
              <a:cs typeface="Calibri"/>
            </a:endParaRPr>
          </a:p>
          <a:p>
            <a:r>
              <a:rPr lang="en-US" b="1">
                <a:ea typeface="Calibri"/>
                <a:cs typeface="Calibri"/>
              </a:rPr>
              <a:t>Residential: Boston, London, Oakland</a:t>
            </a:r>
            <a:endParaRPr lang="en-US" b="1">
              <a:cs typeface="Calibri"/>
            </a:endParaRPr>
          </a:p>
          <a:p>
            <a:r>
              <a:rPr lang="en-US" b="1">
                <a:ea typeface="Calibri"/>
                <a:cs typeface="Calibri"/>
              </a:rPr>
              <a:t>Research-first: Arlington, Burlington, Nahant</a:t>
            </a:r>
            <a:endParaRPr lang="en-US" b="1"/>
          </a:p>
          <a:p>
            <a:r>
              <a:rPr lang="en-US" b="1">
                <a:ea typeface="Calibri"/>
                <a:cs typeface="Calibri"/>
              </a:rPr>
              <a:t>Lifelong Learning-first: Charlotte, Miami, Portland, San Francisco, San Jose, Seattle, Toronto, Vancouver</a:t>
            </a:r>
          </a:p>
          <a:p>
            <a:r>
              <a:rPr lang="en-US" b="1">
                <a:ea typeface="Calibri"/>
                <a:cs typeface="Calibri"/>
              </a:rPr>
              <a:t>All Campuses: Undergraduate, Lifelong Learning, Research, Entrepreneurship</a:t>
            </a:r>
            <a:endParaRPr lang="en-US" b="1"/>
          </a:p>
          <a:p>
            <a:endParaRPr lang="en-US" b="1"/>
          </a:p>
          <a:p>
            <a:r>
              <a:rPr lang="en-US" sz="1200" b="1" kern="1200">
                <a:solidFill>
                  <a:schemeClr val="tx1"/>
                </a:solidFill>
                <a:effectLst/>
                <a:latin typeface="+mn-lt"/>
                <a:ea typeface="+mn-ea"/>
                <a:cs typeface="+mn-cs"/>
              </a:rPr>
              <a:t>Overview</a:t>
            </a:r>
            <a:r>
              <a:rPr lang="en-US" b="1"/>
              <a:t> </a:t>
            </a:r>
            <a:endParaRPr lang="en-US">
              <a:ea typeface="Calibri"/>
              <a:cs typeface="Calibri"/>
            </a:endParaRPr>
          </a:p>
          <a:p>
            <a:pPr marL="0" lvl="0" indent="0" fontAlgn="base">
              <a:buFont typeface="Arial" panose="020B0604020202020204" pitchFamily="34" charset="0"/>
              <a:buNone/>
            </a:pPr>
            <a:endParaRPr lang="en-US" sz="1200" b="1" kern="120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From FY15 to the present, the global network has served more than 6,700 learners and generated more than $160M In total revenue to the institution.</a:t>
            </a:r>
            <a:endParaRPr lang="en-US" sz="1200" kern="1200">
              <a:solidFill>
                <a:schemeClr val="tx1"/>
              </a:solidFill>
              <a:effectLst/>
              <a:latin typeface="+mn-lt"/>
              <a:cs typeface="Calibri"/>
            </a:endParaRPr>
          </a:p>
          <a:p>
            <a:pPr marL="171450" indent="-171450" fontAlgn="base">
              <a:buFont typeface="Arial" panose="020B0604020202020204" pitchFamily="34" charset="0"/>
              <a:buChar char="•"/>
            </a:pPr>
            <a:r>
              <a:rPr lang="en-US" sz="1200" kern="1200">
                <a:solidFill>
                  <a:schemeClr val="tx1"/>
                </a:solidFill>
                <a:effectLst/>
                <a:latin typeface="+mn-lt"/>
                <a:ea typeface="+mn-ea"/>
                <a:cs typeface="+mn-cs"/>
              </a:rPr>
              <a:t>Current revenue projections for FY23 are $150.1M this academic year.</a:t>
            </a:r>
            <a:r>
              <a:rPr lang="en-US"/>
              <a:t> </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Looking across the university, global network enrollments account for nearly 60% of the overall growth in graduate program enrollment at the university with more than 25 graduate programs currently offered across the network.</a:t>
            </a:r>
            <a:r>
              <a:rPr lang="en-US"/>
              <a:t> </a:t>
            </a:r>
            <a:endParaRPr lang="en-US" sz="1200" kern="1200">
              <a:solidFill>
                <a:schemeClr val="tx1"/>
              </a:solidFill>
              <a:effectLst/>
              <a:latin typeface="+mn-lt"/>
              <a:cs typeface="Calibri"/>
            </a:endParaRP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We continue to launch additional programs on our existing campuses and expand to new locations. Grad programs are set to launch on the Arlington campus in spring 23 and in Miami fall 23. We expect continued growth across the network over the next three years.​</a:t>
            </a:r>
            <a:endParaRPr lang="en-US" b="1"/>
          </a:p>
          <a:p>
            <a:endParaRPr lang="en-US" b="1"/>
          </a:p>
          <a:p>
            <a:r>
              <a:rPr lang="en-US" b="1"/>
              <a:t>Roux Institute: </a:t>
            </a:r>
            <a:endParaRPr lang="en-US" b="1">
              <a:cs typeface="Calibri"/>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More than 300 graduate learners are enrolled, and the Institute is working with more than 65 industry, academic, and community partners.</a:t>
            </a:r>
            <a:r>
              <a:rPr lang="en-US"/>
              <a:t> </a:t>
            </a:r>
            <a:endParaRPr lang="en-US" sz="1200" b="0" i="0" u="none" strike="noStrike" kern="1200">
              <a:solidFill>
                <a:schemeClr val="tx1"/>
              </a:solidFill>
              <a:effectLst/>
              <a:latin typeface="+mn-lt"/>
              <a:cs typeface="Calibri"/>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15 startups are working in residence at the Roux, including 10 participating in the Institute’s inaugural accelerator, operated in partnership with Techstars.</a:t>
            </a:r>
            <a:r>
              <a:rPr lang="en-US"/>
              <a:t> </a:t>
            </a:r>
            <a:endParaRPr lang="en-US" sz="1200" b="0" i="0" u="none" strike="noStrike" kern="1200">
              <a:solidFill>
                <a:schemeClr val="tx1"/>
              </a:solidFill>
              <a:effectLst/>
              <a:latin typeface="+mn-lt"/>
              <a:cs typeface="Calibri"/>
            </a:endParaRPr>
          </a:p>
          <a:p>
            <a:endParaRPr lang="en-US" b="1"/>
          </a:p>
          <a:p>
            <a:r>
              <a:rPr lang="en-US" b="1"/>
              <a:t>Toronto: </a:t>
            </a:r>
            <a:endParaRPr lang="en-US" b="1">
              <a:cs typeface="Calibri"/>
            </a:endParaRPr>
          </a:p>
          <a:p>
            <a:pPr marL="171450" indent="-171450">
              <a:buFont typeface="Arial" panose="020B0604020202020204" pitchFamily="34" charset="0"/>
              <a:buChar char="•"/>
            </a:pPr>
            <a:r>
              <a:rPr lang="en-US" b="0" i="0">
                <a:solidFill>
                  <a:srgbClr val="FF0000"/>
                </a:solidFill>
                <a:highlight>
                  <a:srgbClr val="FF0000"/>
                </a:highlight>
              </a:rPr>
              <a:t>1,268 enrolled student this fall.</a:t>
            </a:r>
            <a:br>
              <a:rPr lang="en-US" b="1" i="1">
                <a:highlight>
                  <a:srgbClr val="FF0000"/>
                </a:highlight>
                <a:cs typeface="+mn-lt"/>
              </a:rPr>
            </a:br>
            <a:r>
              <a:rPr lang="en-US" b="0"/>
              <a:t>New programs launching in January 2022 (MS Information Systems) and September 2023 (MS Biotechnology) 2 additional programs have been submitted to the Ministry for review to Launch in fall 23</a:t>
            </a:r>
            <a:endParaRPr lang="en-US" b="0">
              <a:cs typeface="Calibri"/>
            </a:endParaRPr>
          </a:p>
          <a:p>
            <a:pPr marL="171450" indent="-171450">
              <a:buFont typeface="Arial" panose="020B0604020202020204" pitchFamily="34" charset="0"/>
              <a:buChar char="•"/>
            </a:pPr>
            <a:r>
              <a:rPr lang="en-US" b="0"/>
              <a:t>Relocating to Queen St location in fall 24</a:t>
            </a:r>
            <a:endParaRPr lang="en-US" b="0">
              <a:cs typeface="Calibri"/>
            </a:endParaRPr>
          </a:p>
          <a:p>
            <a:endParaRPr lang="en-US" b="0"/>
          </a:p>
          <a:p>
            <a:r>
              <a:rPr lang="en-US" b="1"/>
              <a:t>Seattle:</a:t>
            </a:r>
            <a:r>
              <a:rPr lang="en-US"/>
              <a:t> </a:t>
            </a:r>
            <a:endParaRPr lang="en-US" b="0">
              <a:cs typeface="Calibri"/>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Expanded global mobility and undergraduate offerings by launching Global </a:t>
            </a:r>
            <a:r>
              <a:rPr lang="en-US" sz="1200" b="0" i="0" u="none" strike="noStrike" kern="1200" err="1">
                <a:solidFill>
                  <a:schemeClr val="tx1"/>
                </a:solidFill>
                <a:effectLst/>
                <a:latin typeface="+mn-lt"/>
                <a:ea typeface="+mn-ea"/>
                <a:cs typeface="+mn-cs"/>
              </a:rPr>
              <a:t>ConnEXions</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SemesterIn</a:t>
            </a:r>
            <a:r>
              <a:rPr lang="en-US" sz="1200" b="0" i="0" u="none" strike="noStrike" kern="1200">
                <a:solidFill>
                  <a:schemeClr val="tx1"/>
                </a:solidFill>
                <a:effectLst/>
                <a:latin typeface="+mn-lt"/>
                <a:ea typeface="+mn-ea"/>
                <a:cs typeface="+mn-cs"/>
              </a:rPr>
              <a:t>, Aerospace and summer residency programs.</a:t>
            </a:r>
            <a:endParaRPr lang="en-US" sz="1200" b="0" i="0" u="none" strike="noStrike" kern="1200">
              <a:solidFill>
                <a:schemeClr val="tx1"/>
              </a:solidFill>
              <a:effectLst/>
              <a:latin typeface="+mn-lt"/>
              <a:cs typeface="Calibri"/>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Broadened support to students across the network by expanding Global Learner Support program from Seattle to SFBA, Vancouver, and Toronto campuses.</a:t>
            </a:r>
            <a:endParaRPr lang="en-US" sz="1200" b="0" i="0" u="none" strike="noStrike" kern="1200">
              <a:solidFill>
                <a:schemeClr val="tx1"/>
              </a:solidFill>
              <a:effectLst/>
              <a:latin typeface="+mn-lt"/>
              <a:cs typeface="Calibri"/>
            </a:endParaRPr>
          </a:p>
          <a:p>
            <a:pPr marL="171450" indent="-171450">
              <a:buFont typeface="Arial" panose="020B0604020202020204" pitchFamily="34" charset="0"/>
              <a:buChar char="•"/>
            </a:pPr>
            <a:endParaRPr lang="en-US" b="1"/>
          </a:p>
          <a:p>
            <a:pPr>
              <a:defRPr/>
            </a:pPr>
            <a:r>
              <a:rPr lang="en-US" b="1"/>
              <a:t>London: </a:t>
            </a:r>
            <a:endParaRPr lang="en-US" b="1">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Academic year London welcomes </a:t>
            </a:r>
            <a:r>
              <a:rPr lang="en-US" sz="1200" kern="1200">
                <a:solidFill>
                  <a:schemeClr val="tx1"/>
                </a:solidFill>
                <a:effectLst/>
                <a:latin typeface="+mn-lt"/>
                <a:ea typeface="+mn-ea"/>
                <a:cs typeface="+mn-cs"/>
              </a:rPr>
              <a:t>NU Bound, Global Quest, Semester In, and NUin programs. ​</a:t>
            </a:r>
            <a:endParaRPr lang="en-US" sz="1200" kern="1200">
              <a:solidFill>
                <a:schemeClr val="tx1"/>
              </a:solidFill>
              <a:effectLst/>
              <a:latin typeface="+mn-lt"/>
              <a:cs typeface="Calibri"/>
            </a:endParaRPr>
          </a:p>
          <a:p>
            <a:pPr marL="171450" indent="-171450">
              <a:buFont typeface="Arial" panose="020B0604020202020204" pitchFamily="34" charset="0"/>
              <a:buChar char="•"/>
              <a:defRPr/>
            </a:pPr>
            <a:r>
              <a:rPr lang="en-US" sz="1200" kern="1200">
                <a:solidFill>
                  <a:schemeClr val="tx1"/>
                </a:solidFill>
                <a:effectLst/>
                <a:latin typeface="+mn-lt"/>
                <a:ea typeface="+mn-ea"/>
                <a:cs typeface="+mn-cs"/>
              </a:rPr>
              <a:t>Brokered strategic UK funding partnerships—for example, with </a:t>
            </a:r>
            <a:r>
              <a:rPr lang="en-US" sz="1200" kern="1200" err="1">
                <a:solidFill>
                  <a:schemeClr val="tx1"/>
                </a:solidFill>
                <a:effectLst/>
                <a:latin typeface="+mn-lt"/>
                <a:ea typeface="+mn-ea"/>
                <a:cs typeface="+mn-cs"/>
              </a:rPr>
              <a:t>UKGov</a:t>
            </a:r>
            <a:r>
              <a:rPr lang="en-US" sz="1200" kern="1200">
                <a:solidFill>
                  <a:schemeClr val="tx1"/>
                </a:solidFill>
                <a:effectLst/>
                <a:latin typeface="+mn-lt"/>
                <a:ea typeface="+mn-ea"/>
                <a:cs typeface="+mn-cs"/>
              </a:rPr>
              <a:t>, NHS, Department for Education, Greater London Authority, Apprenticeships Levy, </a:t>
            </a:r>
            <a:r>
              <a:rPr lang="en-US" sz="1200" kern="1200" err="1">
                <a:solidFill>
                  <a:schemeClr val="tx1"/>
                </a:solidFill>
                <a:effectLst/>
                <a:latin typeface="+mn-lt"/>
                <a:ea typeface="+mn-ea"/>
                <a:cs typeface="+mn-cs"/>
              </a:rPr>
              <a:t>etc</a:t>
            </a:r>
            <a:r>
              <a:rPr lang="en-US" sz="1200" kern="1200">
                <a:solidFill>
                  <a:schemeClr val="tx1"/>
                </a:solidFill>
                <a:effectLst/>
                <a:latin typeface="+mn-lt"/>
                <a:ea typeface="+mn-ea"/>
                <a:cs typeface="+mn-cs"/>
              </a:rPr>
              <a:t>– and will be adding business and tech content to NCH programmatic offerings.</a:t>
            </a:r>
            <a:r>
              <a:rPr lang="en-US"/>
              <a:t> </a:t>
            </a:r>
            <a:endParaRPr lang="en-US" sz="1200" kern="1200">
              <a:solidFill>
                <a:schemeClr val="tx1"/>
              </a:solidFill>
              <a:effectLst/>
              <a:latin typeface="+mn-lt"/>
              <a:cs typeface="Calibri"/>
            </a:endParaRPr>
          </a:p>
          <a:p>
            <a:endParaRPr lang="en-US" b="0"/>
          </a:p>
          <a:p>
            <a:r>
              <a:rPr lang="en-US" b="1"/>
              <a:t>Vancouver: </a:t>
            </a:r>
            <a:endParaRPr lang="en-US" b="1">
              <a:cs typeface="Calibri"/>
            </a:endParaRPr>
          </a:p>
          <a:p>
            <a:pPr marL="171450" indent="-171450">
              <a:buFont typeface="Arial" panose="020B0604020202020204" pitchFamily="34" charset="0"/>
              <a:buChar char="•"/>
            </a:pPr>
            <a:r>
              <a:rPr lang="en-US" b="0"/>
              <a:t>Initial focus on Khoury has supported rapid growth, with +300 students expected in the program by January 2022</a:t>
            </a:r>
            <a:endParaRPr lang="en-US" b="0">
              <a:cs typeface="Calibri"/>
            </a:endParaRPr>
          </a:p>
          <a:p>
            <a:pPr marL="171450" indent="-171450">
              <a:buFont typeface="Arial" panose="020B0604020202020204" pitchFamily="34" charset="0"/>
              <a:buChar char="•"/>
            </a:pPr>
            <a:r>
              <a:rPr lang="en-US" b="0"/>
              <a:t>Launching three new programs in September 2022 (CAMD, </a:t>
            </a:r>
            <a:r>
              <a:rPr lang="en-US" b="0" err="1"/>
              <a:t>CoE</a:t>
            </a:r>
            <a:r>
              <a:rPr lang="en-US" b="0"/>
              <a:t>, CPS)</a:t>
            </a:r>
            <a:r>
              <a:rPr lang="en-US"/>
              <a:t> </a:t>
            </a:r>
            <a:endParaRPr lang="en-US" b="0">
              <a:cs typeface="Calibri"/>
            </a:endParaRPr>
          </a:p>
          <a:p>
            <a:pPr marL="171450" indent="-171450">
              <a:buFont typeface="Arial" panose="020B0604020202020204" pitchFamily="34" charset="0"/>
              <a:buChar char="•"/>
            </a:pPr>
            <a:r>
              <a:rPr lang="en-US" b="0"/>
              <a:t>Developing strategy to support indigenous learners and pathways to tech careers</a:t>
            </a:r>
            <a:r>
              <a:rPr lang="en-US"/>
              <a:t> </a:t>
            </a:r>
            <a:endParaRPr lang="en-US" b="1"/>
          </a:p>
          <a:p>
            <a:endParaRPr lang="en-US" b="1"/>
          </a:p>
          <a:p>
            <a:r>
              <a:rPr lang="en-US" b="1"/>
              <a:t>Charlotte: </a:t>
            </a:r>
            <a:endParaRPr lang="en-US" b="1">
              <a:cs typeface="Calibri"/>
            </a:endParaRPr>
          </a:p>
          <a:p>
            <a:pPr marL="171450" indent="-171450">
              <a:buFont typeface="Arial" panose="020B0604020202020204" pitchFamily="34" charset="0"/>
              <a:buChar char="•"/>
            </a:pPr>
            <a:r>
              <a:rPr lang="en-US" b="0"/>
              <a:t>Refocusing on Health Sciences.</a:t>
            </a:r>
            <a:r>
              <a:rPr lang="en-US"/>
              <a:t> </a:t>
            </a:r>
            <a:endParaRPr lang="en-US" b="0">
              <a:cs typeface="Calibri"/>
            </a:endParaRPr>
          </a:p>
          <a:p>
            <a:pPr marL="171450" indent="-171450">
              <a:buFont typeface="Arial" panose="020B0604020202020204" pitchFamily="34" charset="0"/>
              <a:buChar char="•"/>
            </a:pPr>
            <a:r>
              <a:rPr lang="en-US" b="0" i="0"/>
              <a:t>Scheduled to occupy 50k sf building “The Line” in January 2023.</a:t>
            </a:r>
            <a:endParaRPr lang="en-US" b="0" i="0">
              <a:cs typeface="Calibri"/>
            </a:endParaRPr>
          </a:p>
          <a:p>
            <a:endParaRPr lang="en-US" b="0"/>
          </a:p>
          <a:p>
            <a:r>
              <a:rPr lang="en-US" b="1"/>
              <a:t>San Francisco and Silicon Valley: </a:t>
            </a:r>
            <a:endParaRPr lang="en-US" b="1">
              <a:cs typeface="Calibri"/>
            </a:endParaRPr>
          </a:p>
          <a:p>
            <a:pPr marL="171450" indent="-171450">
              <a:buFont typeface="Arial" panose="020B0604020202020204" pitchFamily="34" charset="0"/>
              <a:buChar char="•"/>
            </a:pPr>
            <a:r>
              <a:rPr lang="en-US" b="0"/>
              <a:t>B</a:t>
            </a:r>
            <a:r>
              <a:rPr lang="en-US" sz="1200" b="0" i="0" u="none" strike="noStrike" kern="1200">
                <a:solidFill>
                  <a:schemeClr val="tx1"/>
                </a:solidFill>
                <a:effectLst/>
                <a:latin typeface="+mn-lt"/>
                <a:ea typeface="+mn-ea"/>
                <a:cs typeface="+mn-cs"/>
              </a:rPr>
              <a:t>oth campuses had significant construction and design work completed this past year, which enhance the overall student experience, increase collaboration and study space, and expand new and improved classrooms to meet capacity demands. </a:t>
            </a:r>
            <a:endParaRPr lang="en-US" sz="1200" b="0" i="0" u="none" strike="noStrike" kern="1200">
              <a:solidFill>
                <a:schemeClr val="tx1"/>
              </a:solidFill>
              <a:effectLst/>
              <a:latin typeface="+mn-lt"/>
              <a:cs typeface="Calibri"/>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campuses have moved forward in implementing a shared services model with Khoury and CPS across career services and experiential education. This creates a highly leveraged resourcing model to better support our learners and decrease scaling costs on individual colleges. </a:t>
            </a:r>
            <a:endParaRPr lang="en-US" b="1"/>
          </a:p>
          <a:p>
            <a:endParaRPr lang="en-US" b="1"/>
          </a:p>
          <a:p>
            <a:r>
              <a:rPr lang="en-US" b="1"/>
              <a:t>Arlington:</a:t>
            </a:r>
            <a:r>
              <a:rPr lang="en-US" b="0"/>
              <a:t> Launching in spring 23: Programs in project management, analytics, computer science, Align, Urban informatics, applied quantitative methods, and security and resilience studies</a:t>
            </a:r>
            <a:r>
              <a:rPr lang="en-US"/>
              <a:t> </a:t>
            </a:r>
            <a:endParaRPr lang="en-US" b="1"/>
          </a:p>
          <a:p>
            <a:endParaRPr lang="en-US" b="1"/>
          </a:p>
          <a:p>
            <a:r>
              <a:rPr lang="en-US" b="1"/>
              <a:t>Miami: </a:t>
            </a:r>
            <a:r>
              <a:rPr lang="en-US" b="0"/>
              <a:t>Launching 7 programs fall 23. (MS Project Management, BS Analytics, BS Biotechnology, BS Finance &amp; Accounting, BS Management, BS Project Management, MS Computer Science + Align)</a:t>
            </a:r>
            <a:endParaRPr lang="en-US" b="0">
              <a:cs typeface="Calibri"/>
            </a:endParaRPr>
          </a:p>
          <a:p>
            <a:r>
              <a:rPr lang="en-US" b="1" i="1"/>
              <a:t>Objectives:</a:t>
            </a:r>
            <a:endParaRPr lang="en-US" b="1" i="1">
              <a:cs typeface="Calibri"/>
            </a:endParaRPr>
          </a:p>
          <a:p>
            <a:pPr marL="171450" indent="-171450">
              <a:buFont typeface="Arial" panose="020B0604020202020204" pitchFamily="34" charset="0"/>
              <a:buChar char="•"/>
            </a:pPr>
            <a:r>
              <a:rPr lang="en-US" b="1"/>
              <a:t>Sustainable and Secure Technology </a:t>
            </a:r>
            <a:r>
              <a:rPr lang="en-US" b="0"/>
              <a:t>- P</a:t>
            </a:r>
            <a:r>
              <a:rPr lang="en-US"/>
              <a:t>repare learners to take part in the emerging tech ecosystem with particular emphasis on the fields of finance and health</a:t>
            </a:r>
            <a:r>
              <a:rPr lang="en-US" b="0"/>
              <a:t>.</a:t>
            </a:r>
            <a:endParaRPr lang="en-US" b="0">
              <a:cs typeface="Calibri"/>
            </a:endParaRPr>
          </a:p>
          <a:p>
            <a:pPr marL="171450" indent="-171450">
              <a:buFont typeface="Arial" panose="020B0604020202020204" pitchFamily="34" charset="0"/>
              <a:buChar char="•"/>
            </a:pPr>
            <a:r>
              <a:rPr lang="en-US" b="1"/>
              <a:t>Workforce Upskilling and Reskilling </a:t>
            </a:r>
            <a:r>
              <a:rPr lang="en-US" b="0"/>
              <a:t>- </a:t>
            </a:r>
            <a:r>
              <a:rPr lang="en-US"/>
              <a:t>Deploy top performing degree and certificate programs that allow learners to upskill and reskill with new professional tools and competencies that are relevant and in demand</a:t>
            </a:r>
            <a:r>
              <a:rPr lang="en-US" b="0"/>
              <a:t>.</a:t>
            </a:r>
            <a:endParaRPr lang="en-US" b="0">
              <a:cs typeface="Calibri"/>
            </a:endParaRPr>
          </a:p>
          <a:p>
            <a:pPr marL="171450" indent="-171450">
              <a:buFont typeface="Arial" panose="020B0604020202020204" pitchFamily="34" charset="0"/>
              <a:buChar char="•"/>
            </a:pPr>
            <a:r>
              <a:rPr lang="en-US" b="1"/>
              <a:t>Inclusive Talent Pathways </a:t>
            </a:r>
            <a:r>
              <a:rPr lang="en-US" b="0"/>
              <a:t>- </a:t>
            </a:r>
            <a:r>
              <a:rPr lang="en-US"/>
              <a:t>Offer a range of opportunities that allow learners to personalize their educational journey recognizing unique and diverse demographics of the region</a:t>
            </a:r>
            <a:r>
              <a:rPr lang="en-US" b="0"/>
              <a:t>.</a:t>
            </a:r>
            <a:endParaRPr lang="en-US" b="1"/>
          </a:p>
          <a:p>
            <a:endParaRPr lang="en-US" b="1"/>
          </a:p>
          <a:p>
            <a:r>
              <a:rPr lang="en-US" b="1"/>
              <a:t>Mills College: </a:t>
            </a:r>
            <a:r>
              <a:rPr lang="en-US" b="0"/>
              <a:t>Formed integration workstreams with Northeastern and Mills co-leads, and are beginning the accreditation process. A Semester In program is planned on the Mills campus for spring 2022, and we are taking applications for Northeastern student leaders to participate in Leading Social Change– a spring 2022 semester-long social justice leadership opportunity at Mills College. Launching first cohort in fall22. NUIn &amp; NU Inbound</a:t>
            </a:r>
            <a:endParaRPr lang="en-US" b="0">
              <a:cs typeface="Calibri"/>
            </a:endParaRPr>
          </a:p>
          <a:p>
            <a:endParaRPr lang="en-US" b="0"/>
          </a:p>
        </p:txBody>
      </p:sp>
      <p:sp>
        <p:nvSpPr>
          <p:cNvPr id="4" name="Slide Number Placeholder 3"/>
          <p:cNvSpPr>
            <a:spLocks noGrp="1"/>
          </p:cNvSpPr>
          <p:nvPr>
            <p:ph type="sldNum" sz="quarter" idx="5"/>
          </p:nvPr>
        </p:nvSpPr>
        <p:spPr/>
        <p:txBody>
          <a:bodyPr/>
          <a:lstStyle/>
          <a:p>
            <a:fld id="{402FB5CF-8E35-384A-9F13-A6F216BC51A7}" type="slidenum">
              <a:rPr lang="en-US" smtClean="0"/>
              <a:t>4</a:t>
            </a:fld>
            <a:endParaRPr lang="en-US"/>
          </a:p>
        </p:txBody>
      </p:sp>
    </p:spTree>
    <p:extLst>
      <p:ext uri="{BB962C8B-B14F-4D97-AF65-F5344CB8AC3E}">
        <p14:creationId xmlns:p14="http://schemas.microsoft.com/office/powerpoint/2010/main" val="15058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9838" y="2239963"/>
            <a:ext cx="19913601" cy="11201400"/>
          </a:xfrm>
        </p:spPr>
      </p:sp>
      <p:sp>
        <p:nvSpPr>
          <p:cNvPr id="3" name="Notes Placeholder 2"/>
          <p:cNvSpPr>
            <a:spLocks noGrp="1"/>
          </p:cNvSpPr>
          <p:nvPr>
            <p:ph type="body" idx="1"/>
          </p:nvPr>
        </p:nvSpPr>
        <p:spPr/>
        <p:txBody>
          <a:bodyPr/>
          <a:lstStyle/>
          <a:p>
            <a:r>
              <a:rPr lang="en-US" b="1">
                <a:latin typeface="Calibri"/>
                <a:cs typeface="Calibri"/>
              </a:rPr>
              <a:t>David Madigan</a:t>
            </a:r>
          </a:p>
          <a:p>
            <a:endParaRPr lang="en-US">
              <a:cs typeface="Calibri"/>
            </a:endParaRPr>
          </a:p>
          <a:p>
            <a:pPr algn="l"/>
            <a:r>
              <a:rPr lang="en-US">
                <a:cs typeface="Calibri"/>
              </a:rPr>
              <a:t>We will:</a:t>
            </a:r>
            <a:endParaRPr lang="en-US"/>
          </a:p>
          <a:p>
            <a:pPr algn="l"/>
            <a:r>
              <a:rPr lang="en-US"/>
              <a:t>Focus on diversity and inclusion in every context</a:t>
            </a:r>
            <a:endParaRPr lang="en-US">
              <a:latin typeface="Calibri"/>
              <a:cs typeface="Calibri"/>
            </a:endParaRPr>
          </a:p>
          <a:p>
            <a:pPr algn="l"/>
            <a:r>
              <a:rPr lang="en-US"/>
              <a:t>Wholly immerse learning and discovery in experience, untethered from the disciplinary boundaries</a:t>
            </a:r>
            <a:endParaRPr lang="en-US">
              <a:latin typeface="Calibri"/>
              <a:cs typeface="Calibri"/>
            </a:endParaRPr>
          </a:p>
          <a:p>
            <a:pPr algn="l"/>
            <a:r>
              <a:rPr lang="en-US"/>
              <a:t>Build interdisciplinary clusters of partners, faculty, staff and students around specific real-world challenges. We call these impact engines</a:t>
            </a:r>
            <a:endParaRPr lang="en-US">
              <a:cs typeface="Calibri"/>
            </a:endParaRPr>
          </a:p>
          <a:p>
            <a:pPr marL="647065" indent="-647065">
              <a:buFont typeface="Arial"/>
              <a:buChar char="•"/>
            </a:pPr>
            <a:r>
              <a:rPr lang="en-US"/>
              <a:t>Go to world. We will build out a truly global university and aspire to total mobility</a:t>
            </a:r>
            <a:endParaRPr lang="en-US">
              <a:cs typeface="Calibri"/>
            </a:endParaRPr>
          </a:p>
          <a:p>
            <a:pPr marL="647065" indent="-647065">
              <a:buFont typeface="Arial"/>
              <a:buChar char="•"/>
            </a:pPr>
            <a:r>
              <a:rPr lang="en-US"/>
              <a:t>Empower this vision and scale and service excellence through technology</a:t>
            </a:r>
            <a:endParaRPr lang="en-US">
              <a:cs typeface="Calibri"/>
            </a:endParaRPr>
          </a:p>
          <a:p>
            <a:r>
              <a:rPr lang="en-US" sz="2200">
                <a:solidFill>
                  <a:prstClr val="black"/>
                </a:solidFill>
                <a:latin typeface="Calibri" panose="020F0502020204030204"/>
              </a:rPr>
              <a:t>Commitment to sustainability throughout the curriculum</a:t>
            </a:r>
            <a:r>
              <a:rPr lang="en-US">
                <a:solidFill>
                  <a:prstClr val="black"/>
                </a:solidFill>
                <a:latin typeface="Calibri" panose="020F0502020204030204"/>
              </a:rPr>
              <a:t>…</a:t>
            </a:r>
            <a:endParaRPr lang="en-US" sz="2200">
              <a:solidFill>
                <a:prstClr val="black"/>
              </a:solidFill>
              <a:latin typeface="Calibri" panose="020F0502020204030204"/>
            </a:endParaRPr>
          </a:p>
          <a:p>
            <a:endParaRPr lang="en-US"/>
          </a:p>
          <a:p>
            <a:endParaRPr lang="en-US">
              <a:cs typeface="Calibri" panose="020F0502020204030204"/>
            </a:endParaRPr>
          </a:p>
          <a:p>
            <a:endParaRPr lang="en-US"/>
          </a:p>
          <a:p>
            <a:pPr marL="647082" indent="-647082">
              <a:buFont typeface="Arial"/>
              <a:buChar char="•"/>
            </a:pPr>
            <a:endParaRPr lang="en-US"/>
          </a:p>
        </p:txBody>
      </p:sp>
    </p:spTree>
    <p:extLst>
      <p:ext uri="{BB962C8B-B14F-4D97-AF65-F5344CB8AC3E}">
        <p14:creationId xmlns:p14="http://schemas.microsoft.com/office/powerpoint/2010/main" val="86942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a few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3015-8754-466A-A728-19553A78F76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178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3015-8754-466A-A728-19553A78F76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332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3015-8754-466A-A728-19553A78F76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67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3015-8754-466A-A728-19553A78F76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029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92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84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DE93-4BE1-81D0-A2E3-8BC1580B82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2BF1C3-D8B6-0646-C5AE-CB9B3875B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BC16C8-BE58-329C-8213-DACAB99D127E}"/>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5" name="Footer Placeholder 4">
            <a:extLst>
              <a:ext uri="{FF2B5EF4-FFF2-40B4-BE49-F238E27FC236}">
                <a16:creationId xmlns:a16="http://schemas.microsoft.com/office/drawing/2014/main" id="{92808D4E-5F55-A20B-5FA0-64869ABFB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7C4F9-CFFA-AC1A-545D-FD9CB66C2CCC}"/>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398871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820C-3885-E9A3-93DE-F4C26556C7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493C67-9A38-D4F7-8A44-FC23D739D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B222C-BED3-1156-0371-C60A48017DB7}"/>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5" name="Footer Placeholder 4">
            <a:extLst>
              <a:ext uri="{FF2B5EF4-FFF2-40B4-BE49-F238E27FC236}">
                <a16:creationId xmlns:a16="http://schemas.microsoft.com/office/drawing/2014/main" id="{8FBA14DD-D83C-8A4C-A512-3F9961F8E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A0ECD-D11B-3AAA-1168-D270C017BCC4}"/>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273614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C62323-3C97-435C-1E9D-061968AE5E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547616-1DA4-E0F4-9462-E7460DE82E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FC894-277C-3FF8-3145-D3F538A07655}"/>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5" name="Footer Placeholder 4">
            <a:extLst>
              <a:ext uri="{FF2B5EF4-FFF2-40B4-BE49-F238E27FC236}">
                <a16:creationId xmlns:a16="http://schemas.microsoft.com/office/drawing/2014/main" id="{181EBBB1-80A9-F1C9-C770-67AECDE97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5C19B-3CE1-FE02-F294-CC6C30B7E818}"/>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160359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598310"/>
            <a:ext cx="10515600" cy="733779"/>
          </a:xfrm>
        </p:spPr>
        <p:txBody>
          <a:bodyPr/>
          <a:lstStyle>
            <a:lvl1pPr>
              <a:defRPr>
                <a:solidFill>
                  <a:schemeClr val="bg1"/>
                </a:solidFill>
                <a:latin typeface="Real Head Pro" charset="0"/>
                <a:ea typeface="Real Head Pro" charset="0"/>
                <a:cs typeface="Real Head Pro" charset="0"/>
              </a:defRPr>
            </a:lvl1pPr>
          </a:lstStyle>
          <a:p>
            <a:r>
              <a:rPr lang="en-US" dirty="0"/>
              <a:t>Click to edit Master title style</a:t>
            </a:r>
          </a:p>
        </p:txBody>
      </p:sp>
      <p:cxnSp>
        <p:nvCxnSpPr>
          <p:cNvPr id="13" name="Straight Connector 12"/>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838200" y="1692001"/>
            <a:ext cx="10515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1470490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a:off x="838200" y="1331913"/>
            <a:ext cx="981075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5559425"/>
            <a:ext cx="1079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dirty="0"/>
              <a:t>Click to edit Master title style</a:t>
            </a:r>
          </a:p>
        </p:txBody>
      </p:sp>
      <p:sp>
        <p:nvSpPr>
          <p:cNvPr id="7" name="Slide Number Placeholder 1"/>
          <p:cNvSpPr>
            <a:spLocks noGrp="1"/>
          </p:cNvSpPr>
          <p:nvPr>
            <p:ph type="sldNum" sz="quarter" idx="10"/>
          </p:nvPr>
        </p:nvSpPr>
        <p:spPr/>
        <p:txBody>
          <a:bodyPr/>
          <a:lstStyle>
            <a:lvl1pPr>
              <a:defRPr>
                <a:solidFill>
                  <a:srgbClr val="000000"/>
                </a:solidFill>
              </a:defRPr>
            </a:lvl1pPr>
          </a:lstStyle>
          <a:p>
            <a:fld id="{BE9D112E-5666-4D57-984A-47CD3281A366}" type="slidenum">
              <a:rPr lang="en-US" altLang="en-US"/>
              <a:pPr/>
              <a:t>‹#›</a:t>
            </a:fld>
            <a:endParaRPr lang="en-US" altLang="en-US"/>
          </a:p>
        </p:txBody>
      </p:sp>
    </p:spTree>
    <p:extLst>
      <p:ext uri="{BB962C8B-B14F-4D97-AF65-F5344CB8AC3E}">
        <p14:creationId xmlns:p14="http://schemas.microsoft.com/office/powerpoint/2010/main" val="164872912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Slide">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dirty="0"/>
              <a:t>Click to edit Master title style</a:t>
            </a:r>
          </a:p>
        </p:txBody>
      </p:sp>
      <p:sp>
        <p:nvSpPr>
          <p:cNvPr id="9"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17618770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able">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vl1pPr>
          </a:lstStyle>
          <a:p>
            <a:r>
              <a:rPr lang="en-US"/>
              <a:t>Title – Table Example</a:t>
            </a:r>
          </a:p>
        </p:txBody>
      </p:sp>
      <p:sp>
        <p:nvSpPr>
          <p:cNvPr id="5" name="Table Placeholder 4">
            <a:extLst>
              <a:ext uri="{FF2B5EF4-FFF2-40B4-BE49-F238E27FC236}">
                <a16:creationId xmlns:a16="http://schemas.microsoft.com/office/drawing/2014/main" id="{4836C344-5A38-7644-96BD-E1AA1C795819}"/>
              </a:ext>
            </a:extLst>
          </p:cNvPr>
          <p:cNvSpPr>
            <a:spLocks noGrp="1"/>
          </p:cNvSpPr>
          <p:nvPr>
            <p:ph type="tbl" sz="quarter" idx="11"/>
          </p:nvPr>
        </p:nvSpPr>
        <p:spPr>
          <a:xfrm>
            <a:off x="838200" y="1690688"/>
            <a:ext cx="10515600" cy="4410075"/>
          </a:xfrm>
        </p:spPr>
        <p:txBody>
          <a:bodyPr/>
          <a:lstStyle/>
          <a:p>
            <a:endParaRPr lang="en-US"/>
          </a:p>
        </p:txBody>
      </p:sp>
    </p:spTree>
    <p:extLst>
      <p:ext uri="{BB962C8B-B14F-4D97-AF65-F5344CB8AC3E}">
        <p14:creationId xmlns:p14="http://schemas.microsoft.com/office/powerpoint/2010/main" val="3483079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19/10/2023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1618505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19/10/2023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2237440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D25CB5-59FD-44E9-A5E5-BE0120C4B255}" type="datetimeFigureOut">
              <a:rPr lang="en-AU" smtClean="0"/>
              <a:t>19/10/2023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164624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2D25CB5-59FD-44E9-A5E5-BE0120C4B255}" type="datetimeFigureOut">
              <a:rPr lang="en-AU" smtClean="0"/>
              <a:t>19/10/2023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421765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4767-EC83-C9DA-914F-5BF874BD9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2888-9602-51E0-131C-B4491C24AC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1C3BE-5BAC-0D41-54AC-35B10231667C}"/>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5" name="Footer Placeholder 4">
            <a:extLst>
              <a:ext uri="{FF2B5EF4-FFF2-40B4-BE49-F238E27FC236}">
                <a16:creationId xmlns:a16="http://schemas.microsoft.com/office/drawing/2014/main" id="{B965CBB5-FF99-7B4B-FF63-28C0934B9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8814-6C89-0AB8-26E8-D9704A149E9D}"/>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3685564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2D25CB5-59FD-44E9-A5E5-BE0120C4B255}" type="datetimeFigureOut">
              <a:rPr lang="en-AU" smtClean="0"/>
              <a:t>19/10/2023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1831028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2D25CB5-59FD-44E9-A5E5-BE0120C4B255}" type="datetimeFigureOut">
              <a:rPr lang="en-AU" smtClean="0"/>
              <a:t>19/10/2023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2787759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25CB5-59FD-44E9-A5E5-BE0120C4B255}" type="datetimeFigureOut">
              <a:rPr lang="en-AU" smtClean="0"/>
              <a:t>19/10/2023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07852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2D25CB5-59FD-44E9-A5E5-BE0120C4B255}" type="datetimeFigureOut">
              <a:rPr lang="en-AU" smtClean="0"/>
              <a:t>19/10/2023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327649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2D25CB5-59FD-44E9-A5E5-BE0120C4B255}" type="datetimeFigureOut">
              <a:rPr lang="en-AU" smtClean="0"/>
              <a:t>19/10/2023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52910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19/10/2023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335108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19/10/2023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466130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nvPr>
        </p:nvSpPr>
        <p:spPr>
          <a:xfrm>
            <a:off x="631371" y="1122363"/>
            <a:ext cx="6096807" cy="2038526"/>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7" name="Subtitle 2"/>
          <p:cNvSpPr>
            <a:spLocks noGrp="1"/>
          </p:cNvSpPr>
          <p:nvPr>
            <p:ph type="subTitle" idx="1"/>
          </p:nvPr>
        </p:nvSpPr>
        <p:spPr>
          <a:xfrm>
            <a:off x="631371" y="3376260"/>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p:nvPicPr>
        <p:blipFill>
          <a:blip r:embed="rId2"/>
          <a:stretch>
            <a:fillRect/>
          </a:stretch>
        </p:blipFill>
        <p:spPr>
          <a:xfrm>
            <a:off x="6728178" y="2667000"/>
            <a:ext cx="5460073" cy="4230327"/>
          </a:xfrm>
          <a:prstGeom prst="rect">
            <a:avLst/>
          </a:prstGeom>
        </p:spPr>
      </p:pic>
      <p:pic>
        <p:nvPicPr>
          <p:cNvPr id="5" name="Picture 4">
            <a:extLst>
              <a:ext uri="{FF2B5EF4-FFF2-40B4-BE49-F238E27FC236}">
                <a16:creationId xmlns:a16="http://schemas.microsoft.com/office/drawing/2014/main" id="{DCEF9D9C-A7AE-4D86-9119-60918305A164}"/>
              </a:ext>
            </a:extLst>
          </p:cNvPr>
          <p:cNvPicPr>
            <a:picLocks noChangeAspect="1"/>
          </p:cNvPicPr>
          <p:nvPr userDrawn="1"/>
        </p:nvPicPr>
        <p:blipFill>
          <a:blip r:embed="rId2"/>
          <a:stretch>
            <a:fillRect/>
          </a:stretch>
        </p:blipFill>
        <p:spPr>
          <a:xfrm>
            <a:off x="6728178" y="2667000"/>
            <a:ext cx="5460073" cy="4230327"/>
          </a:xfrm>
          <a:prstGeom prst="rect">
            <a:avLst/>
          </a:prstGeom>
        </p:spPr>
      </p:pic>
    </p:spTree>
    <p:extLst>
      <p:ext uri="{BB962C8B-B14F-4D97-AF65-F5344CB8AC3E}">
        <p14:creationId xmlns:p14="http://schemas.microsoft.com/office/powerpoint/2010/main" val="221241208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Slide">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p:cNvPicPr>
            <a:picLocks noChangeAspect="1"/>
          </p:cNvPicPr>
          <p:nvPr/>
        </p:nvPicPr>
        <p:blipFill>
          <a:blip r:embed="rId2"/>
          <a:stretch>
            <a:fillRect/>
          </a:stretch>
        </p:blipFill>
        <p:spPr>
          <a:xfrm>
            <a:off x="7404100" y="368300"/>
            <a:ext cx="4552950" cy="6325056"/>
          </a:xfrm>
          <a:prstGeom prst="rect">
            <a:avLst/>
          </a:prstGeom>
        </p:spPr>
      </p:pic>
      <p:pic>
        <p:nvPicPr>
          <p:cNvPr id="5" name="Picture 4">
            <a:extLst>
              <a:ext uri="{FF2B5EF4-FFF2-40B4-BE49-F238E27FC236}">
                <a16:creationId xmlns:a16="http://schemas.microsoft.com/office/drawing/2014/main" id="{B3CC2D8B-2DA7-426F-8AE3-114B1D601C92}"/>
              </a:ext>
            </a:extLst>
          </p:cNvPr>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3590392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TitleSlide">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1" y="1122363"/>
            <a:ext cx="6096807" cy="2387600"/>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12" name="Subtitle 2"/>
          <p:cNvSpPr>
            <a:spLocks noGrp="1"/>
          </p:cNvSpPr>
          <p:nvPr>
            <p:ph type="subTitle" idx="1"/>
          </p:nvPr>
        </p:nvSpPr>
        <p:spPr>
          <a:xfrm>
            <a:off x="631371" y="3602038"/>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p:nvPicPr>
        <p:blipFill>
          <a:blip r:embed="rId2"/>
          <a:stretch>
            <a:fillRect/>
          </a:stretch>
        </p:blipFill>
        <p:spPr>
          <a:xfrm>
            <a:off x="6728178" y="2654300"/>
            <a:ext cx="5474515" cy="4241516"/>
          </a:xfrm>
          <a:prstGeom prst="rect">
            <a:avLst/>
          </a:prstGeom>
        </p:spPr>
      </p:pic>
      <p:pic>
        <p:nvPicPr>
          <p:cNvPr id="5" name="Picture 4">
            <a:extLst>
              <a:ext uri="{FF2B5EF4-FFF2-40B4-BE49-F238E27FC236}">
                <a16:creationId xmlns:a16="http://schemas.microsoft.com/office/drawing/2014/main" id="{40C075CF-8904-405E-84FB-6FD8178A4944}"/>
              </a:ext>
            </a:extLst>
          </p:cNvPr>
          <p:cNvPicPr>
            <a:picLocks noChangeAspect="1"/>
          </p:cNvPicPr>
          <p:nvPr userDrawn="1"/>
        </p:nvPicPr>
        <p:blipFill>
          <a:blip r:embed="rId2"/>
          <a:stretch>
            <a:fillRect/>
          </a:stretch>
        </p:blipFill>
        <p:spPr>
          <a:xfrm>
            <a:off x="6728178" y="2654300"/>
            <a:ext cx="5474515" cy="4241516"/>
          </a:xfrm>
          <a:prstGeom prst="rect">
            <a:avLst/>
          </a:prstGeom>
        </p:spPr>
      </p:pic>
    </p:spTree>
    <p:extLst>
      <p:ext uri="{BB962C8B-B14F-4D97-AF65-F5344CB8AC3E}">
        <p14:creationId xmlns:p14="http://schemas.microsoft.com/office/powerpoint/2010/main" val="812558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4A79-AB94-965D-5D28-69D848C39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8CB916-B430-94DA-C3F7-678DF430F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2F2F86-FA5B-8093-AD34-B4EB313BF01F}"/>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5" name="Footer Placeholder 4">
            <a:extLst>
              <a:ext uri="{FF2B5EF4-FFF2-40B4-BE49-F238E27FC236}">
                <a16:creationId xmlns:a16="http://schemas.microsoft.com/office/drawing/2014/main" id="{6129B28A-F8FF-5AB2-A5A6-FAA92BABC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09599-DE0B-64AA-7194-2C3BD5B58F23}"/>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3138409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TitleSlide">
    <p:bg>
      <p:bgRef idx="1001">
        <a:schemeClr val="bg1"/>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11"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p:cNvPicPr>
            <a:picLocks noChangeAspect="1"/>
          </p:cNvPicPr>
          <p:nvPr/>
        </p:nvPicPr>
        <p:blipFill>
          <a:blip r:embed="rId2"/>
          <a:stretch>
            <a:fillRect/>
          </a:stretch>
        </p:blipFill>
        <p:spPr>
          <a:xfrm>
            <a:off x="7404100" y="368300"/>
            <a:ext cx="4552950" cy="6325056"/>
          </a:xfrm>
          <a:prstGeom prst="rect">
            <a:avLst/>
          </a:prstGeom>
        </p:spPr>
      </p:pic>
      <p:pic>
        <p:nvPicPr>
          <p:cNvPr id="5" name="Picture 4">
            <a:extLst>
              <a:ext uri="{FF2B5EF4-FFF2-40B4-BE49-F238E27FC236}">
                <a16:creationId xmlns:a16="http://schemas.microsoft.com/office/drawing/2014/main" id="{2FBD0AF1-FEE5-4494-961C-EE14C36C7D25}"/>
              </a:ext>
            </a:extLst>
          </p:cNvPr>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180792979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9" name="Picture 8"/>
          <p:cNvPicPr>
            <a:picLocks noChangeAspect="1"/>
          </p:cNvPicPr>
          <p:nvPr/>
        </p:nvPicPr>
        <p:blipFill>
          <a:blip r:embed="rId2"/>
          <a:stretch>
            <a:fillRect/>
          </a:stretch>
        </p:blipFill>
        <p:spPr>
          <a:xfrm>
            <a:off x="10604771" y="5559425"/>
            <a:ext cx="1079500" cy="830792"/>
          </a:xfrm>
          <a:prstGeom prst="rect">
            <a:avLst/>
          </a:prstGeom>
        </p:spPr>
      </p:pic>
      <p:cxnSp>
        <p:nvCxnSpPr>
          <p:cNvPr id="7" name="Straight Connector 6">
            <a:extLst>
              <a:ext uri="{FF2B5EF4-FFF2-40B4-BE49-F238E27FC236}">
                <a16:creationId xmlns:a16="http://schemas.microsoft.com/office/drawing/2014/main" id="{A456573C-956D-49D3-85FA-EF4F81002273}"/>
              </a:ext>
            </a:extLst>
          </p:cNvPr>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8896D94-6D25-4792-A434-9C17716DB352}"/>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835212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bg>
      <p:bgRef idx="1001">
        <a:schemeClr val="bg1"/>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8" name="Picture 7"/>
          <p:cNvPicPr>
            <a:picLocks noChangeAspect="1"/>
          </p:cNvPicPr>
          <p:nvPr/>
        </p:nvPicPr>
        <p:blipFill>
          <a:blip r:embed="rId2"/>
          <a:stretch>
            <a:fillRect/>
          </a:stretch>
        </p:blipFill>
        <p:spPr>
          <a:xfrm>
            <a:off x="10604771" y="5559425"/>
            <a:ext cx="1079500" cy="830792"/>
          </a:xfrm>
          <a:prstGeom prst="rect">
            <a:avLst/>
          </a:prstGeom>
        </p:spPr>
      </p:pic>
      <p:cxnSp>
        <p:nvCxnSpPr>
          <p:cNvPr id="6" name="Straight Connector 5">
            <a:extLst>
              <a:ext uri="{FF2B5EF4-FFF2-40B4-BE49-F238E27FC236}">
                <a16:creationId xmlns:a16="http://schemas.microsoft.com/office/drawing/2014/main" id="{C1BE91FB-4E53-45D5-85A6-AFDFEFDBB8D7}"/>
              </a:ext>
            </a:extLst>
          </p:cNvPr>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8908B5-DA24-48AD-9F10-481EC18AA92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665966036"/>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p:cNvCxnSpPr/>
          <p:nvPr/>
        </p:nvCxnSpPr>
        <p:spPr>
          <a:xfrm>
            <a:off x="838200" y="4515556"/>
            <a:ext cx="982980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D4B2027-3BBC-4A03-9775-7558D60C49EB}"/>
              </a:ext>
            </a:extLst>
          </p:cNvPr>
          <p:cNvCxnSpPr/>
          <p:nvPr userDrawn="1"/>
        </p:nvCxnSpPr>
        <p:spPr>
          <a:xfrm>
            <a:off x="838200" y="4515556"/>
            <a:ext cx="982980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363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5994" y="1825625"/>
            <a:ext cx="5181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10604771" y="5559425"/>
            <a:ext cx="1079500" cy="830792"/>
          </a:xfrm>
          <a:prstGeom prst="rect">
            <a:avLst/>
          </a:prstGeom>
        </p:spPr>
      </p:pic>
      <p:sp>
        <p:nvSpPr>
          <p:cNvPr id="9" name="Rectangle 8">
            <a:extLst>
              <a:ext uri="{FF2B5EF4-FFF2-40B4-BE49-F238E27FC236}">
                <a16:creationId xmlns:a16="http://schemas.microsoft.com/office/drawing/2014/main" id="{CB2792F9-CB31-4A16-8C01-79B7B616A227}"/>
              </a:ext>
            </a:extLst>
          </p:cNvPr>
          <p:cNvSpPr/>
          <p:nvPr userDrawn="1"/>
        </p:nvSpPr>
        <p:spPr>
          <a:xfrm>
            <a:off x="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5644FEE-FB9A-4ACD-B918-D5D1CE4BF02A}"/>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A88A3C0-FD24-4AF5-89CE-B283B1FB7146}"/>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981035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0" name="Rectangle 9"/>
          <p:cNvSpPr/>
          <p:nvPr/>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553200" y="1825625"/>
            <a:ext cx="5181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p:nvPicPr>
        <p:blipFill>
          <a:blip r:embed="rId2"/>
          <a:stretch>
            <a:fillRect/>
          </a:stretch>
        </p:blipFill>
        <p:spPr>
          <a:xfrm>
            <a:off x="838200" y="6397395"/>
            <a:ext cx="2688771" cy="240173"/>
          </a:xfrm>
          <a:prstGeom prst="rect">
            <a:avLst/>
          </a:prstGeom>
        </p:spPr>
      </p:pic>
      <p:cxnSp>
        <p:nvCxnSpPr>
          <p:cNvPr id="16" name="Straight Connector 15"/>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10604771" y="5559425"/>
            <a:ext cx="1079500" cy="830792"/>
          </a:xfrm>
          <a:prstGeom prst="rect">
            <a:avLst/>
          </a:prstGeom>
        </p:spPr>
      </p:pic>
      <p:sp>
        <p:nvSpPr>
          <p:cNvPr id="9" name="Rectangle 8">
            <a:extLst>
              <a:ext uri="{FF2B5EF4-FFF2-40B4-BE49-F238E27FC236}">
                <a16:creationId xmlns:a16="http://schemas.microsoft.com/office/drawing/2014/main" id="{BE5F13A7-81E1-4031-982F-13A57D3604B0}"/>
              </a:ext>
            </a:extLst>
          </p:cNvPr>
          <p:cNvSpPr/>
          <p:nvPr userDrawn="1"/>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722B70A-7D35-4789-AE61-52C6D0CDEACC}"/>
              </a:ext>
            </a:extLst>
          </p:cNvPr>
          <p:cNvPicPr>
            <a:picLocks noChangeAspect="1"/>
          </p:cNvPicPr>
          <p:nvPr userDrawn="1"/>
        </p:nvPicPr>
        <p:blipFill>
          <a:blip r:embed="rId2"/>
          <a:stretch>
            <a:fillRect/>
          </a:stretch>
        </p:blipFill>
        <p:spPr>
          <a:xfrm>
            <a:off x="838200" y="6397395"/>
            <a:ext cx="2688771" cy="240173"/>
          </a:xfrm>
          <a:prstGeom prst="rect">
            <a:avLst/>
          </a:prstGeom>
        </p:spPr>
      </p:pic>
      <p:cxnSp>
        <p:nvCxnSpPr>
          <p:cNvPr id="18" name="Straight Connector 17">
            <a:extLst>
              <a:ext uri="{FF2B5EF4-FFF2-40B4-BE49-F238E27FC236}">
                <a16:creationId xmlns:a16="http://schemas.microsoft.com/office/drawing/2014/main" id="{09B4B578-4D1C-4016-BA1F-C9E598112F11}"/>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0D98764-9A3E-4BE4-9BB5-19DFDA89D362}"/>
              </a:ext>
            </a:extLst>
          </p:cNvPr>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4221212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535994"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0604771" y="5559425"/>
            <a:ext cx="1079500" cy="830792"/>
          </a:xfrm>
          <a:prstGeom prst="rect">
            <a:avLst/>
          </a:prstGeom>
        </p:spPr>
      </p:pic>
      <p:sp>
        <p:nvSpPr>
          <p:cNvPr id="9" name="Rectangle 8">
            <a:extLst>
              <a:ext uri="{FF2B5EF4-FFF2-40B4-BE49-F238E27FC236}">
                <a16:creationId xmlns:a16="http://schemas.microsoft.com/office/drawing/2014/main" id="{4CD66F6C-2101-49F5-A000-8D6D97DFD494}"/>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8657B80-143C-4F0F-B078-9E6A03430C0C}"/>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EA7478-0CEE-495C-A6D3-31CB0719E1ED}"/>
              </a:ext>
            </a:extLst>
          </p:cNvPr>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3C5F483-8442-4D59-9E3B-FE40976702B0}"/>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513531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p:nvPicPr>
        <p:blipFill>
          <a:blip r:embed="rId2"/>
          <a:stretch>
            <a:fillRect/>
          </a:stretch>
        </p:blipFill>
        <p:spPr>
          <a:xfrm>
            <a:off x="838200" y="6397395"/>
            <a:ext cx="2688771" cy="240173"/>
          </a:xfrm>
          <a:prstGeom prst="rect">
            <a:avLst/>
          </a:prstGeom>
        </p:spPr>
      </p:pic>
      <p:cxnSp>
        <p:nvCxnSpPr>
          <p:cNvPr id="16" name="Straight Connector 15"/>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sz="half" idx="10"/>
          </p:nvPr>
        </p:nvSpPr>
        <p:spPr>
          <a:xfrm>
            <a:off x="6553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p:nvPicPr>
        <p:blipFill>
          <a:blip r:embed="rId3"/>
          <a:stretch>
            <a:fillRect/>
          </a:stretch>
        </p:blipFill>
        <p:spPr>
          <a:xfrm>
            <a:off x="10604771" y="5559425"/>
            <a:ext cx="1079500" cy="830792"/>
          </a:xfrm>
          <a:prstGeom prst="rect">
            <a:avLst/>
          </a:prstGeom>
        </p:spPr>
      </p:pic>
      <p:pic>
        <p:nvPicPr>
          <p:cNvPr id="10" name="Picture 9">
            <a:extLst>
              <a:ext uri="{FF2B5EF4-FFF2-40B4-BE49-F238E27FC236}">
                <a16:creationId xmlns:a16="http://schemas.microsoft.com/office/drawing/2014/main" id="{B53AEA41-5DE3-4E3C-AFAA-C0ABC18DF4FB}"/>
              </a:ext>
            </a:extLst>
          </p:cNvPr>
          <p:cNvPicPr>
            <a:picLocks noChangeAspect="1"/>
          </p:cNvPicPr>
          <p:nvPr userDrawn="1"/>
        </p:nvPicPr>
        <p:blipFill>
          <a:blip r:embed="rId2"/>
          <a:stretch>
            <a:fillRect/>
          </a:stretch>
        </p:blipFill>
        <p:spPr>
          <a:xfrm>
            <a:off x="838200" y="6397395"/>
            <a:ext cx="2688771" cy="240173"/>
          </a:xfrm>
          <a:prstGeom prst="rect">
            <a:avLst/>
          </a:prstGeom>
        </p:spPr>
      </p:pic>
      <p:cxnSp>
        <p:nvCxnSpPr>
          <p:cNvPr id="13" name="Straight Connector 12">
            <a:extLst>
              <a:ext uri="{FF2B5EF4-FFF2-40B4-BE49-F238E27FC236}">
                <a16:creationId xmlns:a16="http://schemas.microsoft.com/office/drawing/2014/main" id="{6F629D6C-7ABF-4A38-98BF-65D7853044F6}"/>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90C292-F543-4F20-8564-D7A3623ACC03}"/>
              </a:ext>
            </a:extLst>
          </p:cNvPr>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7139BFA-97CA-464F-A01A-4E3BD3594C39}"/>
              </a:ext>
            </a:extLst>
          </p:cNvPr>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4280633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blip>
          <a:stretch>
            <a:fillRect/>
          </a:stretch>
        </p:blipFill>
        <p:spPr>
          <a:xfrm>
            <a:off x="838200" y="337165"/>
            <a:ext cx="2858729" cy="901861"/>
          </a:xfrm>
          <a:prstGeom prst="rect">
            <a:avLst/>
          </a:prstGeom>
        </p:spPr>
      </p:pic>
      <p:sp>
        <p:nvSpPr>
          <p:cNvPr id="8"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1897380" y="1332089"/>
            <a:ext cx="875086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0604771" y="5559425"/>
            <a:ext cx="1079500" cy="830792"/>
          </a:xfrm>
          <a:prstGeom prst="rect">
            <a:avLst/>
          </a:prstGeom>
        </p:spPr>
      </p:pic>
      <p:pic>
        <p:nvPicPr>
          <p:cNvPr id="6" name="Picture 5">
            <a:extLst>
              <a:ext uri="{FF2B5EF4-FFF2-40B4-BE49-F238E27FC236}">
                <a16:creationId xmlns:a16="http://schemas.microsoft.com/office/drawing/2014/main" id="{F906C924-10D9-4B60-A91B-1DDB5299DE9B}"/>
              </a:ext>
            </a:extLst>
          </p:cNvPr>
          <p:cNvPicPr>
            <a:picLocks noChangeAspect="1"/>
          </p:cNvPicPr>
          <p:nvPr userDrawn="1"/>
        </p:nvPicPr>
        <p:blipFill>
          <a:blip r:embed="rId2">
            <a:biLevel thresh="50000"/>
          </a:blip>
          <a:stretch>
            <a:fillRect/>
          </a:stretch>
        </p:blipFill>
        <p:spPr>
          <a:xfrm>
            <a:off x="838200" y="337165"/>
            <a:ext cx="2858729" cy="901861"/>
          </a:xfrm>
          <a:prstGeom prst="rect">
            <a:avLst/>
          </a:prstGeom>
        </p:spPr>
      </p:pic>
      <p:cxnSp>
        <p:nvCxnSpPr>
          <p:cNvPr id="7" name="Straight Connector 6">
            <a:extLst>
              <a:ext uri="{FF2B5EF4-FFF2-40B4-BE49-F238E27FC236}">
                <a16:creationId xmlns:a16="http://schemas.microsoft.com/office/drawing/2014/main" id="{F38763E1-5685-4721-8DDF-B7A652605ED5}"/>
              </a:ext>
            </a:extLst>
          </p:cNvPr>
          <p:cNvCxnSpPr/>
          <p:nvPr userDrawn="1"/>
        </p:nvCxnSpPr>
        <p:spPr>
          <a:xfrm>
            <a:off x="1897380" y="1332089"/>
            <a:ext cx="875086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5BA5FAA-EE1A-432D-B067-5ABA7B3F6FC2}"/>
              </a:ext>
            </a:extLst>
          </p:cNvPr>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510111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a:solidFill>
                  <a:schemeClr val="tx1"/>
                </a:solidFill>
              </a:rPr>
              <a:t>Click to edit Master title style</a:t>
            </a:r>
          </a:p>
        </p:txBody>
      </p:sp>
      <p:cxnSp>
        <p:nvCxnSpPr>
          <p:cNvPr id="14" name="Straight Connector 13"/>
          <p:cNvCxnSpPr/>
          <p:nvPr/>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10604771" y="5559425"/>
            <a:ext cx="1079500" cy="830792"/>
          </a:xfrm>
          <a:prstGeom prst="rect">
            <a:avLst/>
          </a:prstGeom>
        </p:spPr>
      </p:pic>
      <p:sp>
        <p:nvSpPr>
          <p:cNvPr id="16"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1B110DB-410F-4F5F-BFEA-7B460779D089}"/>
              </a:ext>
            </a:extLst>
          </p:cNvPr>
          <p:cNvSpPr txBox="1">
            <a:spLocks/>
          </p:cNvSpPr>
          <p:nvPr userDrawn="1"/>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a:solidFill>
                  <a:schemeClr val="tx1"/>
                </a:solidFill>
              </a:rPr>
              <a:t>Click to edit Master title style</a:t>
            </a:r>
          </a:p>
        </p:txBody>
      </p:sp>
      <p:cxnSp>
        <p:nvCxnSpPr>
          <p:cNvPr id="7" name="Straight Connector 6">
            <a:extLst>
              <a:ext uri="{FF2B5EF4-FFF2-40B4-BE49-F238E27FC236}">
                <a16:creationId xmlns:a16="http://schemas.microsoft.com/office/drawing/2014/main" id="{977E7416-659A-422A-98B1-7816E8D57513}"/>
              </a:ext>
            </a:extLst>
          </p:cNvPr>
          <p:cNvCxnSpPr/>
          <p:nvPr userDrawn="1"/>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E67E5C-635B-4B3D-AB73-56BFB6C9D83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413882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B09-690E-C1AA-21AC-22DD22324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DA9D5-5679-6640-A79C-A70957A25D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F03319-306B-F2D7-624A-D82B2BC25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BB4762-7723-A2D1-9788-E9A9D682BBE4}"/>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6" name="Footer Placeholder 5">
            <a:extLst>
              <a:ext uri="{FF2B5EF4-FFF2-40B4-BE49-F238E27FC236}">
                <a16:creationId xmlns:a16="http://schemas.microsoft.com/office/drawing/2014/main" id="{BF020648-0C50-C79A-AFB1-4BDF5EB47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D075C-66B2-074B-B155-404D592024F8}"/>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495415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598310"/>
            <a:ext cx="10515600" cy="733779"/>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cxnSp>
        <p:nvCxnSpPr>
          <p:cNvPr id="13" name="Straight Connector 12"/>
          <p:cNvCxnSpPr/>
          <p:nvPr/>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838200" y="1692001"/>
            <a:ext cx="10515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p:nvPicPr>
        <p:blipFill>
          <a:blip r:embed="rId2"/>
          <a:stretch>
            <a:fillRect/>
          </a:stretch>
        </p:blipFill>
        <p:spPr>
          <a:xfrm>
            <a:off x="10604771" y="5559425"/>
            <a:ext cx="1079500" cy="830792"/>
          </a:xfrm>
          <a:prstGeom prst="rect">
            <a:avLst/>
          </a:prstGeom>
        </p:spPr>
      </p:pic>
      <p:sp>
        <p:nvSpPr>
          <p:cNvPr id="7" name="Rectangle 6">
            <a:extLst>
              <a:ext uri="{FF2B5EF4-FFF2-40B4-BE49-F238E27FC236}">
                <a16:creationId xmlns:a16="http://schemas.microsoft.com/office/drawing/2014/main" id="{6A398B91-99FA-4739-9A48-1A20472A5CE8}"/>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D72AD66-C92D-4C78-AEF1-3A31156E3454}"/>
              </a:ext>
            </a:extLst>
          </p:cNvPr>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8B4AAE8-E903-486F-9F88-C9CB54E5923C}"/>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580923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9" name="Rectangle 8"/>
          <p:cNvSpPr/>
          <p:nvPr/>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latin typeface="Real Text Pro" charset="0"/>
                <a:ea typeface="Real Text Pro" charset="0"/>
                <a:cs typeface="Real Text Pro" charset="0"/>
              </a:defRPr>
            </a:lvl1pPr>
            <a:lvl2pPr>
              <a:defRPr sz="2800">
                <a:solidFill>
                  <a:schemeClr val="bg1"/>
                </a:solidFill>
                <a:latin typeface="Real Text Pro" charset="0"/>
                <a:ea typeface="Real Text Pro" charset="0"/>
                <a:cs typeface="Real Text Pro" charset="0"/>
              </a:defRPr>
            </a:lvl2pPr>
            <a:lvl3pPr>
              <a:defRPr sz="2400">
                <a:solidFill>
                  <a:schemeClr val="bg1"/>
                </a:solidFill>
                <a:latin typeface="Real Text Pro" charset="0"/>
                <a:ea typeface="Real Text Pro" charset="0"/>
                <a:cs typeface="Real Text Pro" charset="0"/>
              </a:defRPr>
            </a:lvl3pPr>
            <a:lvl4pPr>
              <a:defRPr sz="2000">
                <a:solidFill>
                  <a:schemeClr val="bg1"/>
                </a:solidFill>
                <a:latin typeface="Real Text Pro" charset="0"/>
                <a:ea typeface="Real Text Pro" charset="0"/>
                <a:cs typeface="Real Text Pro" charset="0"/>
              </a:defRPr>
            </a:lvl4pPr>
            <a:lvl5pPr>
              <a:defRPr sz="2000">
                <a:solidFill>
                  <a:schemeClr val="bg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10604771" y="5559425"/>
            <a:ext cx="1079500" cy="830792"/>
          </a:xfrm>
          <a:prstGeom prst="rect">
            <a:avLst/>
          </a:prstGeom>
        </p:spPr>
      </p:pic>
      <p:sp>
        <p:nvSpPr>
          <p:cNvPr id="8" name="Rectangle 7">
            <a:extLst>
              <a:ext uri="{FF2B5EF4-FFF2-40B4-BE49-F238E27FC236}">
                <a16:creationId xmlns:a16="http://schemas.microsoft.com/office/drawing/2014/main" id="{E8671223-C696-4A0F-9AA8-405EAD208152}"/>
              </a:ext>
            </a:extLst>
          </p:cNvPr>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B507F59-9B4F-4923-A9BF-483B43F4EADA}"/>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9C1751-168A-4033-8D92-E8414B547D76}"/>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987134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9" name="Rectangle 8"/>
          <p:cNvSpPr/>
          <p:nvPr/>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latin typeface="Real Text Pro" charset="0"/>
                <a:ea typeface="Real Text Pro" charset="0"/>
                <a:cs typeface="Real Text Pro" charset="0"/>
              </a:defRPr>
            </a:lvl1pPr>
            <a:lvl2pPr>
              <a:defRPr sz="2800">
                <a:solidFill>
                  <a:schemeClr val="tx1"/>
                </a:solidFill>
                <a:latin typeface="Real Text Pro" charset="0"/>
                <a:ea typeface="Real Text Pro" charset="0"/>
                <a:cs typeface="Real Text Pro" charset="0"/>
              </a:defRPr>
            </a:lvl2pPr>
            <a:lvl3pPr>
              <a:defRPr sz="2400">
                <a:solidFill>
                  <a:schemeClr val="tx1"/>
                </a:solidFill>
                <a:latin typeface="Real Text Pro" charset="0"/>
                <a:ea typeface="Real Text Pro" charset="0"/>
                <a:cs typeface="Real Text Pro" charset="0"/>
              </a:defRPr>
            </a:lvl3pPr>
            <a:lvl4pPr>
              <a:defRPr sz="2000">
                <a:solidFill>
                  <a:schemeClr val="tx1"/>
                </a:solidFill>
                <a:latin typeface="Real Text Pro" charset="0"/>
                <a:ea typeface="Real Text Pro" charset="0"/>
                <a:cs typeface="Real Text Pro" charset="0"/>
              </a:defRPr>
            </a:lvl4pPr>
            <a:lvl5pPr>
              <a:defRPr sz="2000">
                <a:solidFill>
                  <a:schemeClr val="tx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10604771" y="5559425"/>
            <a:ext cx="1079500" cy="830792"/>
          </a:xfrm>
          <a:prstGeom prst="rect">
            <a:avLst/>
          </a:prstGeom>
        </p:spPr>
      </p:pic>
      <p:sp>
        <p:nvSpPr>
          <p:cNvPr id="10" name="Rectangle 9">
            <a:extLst>
              <a:ext uri="{FF2B5EF4-FFF2-40B4-BE49-F238E27FC236}">
                <a16:creationId xmlns:a16="http://schemas.microsoft.com/office/drawing/2014/main" id="{E13CA025-6E82-4A1C-A34E-B996FC3EE277}"/>
              </a:ext>
            </a:extLst>
          </p:cNvPr>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501A45B-171A-4C36-8AC4-00513B2794EF}"/>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A5BC747-1BD6-4E86-B497-54DC8254FC1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865866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Rectangle 8"/>
          <p:cNvSpPr/>
          <p:nvPr/>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10604771" y="5559425"/>
            <a:ext cx="1079500" cy="830792"/>
          </a:xfrm>
          <a:prstGeom prst="rect">
            <a:avLst/>
          </a:prstGeom>
        </p:spPr>
      </p:pic>
      <p:sp>
        <p:nvSpPr>
          <p:cNvPr id="8" name="Rectangle 7">
            <a:extLst>
              <a:ext uri="{FF2B5EF4-FFF2-40B4-BE49-F238E27FC236}">
                <a16:creationId xmlns:a16="http://schemas.microsoft.com/office/drawing/2014/main" id="{36266FA4-18A2-4DFC-98D0-9EC733B1735E}"/>
              </a:ext>
            </a:extLst>
          </p:cNvPr>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4AA78BB-495F-427C-A139-3D340D9C13A0}"/>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B8E47E-154C-459C-A42F-1D28A5B37F5B}"/>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717623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6" name="Rectangle 5"/>
          <p:cNvSpPr/>
          <p:nvPr/>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a:t>Click to edit Master title style</a:t>
            </a:r>
          </a:p>
        </p:txBody>
      </p:sp>
      <p:cxnSp>
        <p:nvCxnSpPr>
          <p:cNvPr id="9" name="Straight Connector 8"/>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10604771" y="5559425"/>
            <a:ext cx="1079500" cy="830792"/>
          </a:xfrm>
          <a:prstGeom prst="rect">
            <a:avLst/>
          </a:prstGeom>
        </p:spPr>
      </p:pic>
      <p:sp>
        <p:nvSpPr>
          <p:cNvPr id="11" name="Rectangle 10">
            <a:extLst>
              <a:ext uri="{FF2B5EF4-FFF2-40B4-BE49-F238E27FC236}">
                <a16:creationId xmlns:a16="http://schemas.microsoft.com/office/drawing/2014/main" id="{44D6E377-7AC8-4358-BE4E-42E91671406E}"/>
              </a:ext>
            </a:extLst>
          </p:cNvPr>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A2F350-5B40-4F71-8959-BB0CB6D400EE}"/>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F69ADA7-E984-4048-B846-7EF2CCCCFCF1}"/>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710557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pic>
        <p:nvPicPr>
          <p:cNvPr id="4" name="Picture 3"/>
          <p:cNvPicPr>
            <a:picLocks noChangeAspect="1"/>
          </p:cNvPicPr>
          <p:nvPr/>
        </p:nvPicPr>
        <p:blipFill>
          <a:blip r:embed="rId2">
            <a:biLevel thresh="50000"/>
          </a:blip>
          <a:stretch>
            <a:fillRect/>
          </a:stretch>
        </p:blipFill>
        <p:spPr>
          <a:xfrm>
            <a:off x="3343089" y="3747891"/>
            <a:ext cx="5839012" cy="1842071"/>
          </a:xfrm>
          <a:prstGeom prst="rect">
            <a:avLst/>
          </a:prstGeom>
        </p:spPr>
      </p:pic>
      <p:cxnSp>
        <p:nvCxnSpPr>
          <p:cNvPr id="5" name="Straight Connector 4"/>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92F3FE2-06B5-42A8-8AE3-8046DC4E5A23}"/>
              </a:ext>
            </a:extLst>
          </p:cNvPr>
          <p:cNvPicPr>
            <a:picLocks noChangeAspect="1"/>
          </p:cNvPicPr>
          <p:nvPr userDrawn="1"/>
        </p:nvPicPr>
        <p:blipFill>
          <a:blip r:embed="rId2">
            <a:biLevel thresh="50000"/>
          </a:blip>
          <a:stretch>
            <a:fillRect/>
          </a:stretch>
        </p:blipFill>
        <p:spPr>
          <a:xfrm>
            <a:off x="3343089" y="3747891"/>
            <a:ext cx="5839012" cy="1842071"/>
          </a:xfrm>
          <a:prstGeom prst="rect">
            <a:avLst/>
          </a:prstGeom>
        </p:spPr>
      </p:pic>
      <p:cxnSp>
        <p:nvCxnSpPr>
          <p:cNvPr id="7" name="Straight Connector 6">
            <a:extLst>
              <a:ext uri="{FF2B5EF4-FFF2-40B4-BE49-F238E27FC236}">
                <a16:creationId xmlns:a16="http://schemas.microsoft.com/office/drawing/2014/main" id="{EAC94A1B-6FF4-4B4C-AFCF-2393435F8668}"/>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468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biLevel thresh="25000"/>
          </a:blip>
          <a:stretch>
            <a:fillRect/>
          </a:stretch>
        </p:blipFill>
        <p:spPr>
          <a:xfrm>
            <a:off x="3343089" y="3747891"/>
            <a:ext cx="5839012" cy="1842071"/>
          </a:xfrm>
          <a:prstGeom prst="rect">
            <a:avLst/>
          </a:prstGeom>
        </p:spPr>
      </p:pic>
      <p:cxnSp>
        <p:nvCxnSpPr>
          <p:cNvPr id="7" name="Straight Connector 6">
            <a:extLst>
              <a:ext uri="{FF2B5EF4-FFF2-40B4-BE49-F238E27FC236}">
                <a16:creationId xmlns:a16="http://schemas.microsoft.com/office/drawing/2014/main" id="{A819167A-9CA1-4F10-820A-384053D0AD8A}"/>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0CF010-1FFE-40F7-832B-1403FF880338}"/>
              </a:ext>
            </a:extLst>
          </p:cNvPr>
          <p:cNvPicPr>
            <a:picLocks noChangeAspect="1"/>
          </p:cNvPicPr>
          <p:nvPr userDrawn="1"/>
        </p:nvPicPr>
        <p:blipFill>
          <a:blip r:embed="rId2">
            <a:biLevel thresh="25000"/>
          </a:blip>
          <a:stretch>
            <a:fillRect/>
          </a:stretch>
        </p:blipFill>
        <p:spPr>
          <a:xfrm>
            <a:off x="3343089" y="3747891"/>
            <a:ext cx="5839012" cy="1842071"/>
          </a:xfrm>
          <a:prstGeom prst="rect">
            <a:avLst/>
          </a:prstGeom>
        </p:spPr>
      </p:pic>
    </p:spTree>
    <p:extLst>
      <p:ext uri="{BB962C8B-B14F-4D97-AF65-F5344CB8AC3E}">
        <p14:creationId xmlns:p14="http://schemas.microsoft.com/office/powerpoint/2010/main" val="234146894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5" name="Straight Connector 4"/>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4509994" y="3528577"/>
            <a:ext cx="3505201" cy="2336801"/>
          </a:xfrm>
          <a:prstGeom prst="rect">
            <a:avLst/>
          </a:prstGeom>
        </p:spPr>
      </p:pic>
      <p:cxnSp>
        <p:nvCxnSpPr>
          <p:cNvPr id="7" name="Straight Connector 6">
            <a:extLst>
              <a:ext uri="{FF2B5EF4-FFF2-40B4-BE49-F238E27FC236}">
                <a16:creationId xmlns:a16="http://schemas.microsoft.com/office/drawing/2014/main" id="{5C665DC0-5603-480E-8C53-F6ED3A325D57}"/>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BCAAD51-F500-49D2-8D38-8B0EC83C8936}"/>
              </a:ext>
            </a:extLst>
          </p:cNvPr>
          <p:cNvPicPr>
            <a:picLocks noChangeAspect="1"/>
          </p:cNvPicPr>
          <p:nvPr userDrawn="1"/>
        </p:nvPicPr>
        <p:blipFill>
          <a:blip r:embed="rId2"/>
          <a:stretch>
            <a:fillRect/>
          </a:stretch>
        </p:blipFill>
        <p:spPr>
          <a:xfrm>
            <a:off x="4509994" y="3528577"/>
            <a:ext cx="3505201" cy="2336801"/>
          </a:xfrm>
          <a:prstGeom prst="rect">
            <a:avLst/>
          </a:prstGeom>
        </p:spPr>
      </p:pic>
    </p:spTree>
    <p:extLst>
      <p:ext uri="{BB962C8B-B14F-4D97-AF65-F5344CB8AC3E}">
        <p14:creationId xmlns:p14="http://schemas.microsoft.com/office/powerpoint/2010/main" val="1703162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4509994" y="3528576"/>
            <a:ext cx="3505202" cy="2336801"/>
          </a:xfrm>
          <a:prstGeom prst="rect">
            <a:avLst/>
          </a:prstGeom>
        </p:spPr>
      </p:pic>
      <p:cxnSp>
        <p:nvCxnSpPr>
          <p:cNvPr id="7" name="Straight Connector 6">
            <a:extLst>
              <a:ext uri="{FF2B5EF4-FFF2-40B4-BE49-F238E27FC236}">
                <a16:creationId xmlns:a16="http://schemas.microsoft.com/office/drawing/2014/main" id="{4AB6B8C0-2347-4453-8360-E10B038B30E8}"/>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99D5B3-D13E-4387-A60B-12F8D89B2848}"/>
              </a:ext>
            </a:extLst>
          </p:cNvPr>
          <p:cNvPicPr>
            <a:picLocks noChangeAspect="1"/>
          </p:cNvPicPr>
          <p:nvPr userDrawn="1"/>
        </p:nvPicPr>
        <p:blipFill>
          <a:blip r:embed="rId2"/>
          <a:stretch>
            <a:fillRect/>
          </a:stretch>
        </p:blipFill>
        <p:spPr>
          <a:xfrm>
            <a:off x="4509994" y="3528576"/>
            <a:ext cx="3505202" cy="2336801"/>
          </a:xfrm>
          <a:prstGeom prst="rect">
            <a:avLst/>
          </a:prstGeom>
        </p:spPr>
      </p:pic>
    </p:spTree>
    <p:extLst>
      <p:ext uri="{BB962C8B-B14F-4D97-AF65-F5344CB8AC3E}">
        <p14:creationId xmlns:p14="http://schemas.microsoft.com/office/powerpoint/2010/main" val="390344700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05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81A8-7152-6F6A-0E34-50D015E5CF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A97A59-595C-CB87-0FCC-183ABA6E9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31CAC4-9846-74EB-C0B6-5CC165ABCB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E33D0-E4F3-5A96-8134-18F5E289AE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CC54F-B03B-67CA-7871-D19A62EFB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83692B-F0E5-14E2-366F-C725D7D74E31}"/>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8" name="Footer Placeholder 7">
            <a:extLst>
              <a:ext uri="{FF2B5EF4-FFF2-40B4-BE49-F238E27FC236}">
                <a16:creationId xmlns:a16="http://schemas.microsoft.com/office/drawing/2014/main" id="{8789E113-791B-D4D9-7545-E2409287C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A757E1-AC0A-FE49-4CD0-F471E083690E}"/>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13400368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8FFAD-1754-4D84-A22B-2517A896F5F7}"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3D756C-FEC5-4EC3-868F-76B85A6251A2}" type="slidenum">
              <a:rPr lang="en-US" smtClean="0"/>
              <a:t>‹#›</a:t>
            </a:fld>
            <a:endParaRPr lang="en-US"/>
          </a:p>
        </p:txBody>
      </p:sp>
    </p:spTree>
    <p:extLst>
      <p:ext uri="{BB962C8B-B14F-4D97-AF65-F5344CB8AC3E}">
        <p14:creationId xmlns:p14="http://schemas.microsoft.com/office/powerpoint/2010/main" val="1132902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27" name="Placeholder--transNeutralUHD.png"/>
          <p:cNvSpPr>
            <a:spLocks noGrp="1"/>
          </p:cNvSpPr>
          <p:nvPr>
            <p:ph type="pic" idx="21"/>
          </p:nvPr>
        </p:nvSpPr>
        <p:spPr>
          <a:xfrm>
            <a:off x="4645943" y="454967"/>
            <a:ext cx="10574161" cy="5951142"/>
          </a:xfrm>
          <a:prstGeom prst="rect">
            <a:avLst/>
          </a:prstGeom>
        </p:spPr>
        <p:txBody>
          <a:bodyPr lIns="91439" tIns="45719" rIns="91439" bIns="45719" anchor="t">
            <a:noAutofit/>
          </a:bodyPr>
          <a:lstStyle/>
          <a:p>
            <a:r>
              <a:rPr lang="en-US"/>
              <a:t>Click icon to add picture</a:t>
            </a:r>
            <a:endParaRPr/>
          </a:p>
        </p:txBody>
      </p:sp>
      <p:sp>
        <p:nvSpPr>
          <p:cNvPr id="328"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900"/>
          </a:p>
        </p:txBody>
      </p:sp>
      <p:sp>
        <p:nvSpPr>
          <p:cNvPr id="329" name="Line"/>
          <p:cNvSpPr/>
          <p:nvPr/>
        </p:nvSpPr>
        <p:spPr>
          <a:xfrm>
            <a:off x="454968" y="2290118"/>
            <a:ext cx="7446530" cy="1"/>
          </a:xfrm>
          <a:prstGeom prst="line">
            <a:avLst/>
          </a:prstGeom>
          <a:ln w="25400">
            <a:solidFill>
              <a:srgbClr val="000000"/>
            </a:solidFill>
            <a:miter lim="400000"/>
          </a:ln>
        </p:spPr>
        <p:txBody>
          <a:bodyPr lIns="25400" tIns="25400" rIns="25400" bIns="25400" anchor="ctr"/>
          <a:lstStyle/>
          <a:p>
            <a:pPr algn="ctr"/>
            <a:endParaRPr sz="900"/>
          </a:p>
        </p:txBody>
      </p:sp>
      <p:sp>
        <p:nvSpPr>
          <p:cNvPr id="330" name="Line"/>
          <p:cNvSpPr/>
          <p:nvPr/>
        </p:nvSpPr>
        <p:spPr>
          <a:xfrm>
            <a:off x="454968" y="6407795"/>
            <a:ext cx="7446530" cy="1"/>
          </a:xfrm>
          <a:prstGeom prst="line">
            <a:avLst/>
          </a:prstGeom>
          <a:ln w="19050">
            <a:solidFill>
              <a:srgbClr val="000000"/>
            </a:solidFill>
            <a:miter lim="400000"/>
          </a:ln>
        </p:spPr>
        <p:txBody>
          <a:bodyPr lIns="25400" tIns="25400" rIns="25400" bIns="25400" anchor="ctr"/>
          <a:lstStyle/>
          <a:p>
            <a:pPr algn="ctr"/>
            <a:endParaRPr sz="900"/>
          </a:p>
        </p:txBody>
      </p:sp>
      <p:sp>
        <p:nvSpPr>
          <p:cNvPr id="331" name="Title Text"/>
          <p:cNvSpPr txBox="1">
            <a:spLocks noGrp="1"/>
          </p:cNvSpPr>
          <p:nvPr>
            <p:ph type="title"/>
          </p:nvPr>
        </p:nvSpPr>
        <p:spPr>
          <a:prstGeom prst="rect">
            <a:avLst/>
          </a:prstGeom>
        </p:spPr>
        <p:txBody>
          <a:bodyPr/>
          <a:lstStyle/>
          <a:p>
            <a:r>
              <a:rPr lang="en-US"/>
              <a:t>Click to edit Master title style</a:t>
            </a:r>
            <a:endParaRPr/>
          </a:p>
        </p:txBody>
      </p:sp>
      <p:sp>
        <p:nvSpPr>
          <p:cNvPr id="332" name="Body Level One…"/>
          <p:cNvSpPr txBox="1">
            <a:spLocks noGrp="1"/>
          </p:cNvSpPr>
          <p:nvPr>
            <p:ph type="body" sz="half" idx="1"/>
          </p:nvPr>
        </p:nvSpPr>
        <p:spPr>
          <a:xfrm>
            <a:off x="569267" y="2511251"/>
            <a:ext cx="6878887" cy="3663182"/>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33" name="Rectangle"/>
          <p:cNvSpPr/>
          <p:nvPr/>
        </p:nvSpPr>
        <p:spPr>
          <a:xfrm>
            <a:off x="8131721" y="454967"/>
            <a:ext cx="2648763" cy="114301"/>
          </a:xfrm>
          <a:prstGeom prst="rect">
            <a:avLst/>
          </a:prstGeom>
          <a:solidFill>
            <a:srgbClr val="000000"/>
          </a:solidFill>
          <a:ln w="12700">
            <a:miter lim="400000"/>
          </a:ln>
        </p:spPr>
        <p:txBody>
          <a:bodyPr lIns="25400" tIns="25400" rIns="25400" bIns="25400" anchor="ctr"/>
          <a:lstStyle/>
          <a:p>
            <a:pPr algn="ctr">
              <a:defRPr sz="3000" b="1">
                <a:solidFill>
                  <a:srgbClr val="FFFFFF"/>
                </a:solidFill>
                <a:latin typeface="+mn-lt"/>
                <a:ea typeface="+mn-ea"/>
                <a:cs typeface="+mn-cs"/>
                <a:sym typeface="Helvetica Neue"/>
              </a:defRPr>
            </a:pPr>
            <a:endParaRPr sz="1500"/>
          </a:p>
        </p:txBody>
      </p:sp>
      <p:sp>
        <p:nvSpPr>
          <p:cNvPr id="334"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b="1">
                <a:solidFill>
                  <a:srgbClr val="FFFFFF"/>
                </a:solidFill>
                <a:latin typeface="+mn-lt"/>
                <a:ea typeface="+mn-ea"/>
                <a:cs typeface="+mn-cs"/>
                <a:sym typeface="Helvetica Neue"/>
              </a:defRPr>
            </a:pPr>
            <a:endParaRPr sz="1500"/>
          </a:p>
        </p:txBody>
      </p:sp>
      <p:sp>
        <p:nvSpPr>
          <p:cNvPr id="335" name="Rectangle"/>
          <p:cNvSpPr/>
          <p:nvPr/>
        </p:nvSpPr>
        <p:spPr>
          <a:xfrm>
            <a:off x="454968" y="2290118"/>
            <a:ext cx="2647951" cy="61665"/>
          </a:xfrm>
          <a:prstGeom prst="rect">
            <a:avLst/>
          </a:prstGeom>
          <a:solidFill>
            <a:srgbClr val="000000"/>
          </a:solidFill>
          <a:ln w="12700">
            <a:miter lim="400000"/>
          </a:ln>
        </p:spPr>
        <p:txBody>
          <a:bodyPr lIns="25400" tIns="25400" rIns="25400" bIns="25400" anchor="ctr"/>
          <a:lstStyle/>
          <a:p>
            <a:pPr algn="ctr">
              <a:defRPr sz="3000" b="1">
                <a:solidFill>
                  <a:srgbClr val="FFFFFF"/>
                </a:solidFill>
                <a:latin typeface="+mn-lt"/>
                <a:ea typeface="+mn-ea"/>
                <a:cs typeface="+mn-cs"/>
                <a:sym typeface="Helvetica Neue"/>
              </a:defRPr>
            </a:pPr>
            <a:endParaRPr sz="1500"/>
          </a:p>
        </p:txBody>
      </p:sp>
      <p:sp>
        <p:nvSpPr>
          <p:cNvPr id="33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4209730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nvPr>
        </p:nvSpPr>
        <p:spPr>
          <a:xfrm>
            <a:off x="631371" y="1122363"/>
            <a:ext cx="6096807" cy="2038526"/>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7" name="Subtitle 2"/>
          <p:cNvSpPr>
            <a:spLocks noGrp="1"/>
          </p:cNvSpPr>
          <p:nvPr>
            <p:ph type="subTitle" idx="1"/>
          </p:nvPr>
        </p:nvSpPr>
        <p:spPr>
          <a:xfrm>
            <a:off x="631371" y="3376260"/>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a:stretch>
            <a:fillRect/>
          </a:stretch>
        </p:blipFill>
        <p:spPr>
          <a:xfrm>
            <a:off x="6728178" y="2667000"/>
            <a:ext cx="5460073" cy="4230327"/>
          </a:xfrm>
          <a:prstGeom prst="rect">
            <a:avLst/>
          </a:prstGeom>
        </p:spPr>
      </p:pic>
    </p:spTree>
    <p:extLst>
      <p:ext uri="{BB962C8B-B14F-4D97-AF65-F5344CB8AC3E}">
        <p14:creationId xmlns:p14="http://schemas.microsoft.com/office/powerpoint/2010/main" val="1966650324"/>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Slide">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365503841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Slide">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1" y="1122363"/>
            <a:ext cx="6096807" cy="2387600"/>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12" name="Subtitle 2"/>
          <p:cNvSpPr>
            <a:spLocks noGrp="1"/>
          </p:cNvSpPr>
          <p:nvPr>
            <p:ph type="subTitle" idx="1"/>
          </p:nvPr>
        </p:nvSpPr>
        <p:spPr>
          <a:xfrm>
            <a:off x="631371" y="3602038"/>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a:stretch>
            <a:fillRect/>
          </a:stretch>
        </p:blipFill>
        <p:spPr>
          <a:xfrm>
            <a:off x="6728178" y="2654300"/>
            <a:ext cx="5474515" cy="4241516"/>
          </a:xfrm>
          <a:prstGeom prst="rect">
            <a:avLst/>
          </a:prstGeom>
        </p:spPr>
      </p:pic>
    </p:spTree>
    <p:extLst>
      <p:ext uri="{BB962C8B-B14F-4D97-AF65-F5344CB8AC3E}">
        <p14:creationId xmlns:p14="http://schemas.microsoft.com/office/powerpoint/2010/main" val="172844206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Slide">
    <p:bg>
      <p:bgRef idx="1001">
        <a:schemeClr val="bg1"/>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11"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256163833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9" name="Picture 8"/>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720010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715062910"/>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0" name="Rectangle 9"/>
          <p:cNvSpPr/>
          <p:nvPr userDrawn="1"/>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553200" y="1825625"/>
            <a:ext cx="5181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0" y="6397395"/>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375824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535994"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95778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6B8F-D29B-0E46-A055-832BD7E46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6CC05E-0BCC-E9D8-D4CB-57592CB5134E}"/>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4" name="Footer Placeholder 3">
            <a:extLst>
              <a:ext uri="{FF2B5EF4-FFF2-40B4-BE49-F238E27FC236}">
                <a16:creationId xmlns:a16="http://schemas.microsoft.com/office/drawing/2014/main" id="{398AA337-596C-A397-DF45-45D6C89652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C8690-5689-FFED-FF07-2634EE5F50FB}"/>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25271702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0" y="6397395"/>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sz="half" idx="10"/>
          </p:nvPr>
        </p:nvSpPr>
        <p:spPr>
          <a:xfrm>
            <a:off x="6553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4105112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50000"/>
          </a:blip>
          <a:stretch>
            <a:fillRect/>
          </a:stretch>
        </p:blipFill>
        <p:spPr>
          <a:xfrm>
            <a:off x="838200" y="337165"/>
            <a:ext cx="2858729" cy="901861"/>
          </a:xfrm>
          <a:prstGeom prst="rect">
            <a:avLst/>
          </a:prstGeom>
        </p:spPr>
      </p:pic>
      <p:sp>
        <p:nvSpPr>
          <p:cNvPr id="8"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1897380" y="1332089"/>
            <a:ext cx="875086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832268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a:solidFill>
                  <a:schemeClr val="tx1"/>
                </a:solidFill>
              </a:rPr>
              <a:t>Click to edit Master title style</a:t>
            </a:r>
          </a:p>
        </p:txBody>
      </p:sp>
      <p:cxnSp>
        <p:nvCxnSpPr>
          <p:cNvPr id="14" name="Straight Connector 13"/>
          <p:cNvCxnSpPr/>
          <p:nvPr userDrawn="1"/>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16"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748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598310"/>
            <a:ext cx="10515600" cy="733779"/>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cxnSp>
        <p:nvCxnSpPr>
          <p:cNvPr id="13" name="Straight Connector 12"/>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838200" y="1692001"/>
            <a:ext cx="10515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300590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latin typeface="Real Text Pro" charset="0"/>
                <a:ea typeface="Real Text Pro" charset="0"/>
                <a:cs typeface="Real Text Pro" charset="0"/>
              </a:defRPr>
            </a:lvl1pPr>
            <a:lvl2pPr>
              <a:defRPr sz="2800">
                <a:solidFill>
                  <a:schemeClr val="bg1"/>
                </a:solidFill>
                <a:latin typeface="Real Text Pro" charset="0"/>
                <a:ea typeface="Real Text Pro" charset="0"/>
                <a:cs typeface="Real Text Pro" charset="0"/>
              </a:defRPr>
            </a:lvl2pPr>
            <a:lvl3pPr>
              <a:defRPr sz="2400">
                <a:solidFill>
                  <a:schemeClr val="bg1"/>
                </a:solidFill>
                <a:latin typeface="Real Text Pro" charset="0"/>
                <a:ea typeface="Real Text Pro" charset="0"/>
                <a:cs typeface="Real Text Pro" charset="0"/>
              </a:defRPr>
            </a:lvl3pPr>
            <a:lvl4pPr>
              <a:defRPr sz="2000">
                <a:solidFill>
                  <a:schemeClr val="bg1"/>
                </a:solidFill>
                <a:latin typeface="Real Text Pro" charset="0"/>
                <a:ea typeface="Real Text Pro" charset="0"/>
                <a:cs typeface="Real Text Pro" charset="0"/>
              </a:defRPr>
            </a:lvl4pPr>
            <a:lvl5pPr>
              <a:defRPr sz="2000">
                <a:solidFill>
                  <a:schemeClr val="bg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597158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9851357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6" name="Rectangle 5"/>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a:t>Click to edit Master title style</a:t>
            </a:r>
          </a:p>
        </p:txBody>
      </p:sp>
      <p:cxnSp>
        <p:nvCxnSpPr>
          <p:cNvPr id="9" name="Straight Connector 8"/>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19166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pic>
        <p:nvPicPr>
          <p:cNvPr id="4" name="Picture 3"/>
          <p:cNvPicPr>
            <a:picLocks noChangeAspect="1"/>
          </p:cNvPicPr>
          <p:nvPr userDrawn="1"/>
        </p:nvPicPr>
        <p:blipFill>
          <a:blip r:embed="rId2">
            <a:biLevel thresh="50000"/>
          </a:blip>
          <a:stretch>
            <a:fillRect/>
          </a:stretch>
        </p:blipFill>
        <p:spPr>
          <a:xfrm>
            <a:off x="3343089" y="3747891"/>
            <a:ext cx="5839012" cy="1842071"/>
          </a:xfrm>
          <a:prstGeom prst="rect">
            <a:avLst/>
          </a:prstGeom>
        </p:spPr>
      </p:pic>
      <p:cxnSp>
        <p:nvCxnSpPr>
          <p:cNvPr id="5" name="Straight Connector 4"/>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218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biLevel thresh="25000"/>
          </a:blip>
          <a:stretch>
            <a:fillRect/>
          </a:stretch>
        </p:blipFill>
        <p:spPr>
          <a:xfrm>
            <a:off x="3343089" y="3747891"/>
            <a:ext cx="5839012" cy="1842071"/>
          </a:xfrm>
          <a:prstGeom prst="rect">
            <a:avLst/>
          </a:prstGeom>
        </p:spPr>
      </p:pic>
    </p:spTree>
    <p:extLst>
      <p:ext uri="{BB962C8B-B14F-4D97-AF65-F5344CB8AC3E}">
        <p14:creationId xmlns:p14="http://schemas.microsoft.com/office/powerpoint/2010/main" val="422581900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5" name="Straight Connector 4"/>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4509994" y="3528577"/>
            <a:ext cx="3505201" cy="2336801"/>
          </a:xfrm>
          <a:prstGeom prst="rect">
            <a:avLst/>
          </a:prstGeom>
        </p:spPr>
      </p:pic>
    </p:spTree>
    <p:extLst>
      <p:ext uri="{BB962C8B-B14F-4D97-AF65-F5344CB8AC3E}">
        <p14:creationId xmlns:p14="http://schemas.microsoft.com/office/powerpoint/2010/main" val="282524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65D56-F049-7F8C-2EEA-3221DA4FC1F0}"/>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3" name="Footer Placeholder 2">
            <a:extLst>
              <a:ext uri="{FF2B5EF4-FFF2-40B4-BE49-F238E27FC236}">
                <a16:creationId xmlns:a16="http://schemas.microsoft.com/office/drawing/2014/main" id="{32577BA5-CEED-5734-92B3-FCF4ADB6ED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05863-729E-C315-7958-4008F82263AC}"/>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3057962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stretch>
            <a:fillRect/>
          </a:stretch>
        </p:blipFill>
        <p:spPr>
          <a:xfrm>
            <a:off x="4509994" y="3528576"/>
            <a:ext cx="3505202" cy="2336801"/>
          </a:xfrm>
          <a:prstGeom prst="rect">
            <a:avLst/>
          </a:prstGeom>
        </p:spPr>
      </p:pic>
    </p:spTree>
    <p:extLst>
      <p:ext uri="{BB962C8B-B14F-4D97-AF65-F5344CB8AC3E}">
        <p14:creationId xmlns:p14="http://schemas.microsoft.com/office/powerpoint/2010/main" val="2181979160"/>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995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able">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vl1pPr>
          </a:lstStyle>
          <a:p>
            <a:r>
              <a:rPr lang="en-US"/>
              <a:t>Title – Table Example</a:t>
            </a:r>
          </a:p>
        </p:txBody>
      </p:sp>
      <p:sp>
        <p:nvSpPr>
          <p:cNvPr id="5" name="Table Placeholder 4">
            <a:extLst>
              <a:ext uri="{FF2B5EF4-FFF2-40B4-BE49-F238E27FC236}">
                <a16:creationId xmlns:a16="http://schemas.microsoft.com/office/drawing/2014/main" id="{4836C344-5A38-7644-96BD-E1AA1C795819}"/>
              </a:ext>
            </a:extLst>
          </p:cNvPr>
          <p:cNvSpPr>
            <a:spLocks noGrp="1"/>
          </p:cNvSpPr>
          <p:nvPr>
            <p:ph type="tbl" sz="quarter" idx="11"/>
          </p:nvPr>
        </p:nvSpPr>
        <p:spPr>
          <a:xfrm>
            <a:off x="838200" y="1690688"/>
            <a:ext cx="10515600" cy="4410075"/>
          </a:xfrm>
        </p:spPr>
        <p:txBody>
          <a:bodyPr/>
          <a:lstStyle/>
          <a:p>
            <a:endParaRPr lang="en-US"/>
          </a:p>
        </p:txBody>
      </p:sp>
    </p:spTree>
    <p:extLst>
      <p:ext uri="{BB962C8B-B14F-4D97-AF65-F5344CB8AC3E}">
        <p14:creationId xmlns:p14="http://schemas.microsoft.com/office/powerpoint/2010/main" val="2642611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908CD-5D5A-CC4B-8E43-ED0AE5767A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1715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99029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71"/>
            <a:ext cx="1422400" cy="243417"/>
          </a:xfrm>
          <a:prstGeom prst="rect">
            <a:avLst/>
          </a:prstGeom>
        </p:spPr>
        <p:txBody>
          <a:bodyPr/>
          <a:lstStyle/>
          <a:p>
            <a:fld id="{1D8BD707-D9CF-40AE-B4C6-C98DA3205C09}" type="datetimeFigureOut">
              <a:rPr lang="en-US" smtClean="0"/>
              <a:pPr/>
              <a:t>10/19/23</a:t>
            </a:fld>
            <a:endParaRPr lang="en-US"/>
          </a:p>
        </p:txBody>
      </p:sp>
      <p:sp>
        <p:nvSpPr>
          <p:cNvPr id="3" name="Footer Placeholder 2"/>
          <p:cNvSpPr>
            <a:spLocks noGrp="1"/>
          </p:cNvSpPr>
          <p:nvPr>
            <p:ph type="ftr" sz="quarter" idx="11"/>
          </p:nvPr>
        </p:nvSpPr>
        <p:spPr>
          <a:xfrm>
            <a:off x="2082800" y="4237571"/>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71"/>
            <a:ext cx="1422400" cy="243417"/>
          </a:xfrm>
          <a:prstGeom prst="rect">
            <a:avLst/>
          </a:prstGeom>
        </p:spPr>
        <p:txBody>
          <a:bodyPr/>
          <a:lstStyle/>
          <a:p>
            <a:fld id="{B6F15528-21DE-4FAA-801E-634DDDAF4B2B}" type="slidenum">
              <a:rPr lang="en-US" smtClean="0"/>
              <a:pPr/>
              <a:t>‹#›</a:t>
            </a:fld>
            <a:endParaRPr lang="en-US"/>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6817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_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9"/>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9" name="Picture 8"/>
          <p:cNvPicPr>
            <a:picLocks noChangeAspect="1"/>
          </p:cNvPicPr>
          <p:nvPr userDrawn="1"/>
        </p:nvPicPr>
        <p:blipFill>
          <a:blip r:embed="rId2"/>
          <a:stretch>
            <a:fillRect/>
          </a:stretch>
        </p:blipFill>
        <p:spPr>
          <a:xfrm>
            <a:off x="10604771" y="5559425"/>
            <a:ext cx="1079500" cy="830792"/>
          </a:xfrm>
          <a:prstGeom prst="rect">
            <a:avLst/>
          </a:prstGeom>
        </p:spPr>
      </p:pic>
      <p:sp>
        <p:nvSpPr>
          <p:cNvPr id="4" name="Slide Number Placeholder 3"/>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3978379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9AA0A-6F86-D489-778B-189611679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2408AB-E5A5-DE70-83BA-8BAD176EF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6D114A-FCA6-607E-76BE-8F10A73B9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9DC18-6335-313D-B17B-0E50E0054635}"/>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6" name="Footer Placeholder 5">
            <a:extLst>
              <a:ext uri="{FF2B5EF4-FFF2-40B4-BE49-F238E27FC236}">
                <a16:creationId xmlns:a16="http://schemas.microsoft.com/office/drawing/2014/main" id="{AB821741-9151-7A99-5A3D-9020BD01B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B5CBD-404B-ED94-53EE-6A5176FF4FEF}"/>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4018665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DCFC-CC03-1CC7-7573-562B7C12C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2EA759-B800-93DB-5EBC-9874E01C87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6101C4-7979-2FB0-5CD4-EC0C65D19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49BF5-E89A-BE75-91EA-43F9566C2C4F}"/>
              </a:ext>
            </a:extLst>
          </p:cNvPr>
          <p:cNvSpPr>
            <a:spLocks noGrp="1"/>
          </p:cNvSpPr>
          <p:nvPr>
            <p:ph type="dt" sz="half" idx="10"/>
          </p:nvPr>
        </p:nvSpPr>
        <p:spPr/>
        <p:txBody>
          <a:bodyPr/>
          <a:lstStyle/>
          <a:p>
            <a:fld id="{B6A2C0CC-727F-2A4A-B3AF-EB6BA9A1111C}" type="datetimeFigureOut">
              <a:rPr lang="en-US" smtClean="0"/>
              <a:t>10/19/23</a:t>
            </a:fld>
            <a:endParaRPr lang="en-US"/>
          </a:p>
        </p:txBody>
      </p:sp>
      <p:sp>
        <p:nvSpPr>
          <p:cNvPr id="6" name="Footer Placeholder 5">
            <a:extLst>
              <a:ext uri="{FF2B5EF4-FFF2-40B4-BE49-F238E27FC236}">
                <a16:creationId xmlns:a16="http://schemas.microsoft.com/office/drawing/2014/main" id="{FFE8F762-5D00-5F90-3115-5271B004B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2D636-1027-03CA-1E94-DE06615ABA7F}"/>
              </a:ext>
            </a:extLst>
          </p:cNvPr>
          <p:cNvSpPr>
            <a:spLocks noGrp="1"/>
          </p:cNvSpPr>
          <p:nvPr>
            <p:ph type="sldNum" sz="quarter" idx="12"/>
          </p:nvPr>
        </p:nvSpPr>
        <p:spPr/>
        <p:txBody>
          <a:bodyPr/>
          <a:lstStyle/>
          <a:p>
            <a:fld id="{7585F50C-6D0F-BA4F-8E9A-F708ACAA0E7E}" type="slidenum">
              <a:rPr lang="en-US" smtClean="0"/>
              <a:t>‹#›</a:t>
            </a:fld>
            <a:endParaRPr lang="en-US"/>
          </a:p>
        </p:txBody>
      </p:sp>
    </p:spTree>
    <p:extLst>
      <p:ext uri="{BB962C8B-B14F-4D97-AF65-F5344CB8AC3E}">
        <p14:creationId xmlns:p14="http://schemas.microsoft.com/office/powerpoint/2010/main" val="377110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8" Type="http://schemas.openxmlformats.org/officeDocument/2006/relationships/slideLayout" Target="../slideLayouts/slideLayout34.xml"/><Relationship Id="rId51" Type="http://schemas.openxmlformats.org/officeDocument/2006/relationships/theme" Target="../theme/theme3.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AAA58E-19AF-DACA-F7E8-31CABE9A4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E90CF-0E5A-E244-09BE-A71EB2BF6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0D683-BDD8-6C88-BB76-3FA722C32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2C0CC-727F-2A4A-B3AF-EB6BA9A1111C}" type="datetimeFigureOut">
              <a:rPr lang="en-US" smtClean="0"/>
              <a:t>10/19/23</a:t>
            </a:fld>
            <a:endParaRPr lang="en-US"/>
          </a:p>
        </p:txBody>
      </p:sp>
      <p:sp>
        <p:nvSpPr>
          <p:cNvPr id="5" name="Footer Placeholder 4">
            <a:extLst>
              <a:ext uri="{FF2B5EF4-FFF2-40B4-BE49-F238E27FC236}">
                <a16:creationId xmlns:a16="http://schemas.microsoft.com/office/drawing/2014/main" id="{A0101A53-6C8A-375D-CC35-BCA189D235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1554BA-5309-ACBE-6EFB-FA04E06E0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5F50C-6D0F-BA4F-8E9A-F708ACAA0E7E}" type="slidenum">
              <a:rPr lang="en-US" smtClean="0"/>
              <a:t>‹#›</a:t>
            </a:fld>
            <a:endParaRPr lang="en-US"/>
          </a:p>
        </p:txBody>
      </p:sp>
    </p:spTree>
    <p:extLst>
      <p:ext uri="{BB962C8B-B14F-4D97-AF65-F5344CB8AC3E}">
        <p14:creationId xmlns:p14="http://schemas.microsoft.com/office/powerpoint/2010/main" val="1983692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D25CB5-59FD-44E9-A5E5-BE0120C4B255}" type="datetimeFigureOut">
              <a:rPr lang="en-AU" smtClean="0"/>
              <a:t>19/10/2023</a:t>
            </a:fld>
            <a:endParaRPr lang="en-A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8DD37D-F777-4C0B-B2DD-831BECF25018}" type="slidenum">
              <a:rPr lang="en-AU" smtClean="0"/>
              <a:t>‹#›</a:t>
            </a:fld>
            <a:endParaRPr lang="en-AU"/>
          </a:p>
        </p:txBody>
      </p:sp>
    </p:spTree>
    <p:extLst>
      <p:ext uri="{BB962C8B-B14F-4D97-AF65-F5344CB8AC3E}">
        <p14:creationId xmlns:p14="http://schemas.microsoft.com/office/powerpoint/2010/main" val="30175818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62137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Lst>
  <p:txStyles>
    <p:titleStyle>
      <a:lvl1pPr algn="l" defTabSz="914400" rtl="0" eaLnBrk="1" latinLnBrk="0" hangingPunct="1">
        <a:lnSpc>
          <a:spcPct val="90000"/>
        </a:lnSpc>
        <a:spcBef>
          <a:spcPct val="0"/>
        </a:spcBef>
        <a:buNone/>
        <a:defRPr sz="4400" kern="1200">
          <a:solidFill>
            <a:schemeClr val="tx1"/>
          </a:solidFill>
          <a:latin typeface="Real Head Pro" charset="0"/>
          <a:ea typeface="Real Head Pro" charset="0"/>
          <a:cs typeface="Real He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Real Text Pro" charset="0"/>
          <a:ea typeface="Real Text Pro" charset="0"/>
          <a:cs typeface="Real Text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Real Text Pro" charset="0"/>
          <a:ea typeface="Real Text Pro" charset="0"/>
          <a:cs typeface="Real Text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Real Text Pro" charset="0"/>
          <a:ea typeface="Real Text Pro" charset="0"/>
          <a:cs typeface="Real Text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Real Text Pro" charset="0"/>
          <a:ea typeface="Real Text Pro" charset="0"/>
          <a:cs typeface="Real Text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Real Text Pro" charset="0"/>
          <a:ea typeface="Real Text Pro" charset="0"/>
          <a:cs typeface="Real Text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www.ukactive.com/blog/research-institute-presents-at-major-international-academic-conference/"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vecteezy.com/vector-art/672789-college-students-in-front-of-university-ready-to-learn"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discover-research.northeastern.edu/dashboard"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lifewire.com/balance-design-principle-3470048"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vecteezy.com/vector-art/672789-college-students-in-front-of-university-ready-to-learn"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ndcpartnership.org/news-and-events/news/ndc-partnership-steering-committee-charts-course-toward-climate-action"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lipground.com/mentor-clipart.html"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bdullaalishaq.com/blog/how-to-be-a-better-decision-maker/"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nam12.safelinks.protection.outlook.com/?url=https%3A%2F%2Ffaculty.northeastern.edu%2Fapp%2Fuploads%2Fsites%2F5%2F2023%2F08%2FFall-2023-ADVANCE-Office-Programming-Hyperlink.pdf&amp;data=05%7C01%7Cj.isaacs%40northeastern.edu%7C69b4f7dcae6b49251e6d08dbb60a1d76%7Ca8eec281aaa34daeac9b9a398b9215e7%7C0%7C0%7C638303926777625547%7CUnknown%7CTWFpbGZsb3d8eyJWIjoiMC4wLjAwMDAiLCJQIjoiV2luMzIiLCJBTiI6Ik1haWwiLCJXVCI6Mn0%3D%7C3000%7C%7C%7C&amp;sdata=FGRvjM771Bl%2BOHI5AnY9ZSTS%2F5r9%2Fp%2B%2FnESHI8fkAic%3D&amp;reserved=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hyperlink" Target="http://provost.northeastern.edu/academics/academic-faculty-affairs/"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academichelp.net/academic-assignments/essay/write-summary-essay.html"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ndcpartnership.org/news-and-events/news/ndc-partnership-steering-committee-charts-course-toward-climate-action"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istockphoto.com/illustrations/woman-thinking"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79" y="855299"/>
            <a:ext cx="7387047" cy="2387600"/>
          </a:xfrm>
        </p:spPr>
        <p:txBody>
          <a:bodyPr>
            <a:normAutofit/>
          </a:bodyPr>
          <a:lstStyle/>
          <a:p>
            <a:pPr marL="0" marR="0">
              <a:spcBef>
                <a:spcPts val="0"/>
              </a:spcBef>
              <a:spcAft>
                <a:spcPts val="0"/>
              </a:spcAft>
            </a:pPr>
            <a:r>
              <a:rPr lang="en-US" sz="4000" dirty="0">
                <a:effectLst/>
                <a:latin typeface="Times New Roman" panose="02020603050405020304" pitchFamily="18" charset="0"/>
                <a:ea typeface="Times New Roman" panose="02020603050405020304" pitchFamily="18" charset="0"/>
              </a:rPr>
              <a:t>Professional Development Opportunities for Faculty and Cross-College Collaborations</a:t>
            </a:r>
          </a:p>
        </p:txBody>
      </p:sp>
      <p:sp>
        <p:nvSpPr>
          <p:cNvPr id="3" name="Subtitle 2"/>
          <p:cNvSpPr>
            <a:spLocks noGrp="1"/>
          </p:cNvSpPr>
          <p:nvPr>
            <p:ph type="subTitle" idx="4294967295"/>
          </p:nvPr>
        </p:nvSpPr>
        <p:spPr>
          <a:xfrm>
            <a:off x="411479" y="3615101"/>
            <a:ext cx="7256418" cy="2916328"/>
          </a:xfrm>
        </p:spPr>
        <p:txBody>
          <a:bodyPr>
            <a:normAutofit/>
          </a:bodyPr>
          <a:lstStyle/>
          <a:p>
            <a:pPr marL="0" indent="0">
              <a:buNone/>
            </a:pPr>
            <a:endParaRPr lang="en-US" sz="2000" dirty="0"/>
          </a:p>
          <a:p>
            <a:pPr marL="0" indent="0">
              <a:buNone/>
            </a:pPr>
            <a:r>
              <a:rPr lang="en-US" sz="2000" b="1" dirty="0">
                <a:latin typeface="Amasis MT Pro Medium" panose="02040604050005020304" pitchFamily="18" charset="0"/>
                <a:cs typeface="AngsanaUPC" panose="020B0502040204020203" pitchFamily="18" charset="-34"/>
              </a:rPr>
              <a:t>Deb Franko</a:t>
            </a:r>
          </a:p>
          <a:p>
            <a:pPr marL="0" indent="0">
              <a:buNone/>
            </a:pPr>
            <a:r>
              <a:rPr lang="en-US" sz="2000" dirty="0">
                <a:latin typeface="Amasis MT Pro Medium" panose="02040604050005020304" pitchFamily="18" charset="0"/>
                <a:cs typeface="AngsanaUPC" panose="020B0502040204020203" pitchFamily="18" charset="-34"/>
              </a:rPr>
              <a:t>Senior Vice Provost for Academic Affairs</a:t>
            </a:r>
          </a:p>
          <a:p>
            <a:pPr marL="0" indent="0">
              <a:buNone/>
            </a:pPr>
            <a:endParaRPr lang="en-US" sz="1000" dirty="0">
              <a:latin typeface="Amasis MT Pro Medium" panose="02040604050005020304" pitchFamily="18" charset="0"/>
              <a:cs typeface="AngsanaUPC" panose="020B0502040204020203" pitchFamily="18" charset="-34"/>
            </a:endParaRPr>
          </a:p>
          <a:p>
            <a:pPr marL="0" indent="0">
              <a:buNone/>
            </a:pPr>
            <a:endParaRPr lang="en-US" sz="1000" dirty="0">
              <a:latin typeface="Amasis MT Pro Medium" panose="02040604050005020304" pitchFamily="18" charset="0"/>
              <a:cs typeface="AngsanaUPC" panose="020B0502040204020203" pitchFamily="18" charset="-34"/>
            </a:endParaRPr>
          </a:p>
          <a:p>
            <a:pPr marL="0" indent="0">
              <a:buNone/>
            </a:pPr>
            <a:r>
              <a:rPr lang="en-US" sz="2000" dirty="0">
                <a:latin typeface="Amasis MT Pro Medium" panose="02040604050005020304" pitchFamily="18" charset="0"/>
                <a:cs typeface="AngsanaUPC" panose="020B0502040204020203" pitchFamily="18" charset="-34"/>
              </a:rPr>
              <a:t>October 19, 2023</a:t>
            </a:r>
          </a:p>
        </p:txBody>
      </p:sp>
    </p:spTree>
    <p:extLst>
      <p:ext uri="{BB962C8B-B14F-4D97-AF65-F5344CB8AC3E}">
        <p14:creationId xmlns:p14="http://schemas.microsoft.com/office/powerpoint/2010/main" val="115126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D062-3C85-2B12-2F03-D7B666C87AC1}"/>
              </a:ext>
            </a:extLst>
          </p:cNvPr>
          <p:cNvSpPr>
            <a:spLocks noGrp="1"/>
          </p:cNvSpPr>
          <p:nvPr>
            <p:ph type="title"/>
          </p:nvPr>
        </p:nvSpPr>
        <p:spPr>
          <a:xfrm>
            <a:off x="348696" y="-1891388"/>
            <a:ext cx="5159081" cy="3566160"/>
          </a:xfrm>
        </p:spPr>
        <p:txBody>
          <a:bodyPr vert="horz" lIns="91440" tIns="45720" rIns="91440" bIns="45720" rtlCol="0" anchor="b">
            <a:noAutofit/>
          </a:bodyPr>
          <a:lstStyle/>
          <a:p>
            <a:pPr algn="ctr" defTabSz="914400"/>
            <a:r>
              <a:rPr lang="en-US" sz="3200" b="1" dirty="0"/>
              <a:t>Creating collaborations can be hard to do. </a:t>
            </a:r>
          </a:p>
        </p:txBody>
      </p:sp>
      <p:pic>
        <p:nvPicPr>
          <p:cNvPr id="5" name="Content Placeholder 4" descr="A person giving a presentation to an audience&#10;&#10;Description automatically generated with medium confidence">
            <a:extLst>
              <a:ext uri="{FF2B5EF4-FFF2-40B4-BE49-F238E27FC236}">
                <a16:creationId xmlns:a16="http://schemas.microsoft.com/office/drawing/2014/main" id="{2D96B189-1187-066A-40BF-EB4B74F572AB}"/>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097" r="30886"/>
          <a:stretch/>
        </p:blipFill>
        <p:spPr>
          <a:xfrm>
            <a:off x="5507777" y="-378813"/>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0CAA9963-8E24-F6B7-029E-A97BE5972CFC}"/>
              </a:ext>
            </a:extLst>
          </p:cNvPr>
          <p:cNvSpPr txBox="1"/>
          <p:nvPr/>
        </p:nvSpPr>
        <p:spPr>
          <a:xfrm>
            <a:off x="0" y="2224291"/>
            <a:ext cx="5598007" cy="2339102"/>
          </a:xfrm>
          <a:prstGeom prst="rect">
            <a:avLst/>
          </a:prstGeom>
          <a:noFill/>
        </p:spPr>
        <p:txBody>
          <a:bodyPr wrap="none" rtlCol="0">
            <a:spAutoFit/>
          </a:bodyPr>
          <a:lstStyle/>
          <a:p>
            <a:endParaRPr lang="en-US" sz="3200" dirty="0">
              <a:solidFill>
                <a:prstClr val="black"/>
              </a:solidFill>
              <a:latin typeface="Calibri" panose="020F0502020204030204"/>
            </a:endParaRPr>
          </a:p>
          <a:p>
            <a:r>
              <a:rPr lang="en-US" sz="3200" dirty="0">
                <a:solidFill>
                  <a:prstClr val="black"/>
                </a:solidFill>
                <a:latin typeface="Calibri" panose="020F0502020204030204"/>
              </a:rPr>
              <a:t>You might be shy or intimidated.</a:t>
            </a:r>
          </a:p>
          <a:p>
            <a:r>
              <a:rPr lang="en-US" sz="3200" dirty="0">
                <a:solidFill>
                  <a:prstClr val="black"/>
                </a:solidFill>
                <a:latin typeface="Calibri" panose="020F0502020204030204"/>
              </a:rPr>
              <a:t>You might not know what to say.</a:t>
            </a:r>
          </a:p>
          <a:p>
            <a:r>
              <a:rPr lang="en-US" sz="3200" dirty="0">
                <a:solidFill>
                  <a:prstClr val="black"/>
                </a:solidFill>
                <a:latin typeface="Calibri" panose="020F0502020204030204"/>
              </a:rPr>
              <a:t>This might be new for you.</a:t>
            </a:r>
            <a:endParaRPr lang="en-US" sz="3600" dirty="0">
              <a:solidFill>
                <a:prstClr val="black"/>
              </a:solidFill>
              <a:latin typeface="Calibri" panose="020F0502020204030204"/>
            </a:endParaRPr>
          </a:p>
          <a:p>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C7DEE9C8-E145-C7C0-94F9-A3C182F83F1E}"/>
              </a:ext>
            </a:extLst>
          </p:cNvPr>
          <p:cNvSpPr txBox="1"/>
          <p:nvPr/>
        </p:nvSpPr>
        <p:spPr>
          <a:xfrm rot="20645403">
            <a:off x="6940903" y="503527"/>
            <a:ext cx="3798412" cy="892552"/>
          </a:xfrm>
          <a:prstGeom prst="rect">
            <a:avLst/>
          </a:prstGeom>
          <a:noFill/>
        </p:spPr>
        <p:txBody>
          <a:bodyPr wrap="none" rtlCol="0">
            <a:spAutoFit/>
          </a:bodyPr>
          <a:lstStyle/>
          <a:p>
            <a:r>
              <a:rPr lang="en-US" sz="2600" i="1" dirty="0">
                <a:solidFill>
                  <a:srgbClr val="FF0000"/>
                </a:solidFill>
                <a:latin typeface="Calibri" panose="020F0502020204030204"/>
              </a:rPr>
              <a:t>PUSH YOURSELF</a:t>
            </a:r>
            <a:r>
              <a:rPr lang="en-US" sz="2600" dirty="0">
                <a:solidFill>
                  <a:srgbClr val="FF0000"/>
                </a:solidFill>
                <a:latin typeface="Calibri" panose="020F0502020204030204"/>
              </a:rPr>
              <a:t>!</a:t>
            </a:r>
          </a:p>
          <a:p>
            <a:r>
              <a:rPr lang="en-US" sz="2600" dirty="0">
                <a:solidFill>
                  <a:srgbClr val="FF0000"/>
                </a:solidFill>
                <a:latin typeface="Calibri" panose="020F0502020204030204"/>
              </a:rPr>
              <a:t>Collaborating is important.</a:t>
            </a:r>
          </a:p>
        </p:txBody>
      </p:sp>
    </p:spTree>
    <p:extLst>
      <p:ext uri="{BB962C8B-B14F-4D97-AF65-F5344CB8AC3E}">
        <p14:creationId xmlns:p14="http://schemas.microsoft.com/office/powerpoint/2010/main" val="315834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A85246E7-6380-DA34-10C1-1A929B3766B0}"/>
              </a:ext>
            </a:extLst>
          </p:cNvPr>
          <p:cNvPicPr>
            <a:picLocks noGrp="1" noChangeAspect="1"/>
          </p:cNvPicPr>
          <p:nvPr>
            <p:ph idx="1"/>
          </p:nvPr>
        </p:nvPicPr>
        <p:blipFill rotWithShape="1">
          <a:blip r:embed="rId3"/>
          <a:srcRect l="17082" r="3584"/>
          <a:stretch/>
        </p:blipFill>
        <p:spPr>
          <a:xfrm>
            <a:off x="1524020" y="315696"/>
            <a:ext cx="9143980" cy="6857990"/>
          </a:xfrm>
          <a:prstGeom prst="rect">
            <a:avLst/>
          </a:prstGeom>
        </p:spPr>
      </p:pic>
      <p:sp>
        <p:nvSpPr>
          <p:cNvPr id="4" name="Title 3"/>
          <p:cNvSpPr>
            <a:spLocks noGrp="1"/>
          </p:cNvSpPr>
          <p:nvPr>
            <p:ph type="title"/>
          </p:nvPr>
        </p:nvSpPr>
        <p:spPr>
          <a:xfrm>
            <a:off x="1487488" y="5411705"/>
            <a:ext cx="9180512" cy="650372"/>
          </a:xfrm>
        </p:spPr>
        <p:txBody>
          <a:bodyPr vert="horz" lIns="91440" tIns="45720" rIns="91440" bIns="45720" rtlCol="0" anchor="ctr">
            <a:normAutofit fontScale="90000"/>
          </a:bodyPr>
          <a:lstStyle/>
          <a:p>
            <a:pPr algn="ctr" defTabSz="914400"/>
            <a:br>
              <a:rPr lang="en-US" sz="1500" dirty="0">
                <a:solidFill>
                  <a:schemeClr val="tx1">
                    <a:lumMod val="85000"/>
                    <a:lumOff val="15000"/>
                  </a:schemeClr>
                </a:solidFill>
              </a:rPr>
            </a:br>
            <a:r>
              <a:rPr lang="en-US" sz="3900" b="1" dirty="0">
                <a:solidFill>
                  <a:schemeClr val="bg1"/>
                </a:solidFill>
              </a:rPr>
              <a:t>BARRIERS TO COLLABORATIONS </a:t>
            </a:r>
            <a:br>
              <a:rPr lang="en-US" sz="1500" dirty="0">
                <a:solidFill>
                  <a:schemeClr val="tx1">
                    <a:lumMod val="85000"/>
                    <a:lumOff val="15000"/>
                  </a:schemeClr>
                </a:solidFill>
              </a:rPr>
            </a:br>
            <a:endParaRPr lang="en-US" sz="1500" dirty="0">
              <a:solidFill>
                <a:schemeClr val="tx1">
                  <a:lumMod val="85000"/>
                  <a:lumOff val="15000"/>
                </a:schemeClr>
              </a:solidFill>
            </a:endParaRPr>
          </a:p>
        </p:txBody>
      </p:sp>
    </p:spTree>
    <p:extLst>
      <p:ext uri="{BB962C8B-B14F-4D97-AF65-F5344CB8AC3E}">
        <p14:creationId xmlns:p14="http://schemas.microsoft.com/office/powerpoint/2010/main" val="318098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332658"/>
            <a:ext cx="7886700" cy="792087"/>
          </a:xfrm>
          <a:solidFill>
            <a:schemeClr val="tx2"/>
          </a:solidFill>
        </p:spPr>
        <p:txBody>
          <a:bodyPr>
            <a:normAutofit fontScale="90000"/>
          </a:bodyPr>
          <a:lstStyle/>
          <a:p>
            <a:pPr algn="ctr"/>
            <a:br>
              <a:rPr lang="en-AU" sz="6000" dirty="0"/>
            </a:br>
            <a:r>
              <a:rPr lang="en-AU" sz="3600" b="1" dirty="0">
                <a:solidFill>
                  <a:schemeClr val="bg1"/>
                </a:solidFill>
              </a:rPr>
              <a:t>BARRIERS TO DEVELOPING COLLABORATIONS</a:t>
            </a:r>
            <a:r>
              <a:rPr lang="en-AU" sz="6000" b="1" dirty="0">
                <a:solidFill>
                  <a:schemeClr val="bg1"/>
                </a:solidFill>
              </a:rPr>
              <a:t> </a:t>
            </a:r>
            <a:br>
              <a:rPr lang="en-AU" sz="6000" dirty="0"/>
            </a:br>
            <a:endParaRPr lang="en-AU" sz="6000" dirty="0"/>
          </a:p>
        </p:txBody>
      </p:sp>
      <p:sp>
        <p:nvSpPr>
          <p:cNvPr id="3" name="Content Placeholder 2">
            <a:extLst>
              <a:ext uri="{FF2B5EF4-FFF2-40B4-BE49-F238E27FC236}">
                <a16:creationId xmlns:a16="http://schemas.microsoft.com/office/drawing/2014/main" id="{43B0C5F6-088B-D414-A4EE-4F8A4E94A51E}"/>
              </a:ext>
            </a:extLst>
          </p:cNvPr>
          <p:cNvSpPr>
            <a:spLocks noGrp="1"/>
          </p:cNvSpPr>
          <p:nvPr>
            <p:ph idx="1"/>
          </p:nvPr>
        </p:nvSpPr>
        <p:spPr>
          <a:xfrm>
            <a:off x="2143194" y="1700808"/>
            <a:ext cx="7886700" cy="4201686"/>
          </a:xfrm>
        </p:spPr>
        <p:txBody>
          <a:bodyPr>
            <a:normAutofit/>
          </a:bodyPr>
          <a:lstStyle/>
          <a:p>
            <a:pPr>
              <a:buFont typeface="Wingdings" panose="05000000000000000000" pitchFamily="2" charset="2"/>
              <a:buChar char="ü"/>
            </a:pPr>
            <a:r>
              <a:rPr lang="en-US" sz="3600" dirty="0"/>
              <a:t> Don’t know where to start</a:t>
            </a:r>
          </a:p>
          <a:p>
            <a:pPr>
              <a:buFont typeface="Wingdings" panose="05000000000000000000" pitchFamily="2" charset="2"/>
              <a:buChar char="ü"/>
            </a:pPr>
            <a:r>
              <a:rPr lang="en-US" sz="3600" dirty="0"/>
              <a:t> Don’t have anything to offer</a:t>
            </a:r>
          </a:p>
          <a:p>
            <a:pPr>
              <a:buFont typeface="Wingdings" panose="05000000000000000000" pitchFamily="2" charset="2"/>
              <a:buChar char="ü"/>
            </a:pPr>
            <a:r>
              <a:rPr lang="en-US" sz="3600" dirty="0"/>
              <a:t> Resource constraints </a:t>
            </a:r>
          </a:p>
          <a:p>
            <a:pPr>
              <a:buFont typeface="Wingdings" panose="05000000000000000000" pitchFamily="2" charset="2"/>
              <a:buChar char="ü"/>
            </a:pPr>
            <a:r>
              <a:rPr lang="en-US" sz="3600" dirty="0"/>
              <a:t> Timidity, fear of rejection, time</a:t>
            </a:r>
          </a:p>
          <a:p>
            <a:pPr>
              <a:buFont typeface="Wingdings" panose="05000000000000000000" pitchFamily="2" charset="2"/>
              <a:buChar char="ü"/>
            </a:pPr>
            <a:endParaRPr lang="en-US" sz="3600" dirty="0"/>
          </a:p>
        </p:txBody>
      </p:sp>
    </p:spTree>
    <p:extLst>
      <p:ext uri="{BB962C8B-B14F-4D97-AF65-F5344CB8AC3E}">
        <p14:creationId xmlns:p14="http://schemas.microsoft.com/office/powerpoint/2010/main" val="3724169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A431-11EF-0D04-76EF-690150CDAA42}"/>
              </a:ext>
            </a:extLst>
          </p:cNvPr>
          <p:cNvSpPr>
            <a:spLocks noGrp="1"/>
          </p:cNvSpPr>
          <p:nvPr>
            <p:ph type="title"/>
          </p:nvPr>
        </p:nvSpPr>
        <p:spPr/>
        <p:txBody>
          <a:bodyPr>
            <a:normAutofit fontScale="90000"/>
          </a:bodyPr>
          <a:lstStyle/>
          <a:p>
            <a:r>
              <a:rPr lang="en-US" b="1" dirty="0"/>
              <a:t>Colleagueship matters. </a:t>
            </a:r>
            <a:r>
              <a:rPr lang="en-US" dirty="0"/>
              <a:t>Creating good relationships </a:t>
            </a:r>
            <a:r>
              <a:rPr lang="en-US" b="1" dirty="0"/>
              <a:t>beyond</a:t>
            </a:r>
            <a:r>
              <a:rPr lang="en-US" dirty="0"/>
              <a:t> your department takes time, effort, and intention.</a:t>
            </a:r>
          </a:p>
        </p:txBody>
      </p:sp>
      <p:pic>
        <p:nvPicPr>
          <p:cNvPr id="5" name="Content Placeholder 4">
            <a:extLst>
              <a:ext uri="{FF2B5EF4-FFF2-40B4-BE49-F238E27FC236}">
                <a16:creationId xmlns:a16="http://schemas.microsoft.com/office/drawing/2014/main" id="{ADF44332-3FA0-BFEC-AF4A-ADCBABA6C2CE}"/>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29433" y="1885974"/>
            <a:ext cx="6333135" cy="4351338"/>
          </a:xfrm>
        </p:spPr>
      </p:pic>
    </p:spTree>
    <p:extLst>
      <p:ext uri="{BB962C8B-B14F-4D97-AF65-F5344CB8AC3E}">
        <p14:creationId xmlns:p14="http://schemas.microsoft.com/office/powerpoint/2010/main" val="4021421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C7A987-58CE-BCC7-1E4A-4817AFCE3970}"/>
              </a:ext>
            </a:extLst>
          </p:cNvPr>
          <p:cNvPicPr>
            <a:picLocks noGrp="1" noChangeAspect="1"/>
          </p:cNvPicPr>
          <p:nvPr>
            <p:ph idx="1"/>
          </p:nvPr>
        </p:nvPicPr>
        <p:blipFill rotWithShape="1">
          <a:blip r:embed="rId3"/>
          <a:srcRect/>
          <a:stretch/>
        </p:blipFill>
        <p:spPr>
          <a:xfrm>
            <a:off x="1524020" y="10"/>
            <a:ext cx="9143980" cy="6857990"/>
          </a:xfrm>
          <a:prstGeom prst="rect">
            <a:avLst/>
          </a:prstGeom>
        </p:spPr>
      </p:pic>
      <p:sp>
        <p:nvSpPr>
          <p:cNvPr id="28" name="Rectangle 2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1919536" y="5320142"/>
            <a:ext cx="8405564" cy="741934"/>
          </a:xfrm>
        </p:spPr>
        <p:txBody>
          <a:bodyPr vert="horz" lIns="91440" tIns="45720" rIns="91440" bIns="45720" rtlCol="0" anchor="ctr">
            <a:noAutofit/>
          </a:bodyPr>
          <a:lstStyle/>
          <a:p>
            <a:pPr algn="ctr" defTabSz="914400"/>
            <a:br>
              <a:rPr lang="en-US" sz="2800" b="1" dirty="0">
                <a:solidFill>
                  <a:srgbClr val="7030A0"/>
                </a:solidFill>
              </a:rPr>
            </a:br>
            <a:r>
              <a:rPr lang="en-US" sz="2800" b="1" dirty="0">
                <a:solidFill>
                  <a:srgbClr val="7030A0"/>
                </a:solidFill>
              </a:rPr>
              <a:t>TIPS FOR ESTABLISHING COLLABORATIONS </a:t>
            </a:r>
            <a:br>
              <a:rPr lang="en-US" sz="2800" b="1" dirty="0">
                <a:solidFill>
                  <a:srgbClr val="7030A0"/>
                </a:solidFill>
              </a:rPr>
            </a:br>
            <a:endParaRPr lang="en-US" sz="2800" b="1" dirty="0">
              <a:solidFill>
                <a:srgbClr val="7030A0"/>
              </a:solidFill>
            </a:endParaRPr>
          </a:p>
        </p:txBody>
      </p:sp>
      <p:cxnSp>
        <p:nvCxnSpPr>
          <p:cNvPr id="30" name="Straight Connector 2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858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D074374-4FE4-A425-A64C-169B77EC8737}"/>
              </a:ext>
            </a:extLst>
          </p:cNvPr>
          <p:cNvPicPr>
            <a:picLocks noChangeAspect="1"/>
          </p:cNvPicPr>
          <p:nvPr/>
        </p:nvPicPr>
        <p:blipFill rotWithShape="1">
          <a:blip r:embed="rId3"/>
          <a:srcRect l="12899" r="7790"/>
          <a:stretch/>
        </p:blipFill>
        <p:spPr>
          <a:xfrm>
            <a:off x="3415768" y="10"/>
            <a:ext cx="7252231"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378AD19-B13C-E418-BE6D-5D471E2F835F}"/>
              </a:ext>
            </a:extLst>
          </p:cNvPr>
          <p:cNvSpPr>
            <a:spLocks noGrp="1"/>
          </p:cNvSpPr>
          <p:nvPr>
            <p:ph type="title"/>
          </p:nvPr>
        </p:nvSpPr>
        <p:spPr>
          <a:xfrm>
            <a:off x="2152650" y="365126"/>
            <a:ext cx="4519414" cy="1263675"/>
          </a:xfrm>
        </p:spPr>
        <p:txBody>
          <a:bodyPr>
            <a:normAutofit fontScale="90000"/>
          </a:bodyPr>
          <a:lstStyle/>
          <a:p>
            <a:r>
              <a:rPr lang="en-US" sz="3000" b="1" dirty="0">
                <a:solidFill>
                  <a:srgbClr val="7030A0"/>
                </a:solidFill>
              </a:rPr>
              <a:t>THE SEVEN HABITS OF SUCCESSFUL COLLABORATORS</a:t>
            </a:r>
          </a:p>
        </p:txBody>
      </p:sp>
      <p:sp>
        <p:nvSpPr>
          <p:cNvPr id="3" name="Content Placeholder 2">
            <a:extLst>
              <a:ext uri="{FF2B5EF4-FFF2-40B4-BE49-F238E27FC236}">
                <a16:creationId xmlns:a16="http://schemas.microsoft.com/office/drawing/2014/main" id="{43B0C5F6-088B-D414-A4EE-4F8A4E94A51E}"/>
              </a:ext>
            </a:extLst>
          </p:cNvPr>
          <p:cNvSpPr>
            <a:spLocks noGrp="1"/>
          </p:cNvSpPr>
          <p:nvPr>
            <p:ph idx="1"/>
          </p:nvPr>
        </p:nvSpPr>
        <p:spPr>
          <a:xfrm>
            <a:off x="992553" y="1739997"/>
            <a:ext cx="5103447" cy="4248472"/>
          </a:xfrm>
        </p:spPr>
        <p:txBody>
          <a:bodyPr>
            <a:noAutofit/>
          </a:bodyPr>
          <a:lstStyle/>
          <a:p>
            <a:pPr marL="342900" indent="-342900">
              <a:buFont typeface="+mj-lt"/>
              <a:buAutoNum type="arabicPeriod"/>
            </a:pPr>
            <a:r>
              <a:rPr lang="en-US" sz="2800" dirty="0"/>
              <a:t>Seek and seize opportunity.</a:t>
            </a:r>
          </a:p>
          <a:p>
            <a:pPr marL="342900" indent="-342900">
              <a:buFont typeface="+mj-lt"/>
              <a:buAutoNum type="arabicPeriod"/>
            </a:pPr>
            <a:r>
              <a:rPr lang="en-US" sz="2800" dirty="0"/>
              <a:t>Establish fit.</a:t>
            </a:r>
          </a:p>
          <a:p>
            <a:pPr marL="342900" indent="-342900">
              <a:buFont typeface="+mj-lt"/>
              <a:buAutoNum type="arabicPeriod"/>
            </a:pPr>
            <a:r>
              <a:rPr lang="en-US" sz="2800" dirty="0"/>
              <a:t>Pitch perfectly.</a:t>
            </a:r>
          </a:p>
          <a:p>
            <a:pPr marL="342900" indent="-342900">
              <a:buFont typeface="+mj-lt"/>
              <a:buAutoNum type="arabicPeriod"/>
            </a:pPr>
            <a:r>
              <a:rPr lang="en-US" sz="2800" dirty="0"/>
              <a:t>Add value.</a:t>
            </a:r>
          </a:p>
          <a:p>
            <a:pPr marL="342900" indent="-342900">
              <a:buFont typeface="+mj-lt"/>
              <a:buAutoNum type="arabicPeriod"/>
            </a:pPr>
            <a:r>
              <a:rPr lang="en-US" sz="2800" dirty="0"/>
              <a:t>Keep promises.  </a:t>
            </a:r>
          </a:p>
          <a:p>
            <a:pPr marL="342900" indent="-342900">
              <a:buFont typeface="+mj-lt"/>
              <a:buAutoNum type="arabicPeriod"/>
            </a:pPr>
            <a:r>
              <a:rPr lang="en-US" sz="2800" dirty="0"/>
              <a:t>Act with integrity.</a:t>
            </a:r>
          </a:p>
          <a:p>
            <a:pPr marL="342900" indent="-342900">
              <a:buFont typeface="+mj-lt"/>
              <a:buAutoNum type="arabicPeriod"/>
            </a:pPr>
            <a:r>
              <a:rPr lang="en-US" sz="2800" dirty="0"/>
              <a:t>Be a pleasure to deal with.</a:t>
            </a:r>
          </a:p>
        </p:txBody>
      </p:sp>
    </p:spTree>
    <p:extLst>
      <p:ext uri="{BB962C8B-B14F-4D97-AF65-F5344CB8AC3E}">
        <p14:creationId xmlns:p14="http://schemas.microsoft.com/office/powerpoint/2010/main" val="14250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620A-1474-BF44-A1BE-30F9DAEBF410}"/>
              </a:ext>
            </a:extLst>
          </p:cNvPr>
          <p:cNvSpPr>
            <a:spLocks noGrp="1"/>
          </p:cNvSpPr>
          <p:nvPr>
            <p:ph type="ctrTitle"/>
          </p:nvPr>
        </p:nvSpPr>
        <p:spPr>
          <a:xfrm>
            <a:off x="1341120" y="561703"/>
            <a:ext cx="9144000" cy="7289075"/>
          </a:xfrm>
        </p:spPr>
        <p:txBody>
          <a:bodyPr>
            <a:noAutofit/>
          </a:bodyPr>
          <a:lstStyle/>
          <a:p>
            <a:pPr marL="0" marR="0">
              <a:spcBef>
                <a:spcPts val="0"/>
              </a:spcBef>
              <a:spcAft>
                <a:spcPts val="0"/>
              </a:spcAft>
            </a:pPr>
            <a:br>
              <a:rPr lang="en-US" b="1" i="1" dirty="0">
                <a:solidFill>
                  <a:schemeClr val="bg1"/>
                </a:solidFill>
                <a:effectLst/>
                <a:latin typeface="Times New Roman" panose="02020603050405020304" pitchFamily="18" charset="0"/>
                <a:ea typeface="Times New Roman" panose="02020603050405020304" pitchFamily="18" charset="0"/>
              </a:rPr>
            </a:br>
            <a:br>
              <a:rPr lang="en-US" b="1" i="1" dirty="0">
                <a:solidFill>
                  <a:schemeClr val="bg1"/>
                </a:solidFill>
                <a:effectLst/>
                <a:latin typeface="Times New Roman" panose="02020603050405020304" pitchFamily="18" charset="0"/>
                <a:ea typeface="Times New Roman" panose="02020603050405020304" pitchFamily="18" charset="0"/>
              </a:rPr>
            </a:br>
            <a:br>
              <a:rPr lang="en-US" b="1" i="1" dirty="0">
                <a:solidFill>
                  <a:schemeClr val="bg1"/>
                </a:solidFill>
                <a:effectLst/>
                <a:latin typeface="Times New Roman" panose="02020603050405020304" pitchFamily="18" charset="0"/>
                <a:ea typeface="Times New Roman" panose="02020603050405020304" pitchFamily="18" charset="0"/>
              </a:rPr>
            </a:br>
            <a:br>
              <a:rPr lang="en-US" b="1" i="1" dirty="0">
                <a:solidFill>
                  <a:schemeClr val="bg1"/>
                </a:solidFill>
                <a:effectLst/>
                <a:latin typeface="Times New Roman" panose="02020603050405020304" pitchFamily="18" charset="0"/>
                <a:ea typeface="Times New Roman" panose="02020603050405020304" pitchFamily="18" charset="0"/>
              </a:rPr>
            </a:br>
            <a:r>
              <a:rPr lang="en-US" b="1" i="1" dirty="0">
                <a:solidFill>
                  <a:schemeClr val="bg1"/>
                </a:solidFill>
                <a:effectLst/>
                <a:latin typeface="Times New Roman" panose="02020603050405020304" pitchFamily="18" charset="0"/>
                <a:ea typeface="Times New Roman" panose="02020603050405020304" pitchFamily="18" charset="0"/>
              </a:rPr>
              <a:t>“But, how do I find people to collaborate with?”</a:t>
            </a:r>
            <a:br>
              <a:rPr lang="en-US" b="1" i="1" dirty="0">
                <a:solidFill>
                  <a:schemeClr val="bg1"/>
                </a:solidFill>
                <a:effectLst/>
                <a:latin typeface="Times New Roman" panose="02020603050405020304" pitchFamily="18" charset="0"/>
                <a:ea typeface="Times New Roman" panose="02020603050405020304" pitchFamily="18" charset="0"/>
              </a:rPr>
            </a:br>
            <a:br>
              <a:rPr lang="en-US" b="1" i="1" dirty="0">
                <a:solidFill>
                  <a:schemeClr val="bg1"/>
                </a:solidFill>
                <a:effectLst/>
                <a:latin typeface="Times New Roman" panose="02020603050405020304" pitchFamily="18" charset="0"/>
                <a:ea typeface="Times New Roman" panose="02020603050405020304" pitchFamily="18" charset="0"/>
              </a:rPr>
            </a:br>
            <a:r>
              <a:rPr lang="en-US" b="1" i="1" dirty="0">
                <a:solidFill>
                  <a:schemeClr val="bg1"/>
                </a:solidFill>
                <a:effectLst/>
                <a:latin typeface="Times New Roman" panose="02020603050405020304" pitchFamily="18" charset="0"/>
                <a:ea typeface="Times New Roman" panose="02020603050405020304" pitchFamily="18" charset="0"/>
              </a:rPr>
              <a:t>“How do I learn about funding?”</a:t>
            </a: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dirty="0">
                <a:solidFill>
                  <a:schemeClr val="bg1"/>
                </a:solidFill>
                <a:effectLst/>
                <a:latin typeface="Times New Roman" panose="02020603050405020304" pitchFamily="18" charset="0"/>
                <a:ea typeface="Times New Roman" panose="02020603050405020304" pitchFamily="18" charset="0"/>
              </a:rPr>
            </a:br>
            <a:endParaRPr lang="en-US" sz="4500" dirty="0">
              <a:solidFill>
                <a:schemeClr val="bg1"/>
              </a:solidFill>
            </a:endParaRPr>
          </a:p>
        </p:txBody>
      </p:sp>
    </p:spTree>
    <p:extLst>
      <p:ext uri="{BB962C8B-B14F-4D97-AF65-F5344CB8AC3E}">
        <p14:creationId xmlns:p14="http://schemas.microsoft.com/office/powerpoint/2010/main" val="375510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620A-1474-BF44-A1BE-30F9DAEBF410}"/>
              </a:ext>
            </a:extLst>
          </p:cNvPr>
          <p:cNvSpPr>
            <a:spLocks noGrp="1"/>
          </p:cNvSpPr>
          <p:nvPr>
            <p:ph type="ctrTitle"/>
          </p:nvPr>
        </p:nvSpPr>
        <p:spPr>
          <a:xfrm>
            <a:off x="1358735" y="1556657"/>
            <a:ext cx="9144000" cy="4441372"/>
          </a:xfrm>
        </p:spPr>
        <p:txBody>
          <a:bodyPr>
            <a:noAutofit/>
          </a:bodyPr>
          <a:lstStyle/>
          <a:p>
            <a:pPr marL="0" marR="0">
              <a:spcBef>
                <a:spcPts val="0"/>
              </a:spcBef>
              <a:spcAft>
                <a:spcPts val="0"/>
              </a:spcAft>
            </a:pP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r>
              <a:rPr lang="en-US" sz="4500" b="1" i="1" dirty="0">
                <a:solidFill>
                  <a:schemeClr val="bg1"/>
                </a:solidFill>
                <a:effectLst/>
                <a:latin typeface="Times New Roman" panose="02020603050405020304" pitchFamily="18" charset="0"/>
                <a:ea typeface="Times New Roman" panose="02020603050405020304" pitchFamily="18" charset="0"/>
              </a:rPr>
              <a:t>Finding Collaborators</a:t>
            </a: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r>
              <a:rPr lang="en-US" sz="4500" b="1" i="1" dirty="0">
                <a:solidFill>
                  <a:schemeClr val="bg1"/>
                </a:solidFill>
                <a:effectLst/>
                <a:latin typeface="Times New Roman" panose="02020603050405020304" pitchFamily="18" charset="0"/>
                <a:ea typeface="Times New Roman" panose="02020603050405020304" pitchFamily="18" charset="0"/>
                <a:hlinkClick r:id="rId3"/>
              </a:rPr>
              <a:t>https://discover-research.northeastern.edu/dashboard</a:t>
            </a: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dirty="0">
                <a:solidFill>
                  <a:schemeClr val="bg1"/>
                </a:solidFill>
                <a:effectLst/>
                <a:latin typeface="Times New Roman" panose="02020603050405020304" pitchFamily="18" charset="0"/>
                <a:ea typeface="Times New Roman" panose="02020603050405020304" pitchFamily="18" charset="0"/>
              </a:rPr>
            </a:br>
            <a:endParaRPr lang="en-US" sz="4500" dirty="0">
              <a:solidFill>
                <a:schemeClr val="bg1"/>
              </a:solidFill>
            </a:endParaRPr>
          </a:p>
        </p:txBody>
      </p:sp>
    </p:spTree>
    <p:extLst>
      <p:ext uri="{BB962C8B-B14F-4D97-AF65-F5344CB8AC3E}">
        <p14:creationId xmlns:p14="http://schemas.microsoft.com/office/powerpoint/2010/main" val="62203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04BCF-9B09-50F6-B55C-59612B31651F}"/>
              </a:ext>
            </a:extLst>
          </p:cNvPr>
          <p:cNvPicPr>
            <a:picLocks noChangeAspect="1"/>
          </p:cNvPicPr>
          <p:nvPr/>
        </p:nvPicPr>
        <p:blipFill>
          <a:blip r:embed="rId2"/>
          <a:stretch>
            <a:fillRect/>
          </a:stretch>
        </p:blipFill>
        <p:spPr>
          <a:xfrm>
            <a:off x="643467" y="770890"/>
            <a:ext cx="10905066" cy="5316220"/>
          </a:xfrm>
          <a:prstGeom prst="rect">
            <a:avLst/>
          </a:prstGeom>
        </p:spPr>
      </p:pic>
    </p:spTree>
    <p:extLst>
      <p:ext uri="{BB962C8B-B14F-4D97-AF65-F5344CB8AC3E}">
        <p14:creationId xmlns:p14="http://schemas.microsoft.com/office/powerpoint/2010/main" val="2141773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82E65-B6BF-08AC-4C4A-BB7C2CBD54BB}"/>
              </a:ext>
            </a:extLst>
          </p:cNvPr>
          <p:cNvPicPr>
            <a:picLocks noChangeAspect="1"/>
          </p:cNvPicPr>
          <p:nvPr/>
        </p:nvPicPr>
        <p:blipFill rotWithShape="1">
          <a:blip r:embed="rId2"/>
          <a:srcRect l="1594"/>
          <a:stretch/>
        </p:blipFill>
        <p:spPr>
          <a:xfrm>
            <a:off x="0" y="0"/>
            <a:ext cx="13574606" cy="6400800"/>
          </a:xfrm>
          <a:prstGeom prst="rect">
            <a:avLst/>
          </a:prstGeom>
        </p:spPr>
      </p:pic>
    </p:spTree>
    <p:extLst>
      <p:ext uri="{BB962C8B-B14F-4D97-AF65-F5344CB8AC3E}">
        <p14:creationId xmlns:p14="http://schemas.microsoft.com/office/powerpoint/2010/main" val="1337364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6D98-1C2A-D6DE-993F-712CF8325AF4}"/>
              </a:ext>
            </a:extLst>
          </p:cNvPr>
          <p:cNvSpPr>
            <a:spLocks noGrp="1"/>
          </p:cNvSpPr>
          <p:nvPr>
            <p:ph type="title"/>
          </p:nvPr>
        </p:nvSpPr>
        <p:spPr>
          <a:xfrm>
            <a:off x="665758" y="-168275"/>
            <a:ext cx="10515600" cy="1325563"/>
          </a:xfrm>
        </p:spPr>
        <p:txBody>
          <a:bodyPr/>
          <a:lstStyle/>
          <a:p>
            <a:pPr algn="ctr"/>
            <a:r>
              <a:rPr lang="en-US" b="1" dirty="0">
                <a:solidFill>
                  <a:srgbClr val="FF0000"/>
                </a:solidFill>
              </a:rPr>
              <a:t>Northeastern University: The past</a:t>
            </a:r>
          </a:p>
        </p:txBody>
      </p:sp>
      <p:pic>
        <p:nvPicPr>
          <p:cNvPr id="2050" name="Picture 2" descr="Northeastern University moves to online learning at its Boston campus -  Northeastern Global News">
            <a:extLst>
              <a:ext uri="{FF2B5EF4-FFF2-40B4-BE49-F238E27FC236}">
                <a16:creationId xmlns:a16="http://schemas.microsoft.com/office/drawing/2014/main" id="{C8253854-06ED-1DFB-8F4D-8B5C10FFDA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0642" y="794792"/>
            <a:ext cx="964425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20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DA5FE-F64E-C522-BAAE-DDF288AAD1A8}"/>
              </a:ext>
            </a:extLst>
          </p:cNvPr>
          <p:cNvSpPr>
            <a:spLocks noGrp="1"/>
          </p:cNvSpPr>
          <p:nvPr>
            <p:ph type="title"/>
          </p:nvPr>
        </p:nvSpPr>
        <p:spPr/>
        <p:txBody>
          <a:bodyPr/>
          <a:lstStyle/>
          <a:p>
            <a:r>
              <a:rPr lang="en-US" dirty="0"/>
              <a:t>Learning about the colleges</a:t>
            </a:r>
          </a:p>
        </p:txBody>
      </p:sp>
      <p:pic>
        <p:nvPicPr>
          <p:cNvPr id="4" name="Content Placeholder 3">
            <a:extLst>
              <a:ext uri="{FF2B5EF4-FFF2-40B4-BE49-F238E27FC236}">
                <a16:creationId xmlns:a16="http://schemas.microsoft.com/office/drawing/2014/main" id="{7F474DC7-E434-36F4-5ECB-538FF4E84B30}"/>
              </a:ext>
            </a:extLst>
          </p:cNvPr>
          <p:cNvPicPr>
            <a:picLocks noGrp="1" noChangeAspect="1"/>
          </p:cNvPicPr>
          <p:nvPr>
            <p:ph idx="1"/>
          </p:nvPr>
        </p:nvPicPr>
        <p:blipFill>
          <a:blip r:embed="rId2"/>
          <a:stretch>
            <a:fillRect/>
          </a:stretch>
        </p:blipFill>
        <p:spPr>
          <a:xfrm>
            <a:off x="1726119" y="1692275"/>
            <a:ext cx="8739761" cy="4351338"/>
          </a:xfrm>
          <a:prstGeom prst="rect">
            <a:avLst/>
          </a:prstGeom>
        </p:spPr>
      </p:pic>
      <p:cxnSp>
        <p:nvCxnSpPr>
          <p:cNvPr id="2" name="Straight Arrow Connector 1">
            <a:extLst>
              <a:ext uri="{FF2B5EF4-FFF2-40B4-BE49-F238E27FC236}">
                <a16:creationId xmlns:a16="http://schemas.microsoft.com/office/drawing/2014/main" id="{2C478D57-8C8A-E4FD-0EFF-53F8E9F79A6B}"/>
              </a:ext>
            </a:extLst>
          </p:cNvPr>
          <p:cNvCxnSpPr>
            <a:cxnSpLocks noChangeAspect="1"/>
          </p:cNvCxnSpPr>
          <p:nvPr/>
        </p:nvCxnSpPr>
        <p:spPr>
          <a:xfrm>
            <a:off x="-650965" y="2496344"/>
            <a:ext cx="2743200" cy="27432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5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F6E485-56CE-C7DB-09B0-64753C727454}"/>
              </a:ext>
            </a:extLst>
          </p:cNvPr>
          <p:cNvPicPr>
            <a:picLocks noGrp="1" noChangeAspect="1"/>
          </p:cNvPicPr>
          <p:nvPr>
            <p:ph idx="1"/>
          </p:nvPr>
        </p:nvPicPr>
        <p:blipFill>
          <a:blip r:embed="rId2"/>
          <a:stretch>
            <a:fillRect/>
          </a:stretch>
        </p:blipFill>
        <p:spPr>
          <a:xfrm>
            <a:off x="1763553" y="1692275"/>
            <a:ext cx="8664893" cy="4351338"/>
          </a:xfrm>
          <a:prstGeom prst="rect">
            <a:avLst/>
          </a:prstGeom>
        </p:spPr>
      </p:pic>
      <p:sp>
        <p:nvSpPr>
          <p:cNvPr id="3" name="Title 2">
            <a:extLst>
              <a:ext uri="{FF2B5EF4-FFF2-40B4-BE49-F238E27FC236}">
                <a16:creationId xmlns:a16="http://schemas.microsoft.com/office/drawing/2014/main" id="{27756075-5C02-484A-DC52-ED17BC97F1E7}"/>
              </a:ext>
            </a:extLst>
          </p:cNvPr>
          <p:cNvSpPr>
            <a:spLocks noGrp="1"/>
          </p:cNvSpPr>
          <p:nvPr>
            <p:ph type="title"/>
          </p:nvPr>
        </p:nvSpPr>
        <p:spPr/>
        <p:txBody>
          <a:bodyPr/>
          <a:lstStyle/>
          <a:p>
            <a:r>
              <a:rPr lang="en-US" dirty="0"/>
              <a:t>College of Arts, Media and Design:</a:t>
            </a:r>
          </a:p>
        </p:txBody>
      </p:sp>
    </p:spTree>
    <p:extLst>
      <p:ext uri="{BB962C8B-B14F-4D97-AF65-F5344CB8AC3E}">
        <p14:creationId xmlns:p14="http://schemas.microsoft.com/office/powerpoint/2010/main" val="247774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8F0108-5965-23F2-0C68-9556F1FA9124}"/>
              </a:ext>
            </a:extLst>
          </p:cNvPr>
          <p:cNvPicPr>
            <a:picLocks noGrp="1" noChangeAspect="1"/>
          </p:cNvPicPr>
          <p:nvPr>
            <p:ph idx="1"/>
          </p:nvPr>
        </p:nvPicPr>
        <p:blipFill>
          <a:blip r:embed="rId2"/>
          <a:stretch>
            <a:fillRect/>
          </a:stretch>
        </p:blipFill>
        <p:spPr>
          <a:xfrm>
            <a:off x="336540" y="302417"/>
            <a:ext cx="11518919" cy="5486400"/>
          </a:xfrm>
          <a:prstGeom prst="rect">
            <a:avLst/>
          </a:prstGeom>
        </p:spPr>
      </p:pic>
    </p:spTree>
    <p:extLst>
      <p:ext uri="{BB962C8B-B14F-4D97-AF65-F5344CB8AC3E}">
        <p14:creationId xmlns:p14="http://schemas.microsoft.com/office/powerpoint/2010/main" val="2828124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57F12B-1B9A-CC6F-F85C-E2DEF9DDD6D8}"/>
              </a:ext>
            </a:extLst>
          </p:cNvPr>
          <p:cNvSpPr>
            <a:spLocks noGrp="1"/>
          </p:cNvSpPr>
          <p:nvPr>
            <p:ph type="title"/>
          </p:nvPr>
        </p:nvSpPr>
        <p:spPr>
          <a:xfrm>
            <a:off x="751114" y="2316274"/>
            <a:ext cx="10515600" cy="1325563"/>
          </a:xfrm>
        </p:spPr>
        <p:txBody>
          <a:bodyPr>
            <a:normAutofit/>
          </a:bodyPr>
          <a:lstStyle/>
          <a:p>
            <a:pPr algn="ctr"/>
            <a:r>
              <a:rPr lang="en-US" sz="3600" dirty="0"/>
              <a:t>Ways to develop cross-college collaborations</a:t>
            </a:r>
          </a:p>
        </p:txBody>
      </p:sp>
    </p:spTree>
    <p:extLst>
      <p:ext uri="{BB962C8B-B14F-4D97-AF65-F5344CB8AC3E}">
        <p14:creationId xmlns:p14="http://schemas.microsoft.com/office/powerpoint/2010/main" val="2890920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B61A-190B-6C04-D446-E65DE5BE8264}"/>
              </a:ext>
            </a:extLst>
          </p:cNvPr>
          <p:cNvSpPr>
            <a:spLocks noGrp="1"/>
          </p:cNvSpPr>
          <p:nvPr>
            <p:ph type="title"/>
          </p:nvPr>
        </p:nvSpPr>
        <p:spPr>
          <a:xfrm>
            <a:off x="872837" y="18256"/>
            <a:ext cx="10529454" cy="1519599"/>
          </a:xfrm>
        </p:spPr>
        <p:txBody>
          <a:bodyPr>
            <a:normAutofit fontScale="90000"/>
          </a:bodyPr>
          <a:lstStyle/>
          <a:p>
            <a:br>
              <a:rPr lang="en-US" dirty="0"/>
            </a:br>
            <a:br>
              <a:rPr lang="en-US" dirty="0"/>
            </a:br>
            <a:r>
              <a:rPr lang="en-US" b="1" dirty="0"/>
              <a:t>Tip #1: Figure out what you want – and why. Find the right balance for you.</a:t>
            </a:r>
            <a:br>
              <a:rPr lang="en-US" dirty="0"/>
            </a:br>
            <a:endParaRPr lang="en-US" b="1" dirty="0"/>
          </a:p>
        </p:txBody>
      </p:sp>
      <p:pic>
        <p:nvPicPr>
          <p:cNvPr id="5" name="Picture 4">
            <a:extLst>
              <a:ext uri="{FF2B5EF4-FFF2-40B4-BE49-F238E27FC236}">
                <a16:creationId xmlns:a16="http://schemas.microsoft.com/office/drawing/2014/main" id="{F155865D-B919-AE0F-2E61-666B4E1C7FB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66658" y="1884218"/>
            <a:ext cx="6858000" cy="4572000"/>
          </a:xfrm>
          <a:prstGeom prst="rect">
            <a:avLst/>
          </a:prstGeom>
        </p:spPr>
      </p:pic>
      <p:sp>
        <p:nvSpPr>
          <p:cNvPr id="7" name="TextBox 6">
            <a:extLst>
              <a:ext uri="{FF2B5EF4-FFF2-40B4-BE49-F238E27FC236}">
                <a16:creationId xmlns:a16="http://schemas.microsoft.com/office/drawing/2014/main" id="{B9A18D82-36A8-EB01-F6B5-A78127626C7A}"/>
              </a:ext>
            </a:extLst>
          </p:cNvPr>
          <p:cNvSpPr txBox="1"/>
          <p:nvPr/>
        </p:nvSpPr>
        <p:spPr>
          <a:xfrm>
            <a:off x="6137564" y="2061152"/>
            <a:ext cx="4572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267488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A431-11EF-0D04-76EF-690150CDAA42}"/>
              </a:ext>
            </a:extLst>
          </p:cNvPr>
          <p:cNvSpPr>
            <a:spLocks noGrp="1"/>
          </p:cNvSpPr>
          <p:nvPr>
            <p:ph type="title"/>
          </p:nvPr>
        </p:nvSpPr>
        <p:spPr/>
        <p:txBody>
          <a:bodyPr>
            <a:normAutofit fontScale="90000"/>
          </a:bodyPr>
          <a:lstStyle/>
          <a:p>
            <a:br>
              <a:rPr lang="en-US" b="1" dirty="0"/>
            </a:br>
            <a:r>
              <a:rPr lang="en-US" b="1" dirty="0"/>
              <a:t>Tip #2: Colleagueship matters. Find colleagues you want to collaborate with. Meet with them. Tell them what you have to offer. Relationships are the key to cross-college collaborations. </a:t>
            </a:r>
            <a:endParaRPr lang="en-US" dirty="0"/>
          </a:p>
        </p:txBody>
      </p:sp>
      <p:pic>
        <p:nvPicPr>
          <p:cNvPr id="5" name="Content Placeholder 4">
            <a:extLst>
              <a:ext uri="{FF2B5EF4-FFF2-40B4-BE49-F238E27FC236}">
                <a16:creationId xmlns:a16="http://schemas.microsoft.com/office/drawing/2014/main" id="{ADF44332-3FA0-BFEC-AF4A-ADCBABA6C2CE}"/>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29432" y="2384737"/>
            <a:ext cx="6333135" cy="4351338"/>
          </a:xfrm>
        </p:spPr>
      </p:pic>
    </p:spTree>
    <p:extLst>
      <p:ext uri="{BB962C8B-B14F-4D97-AF65-F5344CB8AC3E}">
        <p14:creationId xmlns:p14="http://schemas.microsoft.com/office/powerpoint/2010/main" val="719544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C033-F739-134C-BEC9-AE31B9F292EC}"/>
              </a:ext>
            </a:extLst>
          </p:cNvPr>
          <p:cNvSpPr>
            <a:spLocks noGrp="1"/>
          </p:cNvSpPr>
          <p:nvPr>
            <p:ph type="title"/>
          </p:nvPr>
        </p:nvSpPr>
        <p:spPr/>
        <p:txBody>
          <a:bodyPr>
            <a:normAutofit fontScale="90000"/>
          </a:bodyPr>
          <a:lstStyle/>
          <a:p>
            <a:r>
              <a:rPr lang="en-US" b="1" dirty="0"/>
              <a:t>Tip #3: Get involved at the university in a bigger way. Figure out what is visible and impactful.</a:t>
            </a:r>
            <a:endParaRPr lang="en-US" dirty="0"/>
          </a:p>
        </p:txBody>
      </p:sp>
      <p:pic>
        <p:nvPicPr>
          <p:cNvPr id="5" name="Content Placeholder 4">
            <a:extLst>
              <a:ext uri="{FF2B5EF4-FFF2-40B4-BE49-F238E27FC236}">
                <a16:creationId xmlns:a16="http://schemas.microsoft.com/office/drawing/2014/main" id="{8898EC2D-84AB-A134-126C-478023C27C01}"/>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34344" y="1825625"/>
            <a:ext cx="6523313" cy="4351338"/>
          </a:xfrm>
        </p:spPr>
      </p:pic>
    </p:spTree>
    <p:extLst>
      <p:ext uri="{BB962C8B-B14F-4D97-AF65-F5344CB8AC3E}">
        <p14:creationId xmlns:p14="http://schemas.microsoft.com/office/powerpoint/2010/main" val="1003204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E5D6-D79E-D670-4AE7-CCBA4A201775}"/>
              </a:ext>
            </a:extLst>
          </p:cNvPr>
          <p:cNvSpPr>
            <a:spLocks noGrp="1"/>
          </p:cNvSpPr>
          <p:nvPr>
            <p:ph type="title"/>
          </p:nvPr>
        </p:nvSpPr>
        <p:spPr/>
        <p:txBody>
          <a:bodyPr>
            <a:normAutofit fontScale="90000"/>
          </a:bodyPr>
          <a:lstStyle/>
          <a:p>
            <a:br>
              <a:rPr lang="en-US" b="1" dirty="0"/>
            </a:br>
            <a:r>
              <a:rPr lang="en-US" b="1" dirty="0"/>
              <a:t>Tip #4: Mentors matter. </a:t>
            </a:r>
            <a:r>
              <a:rPr lang="en-US" dirty="0"/>
              <a:t>Find them. Use them. Experienced mentors are great ---- and so are those with recent success. (Also, don’t wear heels when climbing your career ladder…..)</a:t>
            </a:r>
          </a:p>
        </p:txBody>
      </p:sp>
      <p:pic>
        <p:nvPicPr>
          <p:cNvPr id="9" name="Content Placeholder 8" descr="A picture containing text&#10;&#10;Description automatically generated">
            <a:extLst>
              <a:ext uri="{FF2B5EF4-FFF2-40B4-BE49-F238E27FC236}">
                <a16:creationId xmlns:a16="http://schemas.microsoft.com/office/drawing/2014/main" id="{CCB1B76B-98D0-CBA6-B2A0-84AF7BDAFD66}"/>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22824" y="2506662"/>
            <a:ext cx="5546352" cy="4351338"/>
          </a:xfrm>
        </p:spPr>
      </p:pic>
    </p:spTree>
    <p:extLst>
      <p:ext uri="{BB962C8B-B14F-4D97-AF65-F5344CB8AC3E}">
        <p14:creationId xmlns:p14="http://schemas.microsoft.com/office/powerpoint/2010/main" val="2337817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D87AA-CE40-875C-F287-3A7F5D719EFD}"/>
              </a:ext>
            </a:extLst>
          </p:cNvPr>
          <p:cNvSpPr>
            <a:spLocks noGrp="1"/>
          </p:cNvSpPr>
          <p:nvPr>
            <p:ph type="title"/>
          </p:nvPr>
        </p:nvSpPr>
        <p:spPr>
          <a:xfrm>
            <a:off x="838200" y="180109"/>
            <a:ext cx="10515600" cy="1510579"/>
          </a:xfrm>
        </p:spPr>
        <p:txBody>
          <a:bodyPr>
            <a:normAutofit fontScale="90000"/>
          </a:bodyPr>
          <a:lstStyle/>
          <a:p>
            <a:r>
              <a:rPr lang="en-US" b="1" dirty="0"/>
              <a:t>Tip #5: Connect with those who make decisions. When looking for cross-college collaborations, the dean’s leadership team are people to know. </a:t>
            </a:r>
            <a:endParaRPr lang="en-US" dirty="0"/>
          </a:p>
        </p:txBody>
      </p:sp>
      <p:pic>
        <p:nvPicPr>
          <p:cNvPr id="5" name="Content Placeholder 4">
            <a:extLst>
              <a:ext uri="{FF2B5EF4-FFF2-40B4-BE49-F238E27FC236}">
                <a16:creationId xmlns:a16="http://schemas.microsoft.com/office/drawing/2014/main" id="{6F55A937-1495-C900-587A-A3708080BD45}"/>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32497" y="1836511"/>
            <a:ext cx="6527007" cy="4351338"/>
          </a:xfrm>
        </p:spPr>
      </p:pic>
    </p:spTree>
    <p:extLst>
      <p:ext uri="{BB962C8B-B14F-4D97-AF65-F5344CB8AC3E}">
        <p14:creationId xmlns:p14="http://schemas.microsoft.com/office/powerpoint/2010/main" val="2682007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57F12B-1B9A-CC6F-F85C-E2DEF9DDD6D8}"/>
              </a:ext>
            </a:extLst>
          </p:cNvPr>
          <p:cNvSpPr>
            <a:spLocks noGrp="1"/>
          </p:cNvSpPr>
          <p:nvPr>
            <p:ph type="title"/>
          </p:nvPr>
        </p:nvSpPr>
        <p:spPr>
          <a:xfrm>
            <a:off x="653143" y="2103437"/>
            <a:ext cx="10515600" cy="1325563"/>
          </a:xfrm>
        </p:spPr>
        <p:txBody>
          <a:bodyPr>
            <a:normAutofit/>
          </a:bodyPr>
          <a:lstStyle/>
          <a:p>
            <a:pPr algn="ctr"/>
            <a:r>
              <a:rPr lang="en-US" sz="3600" dirty="0"/>
              <a:t>Opportunities for Professional Development </a:t>
            </a:r>
            <a:br>
              <a:rPr lang="en-US" sz="3600" dirty="0"/>
            </a:br>
            <a:r>
              <a:rPr lang="en-US" sz="3600" dirty="0"/>
              <a:t>(which can lead to cross-college collaborations)</a:t>
            </a:r>
          </a:p>
        </p:txBody>
      </p:sp>
    </p:spTree>
    <p:extLst>
      <p:ext uri="{BB962C8B-B14F-4D97-AF65-F5344CB8AC3E}">
        <p14:creationId xmlns:p14="http://schemas.microsoft.com/office/powerpoint/2010/main" val="97390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6E5FB89-19C6-2C7F-B4D3-EED34186FC35}"/>
              </a:ext>
            </a:extLst>
          </p:cNvPr>
          <p:cNvSpPr/>
          <p:nvPr/>
        </p:nvSpPr>
        <p:spPr>
          <a:xfrm>
            <a:off x="10197220" y="5329093"/>
            <a:ext cx="1765300" cy="152890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alking on a bridge over a river with a city in the background&#10;&#10;Description automatically generated with low confidence">
            <a:extLst>
              <a:ext uri="{FF2B5EF4-FFF2-40B4-BE49-F238E27FC236}">
                <a16:creationId xmlns:a16="http://schemas.microsoft.com/office/drawing/2014/main" id="{D82155CB-FD77-215B-CB15-1B966B6B29A4}"/>
              </a:ext>
            </a:extLst>
          </p:cNvPr>
          <p:cNvPicPr>
            <a:picLocks noChangeAspect="1"/>
          </p:cNvPicPr>
          <p:nvPr/>
        </p:nvPicPr>
        <p:blipFill rotWithShape="1">
          <a:blip r:embed="rId2"/>
          <a:srcRect l="5256"/>
          <a:stretch/>
        </p:blipFill>
        <p:spPr>
          <a:xfrm>
            <a:off x="131885" y="126771"/>
            <a:ext cx="3348060" cy="2050472"/>
          </a:xfrm>
          <a:prstGeom prst="rect">
            <a:avLst/>
          </a:prstGeom>
        </p:spPr>
      </p:pic>
      <p:pic>
        <p:nvPicPr>
          <p:cNvPr id="7" name="Picture 6" descr="A picture containing text, electronics, display, computer&#10;&#10;Description automatically generated">
            <a:extLst>
              <a:ext uri="{FF2B5EF4-FFF2-40B4-BE49-F238E27FC236}">
                <a16:creationId xmlns:a16="http://schemas.microsoft.com/office/drawing/2014/main" id="{C6978F85-CA24-98B2-4E64-D4790321CB07}"/>
              </a:ext>
            </a:extLst>
          </p:cNvPr>
          <p:cNvPicPr>
            <a:picLocks noChangeAspect="1"/>
          </p:cNvPicPr>
          <p:nvPr/>
        </p:nvPicPr>
        <p:blipFill rotWithShape="1">
          <a:blip r:embed="rId3"/>
          <a:srcRect l="59720" t="18215" r="13257" b="28009"/>
          <a:stretch/>
        </p:blipFill>
        <p:spPr bwMode="auto">
          <a:xfrm>
            <a:off x="121021" y="2241878"/>
            <a:ext cx="2607222" cy="2180263"/>
          </a:xfrm>
          <a:prstGeom prst="rect">
            <a:avLst/>
          </a:prstGeom>
          <a:ln>
            <a:noFill/>
          </a:ln>
          <a:extLst>
            <a:ext uri="{53640926-AAD7-44D8-BBD7-CCE9431645EC}">
              <a14:shadowObscured xmlns:a14="http://schemas.microsoft.com/office/drawing/2010/main"/>
            </a:ext>
          </a:extLst>
        </p:spPr>
      </p:pic>
      <p:pic>
        <p:nvPicPr>
          <p:cNvPr id="8" name="Picture 2" descr="Northeastern&amp;#39;s Roux Institute receives a &amp;#39;phenomenal investment&amp;#39; from the  Harold Alfond Foundation - News @ Northeastern - News @ Northeastern">
            <a:extLst>
              <a:ext uri="{FF2B5EF4-FFF2-40B4-BE49-F238E27FC236}">
                <a16:creationId xmlns:a16="http://schemas.microsoft.com/office/drawing/2014/main" id="{2FA12B54-E7FA-8E02-61A6-B920AF8BF7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09"/>
          <a:stretch/>
        </p:blipFill>
        <p:spPr bwMode="auto">
          <a:xfrm>
            <a:off x="7747791" y="55311"/>
            <a:ext cx="4102463" cy="204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etting to Know Charlotte - Charlotte | Charlotte | Northeastern University">
            <a:extLst>
              <a:ext uri="{FF2B5EF4-FFF2-40B4-BE49-F238E27FC236}">
                <a16:creationId xmlns:a16="http://schemas.microsoft.com/office/drawing/2014/main" id="{9736AE92-5CFD-CF59-49F8-4E0886D66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2266" y="2203778"/>
            <a:ext cx="3290061" cy="21894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ilicon Valley - Khoury College of Computer Sciences">
            <a:extLst>
              <a:ext uri="{FF2B5EF4-FFF2-40B4-BE49-F238E27FC236}">
                <a16:creationId xmlns:a16="http://schemas.microsoft.com/office/drawing/2014/main" id="{0342222E-A31E-ED8D-B4EB-278EF86EB0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31" r="1" b="43345"/>
          <a:stretch/>
        </p:blipFill>
        <p:spPr bwMode="auto">
          <a:xfrm>
            <a:off x="8117607" y="4600949"/>
            <a:ext cx="39073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ortheastern launches campus in Vancouver, British Columbia - News @  Northeastern - News @ Northeastern">
            <a:extLst>
              <a:ext uri="{FF2B5EF4-FFF2-40B4-BE49-F238E27FC236}">
                <a16:creationId xmlns:a16="http://schemas.microsoft.com/office/drawing/2014/main" id="{208C8ACB-98EC-B45B-9986-F41FF120DA7B}"/>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3482" b="8150"/>
          <a:stretch/>
        </p:blipFill>
        <p:spPr bwMode="auto">
          <a:xfrm>
            <a:off x="4381050" y="4680379"/>
            <a:ext cx="3027887" cy="192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ills College | college, Oakland, California, United States | Britannica">
            <a:extLst>
              <a:ext uri="{FF2B5EF4-FFF2-40B4-BE49-F238E27FC236}">
                <a16:creationId xmlns:a16="http://schemas.microsoft.com/office/drawing/2014/main" id="{F5A465D1-20E8-0807-E738-9DF03A66499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68541" y="4850629"/>
            <a:ext cx="3149169" cy="15044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EU Seattle Graduate Campus | BNBuilders | Commercial Building Solutions">
            <a:extLst>
              <a:ext uri="{FF2B5EF4-FFF2-40B4-BE49-F238E27FC236}">
                <a16:creationId xmlns:a16="http://schemas.microsoft.com/office/drawing/2014/main" id="{8A52638C-A647-B791-6292-7427B8B4771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714"/>
          <a:stretch/>
        </p:blipFill>
        <p:spPr bwMode="auto">
          <a:xfrm>
            <a:off x="3657600" y="201789"/>
            <a:ext cx="4001704"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73AD99D-370E-DA86-2308-0712CB7FE08C}"/>
              </a:ext>
            </a:extLst>
          </p:cNvPr>
          <p:cNvSpPr/>
          <p:nvPr/>
        </p:nvSpPr>
        <p:spPr>
          <a:xfrm>
            <a:off x="-2523938" y="2611597"/>
            <a:ext cx="8205377" cy="830997"/>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Northeastern </a:t>
            </a:r>
            <a:endParaRPr lang="en-US" sz="2400" b="1" kern="0" dirty="0">
              <a:ln w="12700">
                <a:solidFill>
                  <a:prstClr val="black"/>
                </a:solidFill>
                <a:prstDash val="solid"/>
              </a:ln>
              <a:solidFill>
                <a:srgbClr val="FFFFFF"/>
              </a:solidFill>
              <a:effectLst>
                <a:outerShdw blurRad="38100" dist="22860" dir="5400000" algn="tl" rotWithShape="0">
                  <a:srgbClr val="000000">
                    <a:alpha val="30000"/>
                  </a:srgbClr>
                </a:outerShdw>
              </a:effectLs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London</a:t>
            </a:r>
          </a:p>
        </p:txBody>
      </p:sp>
      <p:sp>
        <p:nvSpPr>
          <p:cNvPr id="15" name="Rectangle 14">
            <a:extLst>
              <a:ext uri="{FF2B5EF4-FFF2-40B4-BE49-F238E27FC236}">
                <a16:creationId xmlns:a16="http://schemas.microsoft.com/office/drawing/2014/main" id="{E2754551-81DB-9BC3-E40B-C784B288AFBB}"/>
              </a:ext>
            </a:extLst>
          </p:cNvPr>
          <p:cNvSpPr/>
          <p:nvPr/>
        </p:nvSpPr>
        <p:spPr>
          <a:xfrm>
            <a:off x="8724867" y="5041527"/>
            <a:ext cx="2692869"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Silicon Valley</a:t>
            </a:r>
          </a:p>
        </p:txBody>
      </p:sp>
      <p:sp>
        <p:nvSpPr>
          <p:cNvPr id="16" name="Rectangle 15">
            <a:extLst>
              <a:ext uri="{FF2B5EF4-FFF2-40B4-BE49-F238E27FC236}">
                <a16:creationId xmlns:a16="http://schemas.microsoft.com/office/drawing/2014/main" id="{9AECCF25-612A-6605-692F-F2C9C506DD51}"/>
              </a:ext>
            </a:extLst>
          </p:cNvPr>
          <p:cNvSpPr/>
          <p:nvPr/>
        </p:nvSpPr>
        <p:spPr>
          <a:xfrm>
            <a:off x="8575010" y="622130"/>
            <a:ext cx="2692869" cy="107721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Portland,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Roux Institute</a:t>
            </a:r>
          </a:p>
        </p:txBody>
      </p:sp>
      <p:sp>
        <p:nvSpPr>
          <p:cNvPr id="17" name="Rectangle 16">
            <a:extLst>
              <a:ext uri="{FF2B5EF4-FFF2-40B4-BE49-F238E27FC236}">
                <a16:creationId xmlns:a16="http://schemas.microsoft.com/office/drawing/2014/main" id="{F129FE7E-04C0-0FE6-7774-4C77F63199DA}"/>
              </a:ext>
            </a:extLst>
          </p:cNvPr>
          <p:cNvSpPr/>
          <p:nvPr/>
        </p:nvSpPr>
        <p:spPr>
          <a:xfrm>
            <a:off x="3087683" y="2747234"/>
            <a:ext cx="2692869"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Charlotte</a:t>
            </a:r>
          </a:p>
        </p:txBody>
      </p:sp>
      <p:sp>
        <p:nvSpPr>
          <p:cNvPr id="18" name="Rectangle 17">
            <a:extLst>
              <a:ext uri="{FF2B5EF4-FFF2-40B4-BE49-F238E27FC236}">
                <a16:creationId xmlns:a16="http://schemas.microsoft.com/office/drawing/2014/main" id="{1BAD924D-0625-4380-8048-E40D916FE611}"/>
              </a:ext>
            </a:extLst>
          </p:cNvPr>
          <p:cNvSpPr/>
          <p:nvPr/>
        </p:nvSpPr>
        <p:spPr>
          <a:xfrm>
            <a:off x="4312017" y="650772"/>
            <a:ext cx="2692869"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Seattle</a:t>
            </a:r>
          </a:p>
        </p:txBody>
      </p:sp>
      <p:sp>
        <p:nvSpPr>
          <p:cNvPr id="19" name="Rectangle 18">
            <a:extLst>
              <a:ext uri="{FF2B5EF4-FFF2-40B4-BE49-F238E27FC236}">
                <a16:creationId xmlns:a16="http://schemas.microsoft.com/office/drawing/2014/main" id="{0773CABE-3CB7-E6D2-4FF2-1BB8C400BE5C}"/>
              </a:ext>
            </a:extLst>
          </p:cNvPr>
          <p:cNvSpPr/>
          <p:nvPr/>
        </p:nvSpPr>
        <p:spPr>
          <a:xfrm>
            <a:off x="4335004" y="5148828"/>
            <a:ext cx="2692869"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     Vancouver</a:t>
            </a:r>
          </a:p>
        </p:txBody>
      </p:sp>
      <p:sp>
        <p:nvSpPr>
          <p:cNvPr id="20" name="Rectangle 19">
            <a:extLst>
              <a:ext uri="{FF2B5EF4-FFF2-40B4-BE49-F238E27FC236}">
                <a16:creationId xmlns:a16="http://schemas.microsoft.com/office/drawing/2014/main" id="{9456293A-9AF8-9467-CB1D-67FE731A8245}"/>
              </a:ext>
            </a:extLst>
          </p:cNvPr>
          <p:cNvSpPr/>
          <p:nvPr/>
        </p:nvSpPr>
        <p:spPr>
          <a:xfrm>
            <a:off x="459480" y="786677"/>
            <a:ext cx="2692869"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Toronto</a:t>
            </a:r>
          </a:p>
        </p:txBody>
      </p:sp>
      <p:sp>
        <p:nvSpPr>
          <p:cNvPr id="21" name="Rectangle 20">
            <a:extLst>
              <a:ext uri="{FF2B5EF4-FFF2-40B4-BE49-F238E27FC236}">
                <a16:creationId xmlns:a16="http://schemas.microsoft.com/office/drawing/2014/main" id="{E707F720-E7B3-82A0-DE81-1D1756CF426F}"/>
              </a:ext>
            </a:extLst>
          </p:cNvPr>
          <p:cNvSpPr/>
          <p:nvPr/>
        </p:nvSpPr>
        <p:spPr>
          <a:xfrm>
            <a:off x="877318" y="5047533"/>
            <a:ext cx="2692869" cy="138499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Mills College at Northeastern University</a:t>
            </a:r>
          </a:p>
        </p:txBody>
      </p:sp>
      <p:pic>
        <p:nvPicPr>
          <p:cNvPr id="22" name="Picture 21">
            <a:extLst>
              <a:ext uri="{FF2B5EF4-FFF2-40B4-BE49-F238E27FC236}">
                <a16:creationId xmlns:a16="http://schemas.microsoft.com/office/drawing/2014/main" id="{EB4E85C3-C0BA-49F1-06DB-4B6B2111BB4D}"/>
              </a:ext>
            </a:extLst>
          </p:cNvPr>
          <p:cNvPicPr>
            <a:picLocks noChangeAspect="1"/>
          </p:cNvPicPr>
          <p:nvPr/>
        </p:nvPicPr>
        <p:blipFill rotWithShape="1">
          <a:blip r:embed="rId10"/>
          <a:srcRect l="32439" b="20103"/>
          <a:stretch/>
        </p:blipFill>
        <p:spPr>
          <a:xfrm>
            <a:off x="9562202" y="2453706"/>
            <a:ext cx="2584355" cy="1878093"/>
          </a:xfrm>
          <a:prstGeom prst="rect">
            <a:avLst/>
          </a:prstGeom>
        </p:spPr>
      </p:pic>
      <p:sp>
        <p:nvSpPr>
          <p:cNvPr id="23" name="TextBox 22">
            <a:extLst>
              <a:ext uri="{FF2B5EF4-FFF2-40B4-BE49-F238E27FC236}">
                <a16:creationId xmlns:a16="http://schemas.microsoft.com/office/drawing/2014/main" id="{64A79F4F-5471-FD2D-597D-7E11F1E9C0BD}"/>
              </a:ext>
            </a:extLst>
          </p:cNvPr>
          <p:cNvSpPr txBox="1"/>
          <p:nvPr/>
        </p:nvSpPr>
        <p:spPr>
          <a:xfrm>
            <a:off x="10304356" y="2349987"/>
            <a:ext cx="157312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Arlington</a:t>
            </a:r>
          </a:p>
        </p:txBody>
      </p:sp>
      <p:pic>
        <p:nvPicPr>
          <p:cNvPr id="1026" name="Picture 2" descr="Northeastern Expands to Miami with 14th Global Campus">
            <a:extLst>
              <a:ext uri="{FF2B5EF4-FFF2-40B4-BE49-F238E27FC236}">
                <a16:creationId xmlns:a16="http://schemas.microsoft.com/office/drawing/2014/main" id="{D41C579D-FAB8-A1D7-C8BF-82B0A7F7862A}"/>
              </a:ext>
            </a:extLst>
          </p:cNvPr>
          <p:cNvPicPr>
            <a:picLocks noGrp="1" noChangeAspect="1" noChangeArrowheads="1"/>
          </p:cNvPicPr>
          <p:nvPr>
            <p:ph idx="1"/>
          </p:nvPr>
        </p:nvPicPr>
        <p:blipFill>
          <a:blip r:embed="rId11" cstate="hqprint">
            <a:extLst>
              <a:ext uri="{28A0092B-C50C-407E-A947-70E740481C1C}">
                <a14:useLocalDpi xmlns:a14="http://schemas.microsoft.com/office/drawing/2010/main" val="0"/>
              </a:ext>
            </a:extLst>
          </a:blip>
          <a:srcRect/>
          <a:stretch>
            <a:fillRect/>
          </a:stretch>
        </p:blipFill>
        <p:spPr bwMode="auto">
          <a:xfrm>
            <a:off x="6218883" y="2322754"/>
            <a:ext cx="3160846" cy="177679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972168A-E9D9-F11B-6934-7B5F8C1E09DE}"/>
              </a:ext>
            </a:extLst>
          </p:cNvPr>
          <p:cNvSpPr/>
          <p:nvPr/>
        </p:nvSpPr>
        <p:spPr>
          <a:xfrm>
            <a:off x="6401356" y="2712458"/>
            <a:ext cx="2692869"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rPr>
              <a:t>Miami</a:t>
            </a:r>
          </a:p>
        </p:txBody>
      </p:sp>
      <p:sp>
        <p:nvSpPr>
          <p:cNvPr id="2" name="TextBox 1">
            <a:extLst>
              <a:ext uri="{FF2B5EF4-FFF2-40B4-BE49-F238E27FC236}">
                <a16:creationId xmlns:a16="http://schemas.microsoft.com/office/drawing/2014/main" id="{DF23CFC8-AB64-C690-936E-C6BC13933115}"/>
              </a:ext>
            </a:extLst>
          </p:cNvPr>
          <p:cNvSpPr txBox="1"/>
          <p:nvPr/>
        </p:nvSpPr>
        <p:spPr>
          <a:xfrm rot="20348935">
            <a:off x="386032" y="2165211"/>
            <a:ext cx="11649343" cy="1169551"/>
          </a:xfrm>
          <a:prstGeom prst="rect">
            <a:avLst/>
          </a:prstGeom>
          <a:noFill/>
        </p:spPr>
        <p:txBody>
          <a:bodyPr wrap="none" rtlCol="0">
            <a:spAutoFit/>
          </a:bodyPr>
          <a:lstStyle/>
          <a:p>
            <a:r>
              <a:rPr lang="en-US" sz="7000" b="1" dirty="0">
                <a:solidFill>
                  <a:srgbClr val="C00000"/>
                </a:solidFill>
              </a:rPr>
              <a:t>Northeastern University NOW!</a:t>
            </a:r>
          </a:p>
        </p:txBody>
      </p:sp>
      <p:sp>
        <p:nvSpPr>
          <p:cNvPr id="3" name="Rectangle 2">
            <a:extLst>
              <a:ext uri="{FF2B5EF4-FFF2-40B4-BE49-F238E27FC236}">
                <a16:creationId xmlns:a16="http://schemas.microsoft.com/office/drawing/2014/main" id="{BD4729EA-F96E-AC81-D6EA-523852CEE04F}"/>
              </a:ext>
            </a:extLst>
          </p:cNvPr>
          <p:cNvSpPr/>
          <p:nvPr/>
        </p:nvSpPr>
        <p:spPr>
          <a:xfrm>
            <a:off x="5031343" y="5127615"/>
            <a:ext cx="2692869"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w="12700">
                <a:solidFill>
                  <a:prstClr val="black"/>
                </a:solidFill>
                <a:prstDash val="solid"/>
              </a:ln>
              <a:solidFill>
                <a:srgbClr val="FFFFFF"/>
              </a:solidFill>
              <a:effectLst>
                <a:outerShdw blurRad="38100" dist="22860" dir="5400000" algn="tl" rotWithShape="0">
                  <a:srgbClr val="000000">
                    <a:alpha val="30000"/>
                  </a:srgbClr>
                </a:outerShdw>
              </a:effectLst>
              <a:uLnTx/>
              <a:uFillTx/>
            </a:endParaRPr>
          </a:p>
        </p:txBody>
      </p:sp>
    </p:spTree>
    <p:extLst>
      <p:ext uri="{BB962C8B-B14F-4D97-AF65-F5344CB8AC3E}">
        <p14:creationId xmlns:p14="http://schemas.microsoft.com/office/powerpoint/2010/main" val="9326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D25D-CBC5-AEBC-867A-0EAA8186A95E}"/>
              </a:ext>
            </a:extLst>
          </p:cNvPr>
          <p:cNvSpPr>
            <a:spLocks noGrp="1"/>
          </p:cNvSpPr>
          <p:nvPr>
            <p:ph type="title"/>
          </p:nvPr>
        </p:nvSpPr>
        <p:spPr>
          <a:xfrm>
            <a:off x="367937" y="302417"/>
            <a:ext cx="10515600" cy="1325563"/>
          </a:xfrm>
        </p:spPr>
        <p:txBody>
          <a:bodyPr/>
          <a:lstStyle/>
          <a:p>
            <a:r>
              <a:rPr lang="en-US" sz="4400" b="1" dirty="0">
                <a:effectLst/>
                <a:latin typeface="Calibri" panose="020F0502020204030204" pitchFamily="34" charset="0"/>
                <a:ea typeface="Calibri" panose="020F0502020204030204" pitchFamily="34" charset="0"/>
              </a:rPr>
              <a:t>ADVANCE Fall 2023 Calendar</a:t>
            </a:r>
            <a:endParaRPr lang="en-US" dirty="0"/>
          </a:p>
        </p:txBody>
      </p:sp>
      <p:sp>
        <p:nvSpPr>
          <p:cNvPr id="3" name="Content Placeholder 2">
            <a:extLst>
              <a:ext uri="{FF2B5EF4-FFF2-40B4-BE49-F238E27FC236}">
                <a16:creationId xmlns:a16="http://schemas.microsoft.com/office/drawing/2014/main" id="{F62095A8-E494-3CF2-4B1C-7F47C2107D5C}"/>
              </a:ext>
            </a:extLst>
          </p:cNvPr>
          <p:cNvSpPr>
            <a:spLocks noGrp="1"/>
          </p:cNvSpPr>
          <p:nvPr>
            <p:ph idx="1"/>
          </p:nvPr>
        </p:nvSpPr>
        <p:spPr>
          <a:xfrm>
            <a:off x="838199" y="1825625"/>
            <a:ext cx="6409623" cy="4351338"/>
          </a:xfrm>
        </p:spPr>
        <p:txBody>
          <a:bodyPr>
            <a:normAutofit/>
          </a:bodyPr>
          <a:lstStyle/>
          <a:p>
            <a:pPr lvl="1">
              <a:spcBef>
                <a:spcPts val="0"/>
              </a:spcBef>
            </a:pPr>
            <a:r>
              <a:rPr lang="en-US" sz="3000" u="sng" dirty="0">
                <a:solidFill>
                  <a:srgbClr val="0563C1"/>
                </a:solidFill>
                <a:effectLst/>
                <a:latin typeface="Calibri" panose="020F0502020204030204" pitchFamily="34" charset="0"/>
                <a:ea typeface="Times New Roman" panose="02020603050405020304" pitchFamily="18" charset="0"/>
                <a:hlinkClick r:id="rId2"/>
              </a:rPr>
              <a:t>https://faculty.northeastern.edu/app/uploads/sites/5/2023/08/Fall-2023-ADVANCE-Office-Programming-Hyperlink.pdf</a:t>
            </a:r>
            <a:endParaRPr lang="en-US" sz="3000" dirty="0">
              <a:effectLst/>
              <a:latin typeface="Calibri" panose="020F0502020204030204" pitchFamily="34" charset="0"/>
              <a:ea typeface="Calibri" panose="020F0502020204030204" pitchFamily="34" charset="0"/>
            </a:endParaRPr>
          </a:p>
          <a:p>
            <a:pPr lvl="1">
              <a:spcBef>
                <a:spcPts val="0"/>
              </a:spcBef>
            </a:pPr>
            <a:endParaRPr lang="en-US" sz="3000" b="1" u="sng" dirty="0">
              <a:effectLst/>
              <a:latin typeface="Calibri" panose="020F0502020204030204" pitchFamily="34" charset="0"/>
              <a:ea typeface="Times New Roman" panose="02020603050405020304" pitchFamily="18" charset="0"/>
            </a:endParaRPr>
          </a:p>
          <a:p>
            <a:pPr lvl="1">
              <a:spcBef>
                <a:spcPts val="0"/>
              </a:spcBef>
            </a:pPr>
            <a:r>
              <a:rPr lang="en-US" sz="3000" b="1" u="sng" dirty="0">
                <a:effectLst/>
                <a:latin typeface="Calibri" panose="020F0502020204030204" pitchFamily="34" charset="0"/>
                <a:ea typeface="Times New Roman" panose="02020603050405020304" pitchFamily="18" charset="0"/>
              </a:rPr>
              <a:t>Faculty Development Workshop</a:t>
            </a:r>
            <a:r>
              <a:rPr lang="en-US" sz="3000" dirty="0">
                <a:effectLst/>
                <a:latin typeface="Calibri" panose="020F0502020204030204" pitchFamily="34" charset="0"/>
                <a:ea typeface="Times New Roman" panose="02020603050405020304" pitchFamily="18" charset="0"/>
              </a:rPr>
              <a:t> with Rebecca Pope-</a:t>
            </a:r>
            <a:r>
              <a:rPr lang="en-US" sz="3000" dirty="0" err="1">
                <a:effectLst/>
                <a:latin typeface="Calibri" panose="020F0502020204030204" pitchFamily="34" charset="0"/>
                <a:ea typeface="Times New Roman" panose="02020603050405020304" pitchFamily="18" charset="0"/>
              </a:rPr>
              <a:t>Ruark</a:t>
            </a:r>
            <a:r>
              <a:rPr lang="en-US" sz="3000" dirty="0">
                <a:effectLst/>
                <a:latin typeface="Calibri" panose="020F0502020204030204" pitchFamily="34" charset="0"/>
                <a:ea typeface="Times New Roman" panose="02020603050405020304" pitchFamily="18" charset="0"/>
              </a:rPr>
              <a:t>: </a:t>
            </a:r>
            <a:br>
              <a:rPr lang="en-US" sz="3000" dirty="0">
                <a:effectLst/>
                <a:latin typeface="Calibri" panose="020F0502020204030204" pitchFamily="34" charset="0"/>
                <a:ea typeface="Times New Roman" panose="02020603050405020304" pitchFamily="18" charset="0"/>
              </a:rPr>
            </a:br>
            <a:r>
              <a:rPr lang="en-US" sz="3000" i="1" dirty="0">
                <a:effectLst/>
                <a:latin typeface="Calibri" panose="020F0502020204030204" pitchFamily="34" charset="0"/>
                <a:ea typeface="Times New Roman" panose="02020603050405020304" pitchFamily="18" charset="0"/>
              </a:rPr>
              <a:t>“Burnout Resilience in Challenging Times” </a:t>
            </a:r>
            <a:r>
              <a:rPr lang="en-US" sz="3000" dirty="0">
                <a:effectLst/>
                <a:latin typeface="Calibri" panose="020F0502020204030204" pitchFamily="34" charset="0"/>
                <a:ea typeface="Times New Roman" panose="02020603050405020304" pitchFamily="18" charset="0"/>
              </a:rPr>
              <a:t>[Hybrid Event] – November 3, 2023. </a:t>
            </a:r>
            <a:endParaRPr lang="en-US" sz="3000" dirty="0">
              <a:effectLst/>
              <a:latin typeface="Calibri" panose="020F0502020204030204" pitchFamily="34" charset="0"/>
              <a:ea typeface="Calibri" panose="020F0502020204030204" pitchFamily="34" charset="0"/>
            </a:endParaRPr>
          </a:p>
          <a:p>
            <a:pPr marL="0" indent="0">
              <a:buNone/>
            </a:pPr>
            <a:endParaRPr lang="en-US" dirty="0"/>
          </a:p>
        </p:txBody>
      </p:sp>
      <p:pic>
        <p:nvPicPr>
          <p:cNvPr id="5" name="Picture 4">
            <a:extLst>
              <a:ext uri="{FF2B5EF4-FFF2-40B4-BE49-F238E27FC236}">
                <a16:creationId xmlns:a16="http://schemas.microsoft.com/office/drawing/2014/main" id="{4E8422D6-EE87-BC46-564E-C2DEEDC31424}"/>
              </a:ext>
            </a:extLst>
          </p:cNvPr>
          <p:cNvPicPr>
            <a:picLocks noChangeAspect="1"/>
          </p:cNvPicPr>
          <p:nvPr/>
        </p:nvPicPr>
        <p:blipFill>
          <a:blip r:embed="rId3"/>
          <a:stretch>
            <a:fillRect/>
          </a:stretch>
        </p:blipFill>
        <p:spPr>
          <a:xfrm>
            <a:off x="7612090" y="0"/>
            <a:ext cx="4579910" cy="6858000"/>
          </a:xfrm>
          <a:prstGeom prst="rect">
            <a:avLst/>
          </a:prstGeom>
        </p:spPr>
      </p:pic>
    </p:spTree>
    <p:extLst>
      <p:ext uri="{BB962C8B-B14F-4D97-AF65-F5344CB8AC3E}">
        <p14:creationId xmlns:p14="http://schemas.microsoft.com/office/powerpoint/2010/main" val="3545707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C1E77-C259-2A62-17F3-48EBA1990FD0}"/>
              </a:ext>
            </a:extLst>
          </p:cNvPr>
          <p:cNvPicPr>
            <a:picLocks noChangeAspect="1"/>
          </p:cNvPicPr>
          <p:nvPr/>
        </p:nvPicPr>
        <p:blipFill>
          <a:blip r:embed="rId2"/>
          <a:stretch>
            <a:fillRect/>
          </a:stretch>
        </p:blipFill>
        <p:spPr>
          <a:xfrm>
            <a:off x="2471811" y="0"/>
            <a:ext cx="7248378" cy="6858000"/>
          </a:xfrm>
          <a:prstGeom prst="rect">
            <a:avLst/>
          </a:prstGeom>
        </p:spPr>
      </p:pic>
    </p:spTree>
    <p:extLst>
      <p:ext uri="{BB962C8B-B14F-4D97-AF65-F5344CB8AC3E}">
        <p14:creationId xmlns:p14="http://schemas.microsoft.com/office/powerpoint/2010/main" val="585984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55F335-F9B7-ABFE-5899-632A193E1927}"/>
              </a:ext>
            </a:extLst>
          </p:cNvPr>
          <p:cNvSpPr>
            <a:spLocks noGrp="1"/>
          </p:cNvSpPr>
          <p:nvPr>
            <p:ph idx="1"/>
          </p:nvPr>
        </p:nvSpPr>
        <p:spPr/>
        <p:txBody>
          <a:bodyPr/>
          <a:lstStyle/>
          <a:p>
            <a:r>
              <a:rPr lang="en-US" dirty="0"/>
              <a:t>One semester away from the university</a:t>
            </a:r>
          </a:p>
          <a:p>
            <a:r>
              <a:rPr lang="en-US" dirty="0"/>
              <a:t>Paid</a:t>
            </a:r>
          </a:p>
          <a:p>
            <a:r>
              <a:rPr lang="en-US" dirty="0"/>
              <a:t>FTNTT faculty eligible once at the “Associate” level</a:t>
            </a:r>
          </a:p>
          <a:p>
            <a:r>
              <a:rPr lang="en-US" dirty="0"/>
              <a:t>Submit proposal related to teaching at the university</a:t>
            </a:r>
          </a:p>
          <a:p>
            <a:r>
              <a:rPr lang="en-US" dirty="0"/>
              <a:t>Criteria and how to apply can be found here:</a:t>
            </a:r>
          </a:p>
          <a:p>
            <a:r>
              <a:rPr lang="en-US" dirty="0">
                <a:hlinkClick r:id="rId2"/>
              </a:rPr>
              <a:t>http://provost.northeastern.edu/academics/academic-faculty-affairs/</a:t>
            </a:r>
            <a:endParaRPr lang="en-US" dirty="0"/>
          </a:p>
          <a:p>
            <a:pPr marL="0" indent="0">
              <a:buNone/>
            </a:pPr>
            <a:endParaRPr lang="en-US" dirty="0"/>
          </a:p>
        </p:txBody>
      </p:sp>
      <p:sp>
        <p:nvSpPr>
          <p:cNvPr id="3" name="Title 2">
            <a:extLst>
              <a:ext uri="{FF2B5EF4-FFF2-40B4-BE49-F238E27FC236}">
                <a16:creationId xmlns:a16="http://schemas.microsoft.com/office/drawing/2014/main" id="{8857F12B-1B9A-CC6F-F85C-E2DEF9DDD6D8}"/>
              </a:ext>
            </a:extLst>
          </p:cNvPr>
          <p:cNvSpPr>
            <a:spLocks noGrp="1"/>
          </p:cNvSpPr>
          <p:nvPr>
            <p:ph type="title"/>
          </p:nvPr>
        </p:nvSpPr>
        <p:spPr/>
        <p:txBody>
          <a:bodyPr/>
          <a:lstStyle/>
          <a:p>
            <a:r>
              <a:rPr lang="en-US" dirty="0"/>
              <a:t>FTNTT FACULTY FELLOWSHIPS</a:t>
            </a:r>
          </a:p>
        </p:txBody>
      </p:sp>
    </p:spTree>
    <p:extLst>
      <p:ext uri="{BB962C8B-B14F-4D97-AF65-F5344CB8AC3E}">
        <p14:creationId xmlns:p14="http://schemas.microsoft.com/office/powerpoint/2010/main" val="84042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C1E77-C259-2A62-17F3-48EBA1990FD0}"/>
              </a:ext>
            </a:extLst>
          </p:cNvPr>
          <p:cNvPicPr>
            <a:picLocks noChangeAspect="1"/>
          </p:cNvPicPr>
          <p:nvPr/>
        </p:nvPicPr>
        <p:blipFill>
          <a:blip r:embed="rId2"/>
          <a:stretch>
            <a:fillRect/>
          </a:stretch>
        </p:blipFill>
        <p:spPr>
          <a:xfrm>
            <a:off x="2471811" y="0"/>
            <a:ext cx="7248378" cy="6858000"/>
          </a:xfrm>
          <a:prstGeom prst="rect">
            <a:avLst/>
          </a:prstGeom>
        </p:spPr>
      </p:pic>
      <p:pic>
        <p:nvPicPr>
          <p:cNvPr id="3" name="Picture 2">
            <a:extLst>
              <a:ext uri="{FF2B5EF4-FFF2-40B4-BE49-F238E27FC236}">
                <a16:creationId xmlns:a16="http://schemas.microsoft.com/office/drawing/2014/main" id="{D70B7882-D6AC-4A9B-9915-35CAA3923353}"/>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502480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75419" y="3893905"/>
            <a:ext cx="3067114" cy="2881901"/>
          </a:xfrm>
        </p:spPr>
        <p:txBody>
          <a:bodyPr>
            <a:normAutofit lnSpcReduction="10000"/>
          </a:bodyPr>
          <a:lstStyle/>
          <a:p>
            <a:r>
              <a:rPr lang="en-US" dirty="0"/>
              <a:t>Workshops, inquiry groups, cohort programs</a:t>
            </a:r>
          </a:p>
          <a:p>
            <a:r>
              <a:rPr lang="en-US" dirty="0"/>
              <a:t>All virtual, most timed with Network time zones in mind</a:t>
            </a:r>
          </a:p>
        </p:txBody>
      </p:sp>
      <p:sp>
        <p:nvSpPr>
          <p:cNvPr id="4" name="Title 3"/>
          <p:cNvSpPr>
            <a:spLocks noGrp="1"/>
          </p:cNvSpPr>
          <p:nvPr>
            <p:ph type="title"/>
          </p:nvPr>
        </p:nvSpPr>
        <p:spPr>
          <a:xfrm>
            <a:off x="838200" y="302417"/>
            <a:ext cx="10792146" cy="1325563"/>
          </a:xfrm>
        </p:spPr>
        <p:txBody>
          <a:bodyPr/>
          <a:lstStyle/>
          <a:p>
            <a:r>
              <a:rPr lang="en-US" dirty="0"/>
              <a:t>CATLR Opportunities </a:t>
            </a:r>
          </a:p>
        </p:txBody>
      </p:sp>
      <p:pic>
        <p:nvPicPr>
          <p:cNvPr id="2" name="Picture 12" descr="team Vector Icons free download in SVG, PNG Format">
            <a:extLst>
              <a:ext uri="{FF2B5EF4-FFF2-40B4-BE49-F238E27FC236}">
                <a16:creationId xmlns:a16="http://schemas.microsoft.com/office/drawing/2014/main" id="{4457FF4F-C250-950B-932C-DBE7470B07E6}"/>
              </a:ext>
            </a:extLst>
          </p:cNvPr>
          <p:cNvPicPr>
            <a:picLocks noChangeAspect="1" noChangeArrowheads="1"/>
          </p:cNvPicPr>
          <p:nvPr/>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698679" y="2548221"/>
            <a:ext cx="1163783" cy="1163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998AC6-7ECC-F1FC-FAFC-D47F62FE4D10}"/>
              </a:ext>
            </a:extLst>
          </p:cNvPr>
          <p:cNvSpPr txBox="1"/>
          <p:nvPr/>
        </p:nvSpPr>
        <p:spPr>
          <a:xfrm>
            <a:off x="350170" y="1782988"/>
            <a:ext cx="3860800" cy="738664"/>
          </a:xfrm>
          <a:prstGeom prst="rect">
            <a:avLst/>
          </a:prstGeom>
          <a:noFill/>
        </p:spPr>
        <p:txBody>
          <a:bodyPr wrap="square">
            <a:spAutoFit/>
          </a:bodyPr>
          <a:lstStyle/>
          <a:p>
            <a:pPr algn="ctr"/>
            <a:r>
              <a:rPr lang="en-US" sz="1400" dirty="0">
                <a:latin typeface="Amasis MT Pro Medium" panose="02040604050005020304" pitchFamily="18" charset="0"/>
              </a:rPr>
              <a:t>Faculty-to-faculty connections </a:t>
            </a:r>
          </a:p>
          <a:p>
            <a:pPr algn="ctr"/>
            <a:r>
              <a:rPr lang="en-US" sz="1400" dirty="0">
                <a:latin typeface="Amasis MT Pro Medium" panose="02040604050005020304" pitchFamily="18" charset="0"/>
              </a:rPr>
              <a:t>across our regional campuses for </a:t>
            </a:r>
          </a:p>
          <a:p>
            <a:pPr algn="ctr"/>
            <a:r>
              <a:rPr lang="en-US" sz="1400" dirty="0">
                <a:latin typeface="Amasis MT Pro Medium" panose="02040604050005020304" pitchFamily="18" charset="0"/>
              </a:rPr>
              <a:t>pedagogical purposes</a:t>
            </a:r>
          </a:p>
        </p:txBody>
      </p:sp>
      <p:sp>
        <p:nvSpPr>
          <p:cNvPr id="9" name="TextBox 8">
            <a:extLst>
              <a:ext uri="{FF2B5EF4-FFF2-40B4-BE49-F238E27FC236}">
                <a16:creationId xmlns:a16="http://schemas.microsoft.com/office/drawing/2014/main" id="{7DE56A94-2C85-D8C8-680F-244308F299F4}"/>
              </a:ext>
            </a:extLst>
          </p:cNvPr>
          <p:cNvSpPr txBox="1"/>
          <p:nvPr/>
        </p:nvSpPr>
        <p:spPr>
          <a:xfrm>
            <a:off x="288819" y="6406474"/>
            <a:ext cx="4040313" cy="369332"/>
          </a:xfrm>
          <a:prstGeom prst="rect">
            <a:avLst/>
          </a:prstGeom>
          <a:noFill/>
        </p:spPr>
        <p:txBody>
          <a:bodyPr wrap="square">
            <a:spAutoFit/>
          </a:bodyPr>
          <a:lstStyle/>
          <a:p>
            <a:r>
              <a:rPr lang="en-US" dirty="0">
                <a:solidFill>
                  <a:srgbClr val="C00000"/>
                </a:solidFill>
              </a:rPr>
              <a:t>https://</a:t>
            </a:r>
            <a:r>
              <a:rPr lang="en-US" dirty="0" err="1">
                <a:solidFill>
                  <a:srgbClr val="C00000"/>
                </a:solidFill>
              </a:rPr>
              <a:t>learning.northeastern.edu</a:t>
            </a:r>
            <a:r>
              <a:rPr lang="en-US" dirty="0">
                <a:solidFill>
                  <a:srgbClr val="C00000"/>
                </a:solidFill>
              </a:rPr>
              <a:t>/events</a:t>
            </a:r>
          </a:p>
        </p:txBody>
      </p:sp>
      <p:pic>
        <p:nvPicPr>
          <p:cNvPr id="6" name="Picture 5">
            <a:extLst>
              <a:ext uri="{FF2B5EF4-FFF2-40B4-BE49-F238E27FC236}">
                <a16:creationId xmlns:a16="http://schemas.microsoft.com/office/drawing/2014/main" id="{13853CAF-348A-9628-DD33-D969AD319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956" y="0"/>
            <a:ext cx="5824390" cy="6858000"/>
          </a:xfrm>
          <a:prstGeom prst="rect">
            <a:avLst/>
          </a:prstGeom>
        </p:spPr>
      </p:pic>
    </p:spTree>
    <p:extLst>
      <p:ext uri="{BB962C8B-B14F-4D97-AF65-F5344CB8AC3E}">
        <p14:creationId xmlns:p14="http://schemas.microsoft.com/office/powerpoint/2010/main" val="40874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49" y="208901"/>
            <a:ext cx="10792146" cy="1325563"/>
          </a:xfrm>
        </p:spPr>
        <p:txBody>
          <a:bodyPr>
            <a:normAutofit/>
          </a:bodyPr>
          <a:lstStyle/>
          <a:p>
            <a:r>
              <a:rPr lang="en-US" sz="4000" dirty="0"/>
              <a:t>“Implementing Industry Projects in Class (XN)”</a:t>
            </a:r>
          </a:p>
        </p:txBody>
      </p:sp>
      <p:sp>
        <p:nvSpPr>
          <p:cNvPr id="7" name="TextBox 6">
            <a:extLst>
              <a:ext uri="{FF2B5EF4-FFF2-40B4-BE49-F238E27FC236}">
                <a16:creationId xmlns:a16="http://schemas.microsoft.com/office/drawing/2014/main" id="{9CCC687D-0A55-C99D-B71D-1EEF0509A183}"/>
              </a:ext>
            </a:extLst>
          </p:cNvPr>
          <p:cNvSpPr txBox="1"/>
          <p:nvPr/>
        </p:nvSpPr>
        <p:spPr>
          <a:xfrm>
            <a:off x="725108" y="2767367"/>
            <a:ext cx="6659540" cy="2492990"/>
          </a:xfrm>
          <a:prstGeom prst="rect">
            <a:avLst/>
          </a:prstGeom>
          <a:noFill/>
        </p:spPr>
        <p:txBody>
          <a:bodyPr wrap="square" rtlCol="0">
            <a:spAutoFit/>
          </a:bodyPr>
          <a:lstStyle/>
          <a:p>
            <a:r>
              <a:rPr lang="en-US" sz="2800" dirty="0">
                <a:latin typeface="Lato" panose="020F0502020204030203" pitchFamily="34" charset="77"/>
              </a:rPr>
              <a:t>Get ideas for how to create challenging and engaging course assignments that engage students in real world work with industry partners.</a:t>
            </a:r>
          </a:p>
          <a:p>
            <a:endParaRPr lang="en-US" sz="2200" dirty="0">
              <a:latin typeface="Lato" panose="020F0502020204030203" pitchFamily="34" charset="77"/>
            </a:endParaRPr>
          </a:p>
          <a:p>
            <a:r>
              <a:rPr lang="en-US" sz="2200" dirty="0">
                <a:latin typeface="Lato" panose="020F0502020204030203" pitchFamily="34" charset="77"/>
              </a:rPr>
              <a:t> </a:t>
            </a:r>
          </a:p>
        </p:txBody>
      </p:sp>
      <p:sp>
        <p:nvSpPr>
          <p:cNvPr id="2" name="Rectangle 1">
            <a:extLst>
              <a:ext uri="{FF2B5EF4-FFF2-40B4-BE49-F238E27FC236}">
                <a16:creationId xmlns:a16="http://schemas.microsoft.com/office/drawing/2014/main" id="{CE7F9E7C-935E-4B46-ADC5-1DAA09B24D58}"/>
              </a:ext>
            </a:extLst>
          </p:cNvPr>
          <p:cNvSpPr/>
          <p:nvPr/>
        </p:nvSpPr>
        <p:spPr>
          <a:xfrm>
            <a:off x="10179586" y="5310130"/>
            <a:ext cx="2012414" cy="1547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4C379FA-17F5-41A9-DC87-A63FCE8FE7F2}"/>
              </a:ext>
            </a:extLst>
          </p:cNvPr>
          <p:cNvSpPr txBox="1"/>
          <p:nvPr/>
        </p:nvSpPr>
        <p:spPr>
          <a:xfrm>
            <a:off x="800390" y="1521264"/>
            <a:ext cx="11090173" cy="430887"/>
          </a:xfrm>
          <a:prstGeom prst="rect">
            <a:avLst/>
          </a:prstGeom>
          <a:noFill/>
        </p:spPr>
        <p:txBody>
          <a:bodyPr wrap="square" rtlCol="0">
            <a:spAutoFit/>
          </a:bodyPr>
          <a:lstStyle/>
          <a:p>
            <a:r>
              <a:rPr lang="en-US" sz="2200" dirty="0">
                <a:latin typeface="Lato" panose="020F0502020204030203" pitchFamily="34" charset="77"/>
              </a:rPr>
              <a:t>10/23, 10:00-11:30 and 4:00-5:00 PT in Seattle and Online </a:t>
            </a:r>
          </a:p>
        </p:txBody>
      </p:sp>
      <p:pic>
        <p:nvPicPr>
          <p:cNvPr id="6" name="Picture 5">
            <a:extLst>
              <a:ext uri="{FF2B5EF4-FFF2-40B4-BE49-F238E27FC236}">
                <a16:creationId xmlns:a16="http://schemas.microsoft.com/office/drawing/2014/main" id="{50D40411-E5D8-3E34-5F63-A7F03C57696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7473773" y="2097156"/>
            <a:ext cx="3881157" cy="3846442"/>
          </a:xfrm>
          <a:prstGeom prst="rect">
            <a:avLst/>
          </a:prstGeom>
        </p:spPr>
      </p:pic>
    </p:spTree>
    <p:extLst>
      <p:ext uri="{BB962C8B-B14F-4D97-AF65-F5344CB8AC3E}">
        <p14:creationId xmlns:p14="http://schemas.microsoft.com/office/powerpoint/2010/main" val="3086386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E86F87-DB1C-A5EB-72F0-47054B0134E8}"/>
              </a:ext>
            </a:extLst>
          </p:cNvPr>
          <p:cNvSpPr txBox="1"/>
          <p:nvPr/>
        </p:nvSpPr>
        <p:spPr>
          <a:xfrm>
            <a:off x="2078330" y="1777936"/>
            <a:ext cx="2032000" cy="523220"/>
          </a:xfrm>
          <a:prstGeom prst="rect">
            <a:avLst/>
          </a:prstGeom>
          <a:noFill/>
        </p:spPr>
        <p:txBody>
          <a:bodyPr wrap="square">
            <a:spAutoFit/>
          </a:bodyPr>
          <a:lstStyle/>
          <a:p>
            <a:pPr algn="ctr"/>
            <a:r>
              <a:rPr lang="en-US" sz="1400" b="0" i="0" u="none" strike="noStrike" baseline="0" dirty="0">
                <a:latin typeface="Amasis MT Pro Medium" panose="02040604050005020304" pitchFamily="18" charset="0"/>
              </a:rPr>
              <a:t>Research collaboration in the network </a:t>
            </a:r>
          </a:p>
        </p:txBody>
      </p:sp>
      <p:pic>
        <p:nvPicPr>
          <p:cNvPr id="2" name="Picture 14" descr="Research Paper Icons - Free SVG &amp; PNG Research Paper Images - Noun Project">
            <a:extLst>
              <a:ext uri="{FF2B5EF4-FFF2-40B4-BE49-F238E27FC236}">
                <a16:creationId xmlns:a16="http://schemas.microsoft.com/office/drawing/2014/main" id="{E2D69ADD-9383-6579-F122-C4E78C3CCF25}"/>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495699" y="2327725"/>
            <a:ext cx="1170707" cy="117070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62118" y="3638266"/>
            <a:ext cx="3522334" cy="2881901"/>
          </a:xfrm>
        </p:spPr>
        <p:txBody>
          <a:bodyPr>
            <a:normAutofit lnSpcReduction="10000"/>
          </a:bodyPr>
          <a:lstStyle/>
          <a:p>
            <a:r>
              <a:rPr lang="en-US" dirty="0"/>
              <a:t>SoTL Cohort Programs (application only)</a:t>
            </a:r>
          </a:p>
          <a:p>
            <a:r>
              <a:rPr lang="en-US" dirty="0"/>
              <a:t>Especially valuable for Teaching Faculty (e.g., scholarly activity, promotion)</a:t>
            </a:r>
          </a:p>
        </p:txBody>
      </p:sp>
      <p:sp>
        <p:nvSpPr>
          <p:cNvPr id="4" name="Title 3"/>
          <p:cNvSpPr>
            <a:spLocks noGrp="1"/>
          </p:cNvSpPr>
          <p:nvPr>
            <p:ph type="title"/>
          </p:nvPr>
        </p:nvSpPr>
        <p:spPr>
          <a:xfrm>
            <a:off x="838200" y="302417"/>
            <a:ext cx="10792146" cy="1325563"/>
          </a:xfrm>
        </p:spPr>
        <p:txBody>
          <a:bodyPr/>
          <a:lstStyle/>
          <a:p>
            <a:r>
              <a:rPr lang="en-US" dirty="0"/>
              <a:t>CATLR Opportunities</a:t>
            </a:r>
          </a:p>
        </p:txBody>
      </p:sp>
      <p:grpSp>
        <p:nvGrpSpPr>
          <p:cNvPr id="17" name="Group 16">
            <a:extLst>
              <a:ext uri="{FF2B5EF4-FFF2-40B4-BE49-F238E27FC236}">
                <a16:creationId xmlns:a16="http://schemas.microsoft.com/office/drawing/2014/main" id="{CCB892DE-012C-2769-0FAC-7FED78050A79}"/>
              </a:ext>
            </a:extLst>
          </p:cNvPr>
          <p:cNvGrpSpPr/>
          <p:nvPr/>
        </p:nvGrpSpPr>
        <p:grpSpPr>
          <a:xfrm>
            <a:off x="4309276" y="1863677"/>
            <a:ext cx="7773309" cy="4653208"/>
            <a:chOff x="4289612" y="1971829"/>
            <a:chExt cx="7773309" cy="4653208"/>
          </a:xfrm>
        </p:grpSpPr>
        <p:pic>
          <p:nvPicPr>
            <p:cNvPr id="9" name="Picture 8">
              <a:extLst>
                <a:ext uri="{FF2B5EF4-FFF2-40B4-BE49-F238E27FC236}">
                  <a16:creationId xmlns:a16="http://schemas.microsoft.com/office/drawing/2014/main" id="{558B4F0F-F672-079F-17DC-19EE72347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612" y="1971829"/>
              <a:ext cx="7772400" cy="4112459"/>
            </a:xfrm>
            <a:prstGeom prst="rect">
              <a:avLst/>
            </a:prstGeom>
          </p:spPr>
        </p:pic>
        <p:sp>
          <p:nvSpPr>
            <p:cNvPr id="10" name="Rectangle 9">
              <a:extLst>
                <a:ext uri="{FF2B5EF4-FFF2-40B4-BE49-F238E27FC236}">
                  <a16:creationId xmlns:a16="http://schemas.microsoft.com/office/drawing/2014/main" id="{4C5089CD-D425-45EB-CCAF-FB0F774DD902}"/>
                </a:ext>
              </a:extLst>
            </p:cNvPr>
            <p:cNvSpPr/>
            <p:nvPr/>
          </p:nvSpPr>
          <p:spPr>
            <a:xfrm>
              <a:off x="4290521" y="5970129"/>
              <a:ext cx="7772400" cy="6549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EDA7F1E6-68DD-F87D-79A3-EE197A258695}"/>
              </a:ext>
            </a:extLst>
          </p:cNvPr>
          <p:cNvSpPr txBox="1"/>
          <p:nvPr/>
        </p:nvSpPr>
        <p:spPr>
          <a:xfrm>
            <a:off x="4356340" y="6023271"/>
            <a:ext cx="7711889" cy="369332"/>
          </a:xfrm>
          <a:prstGeom prst="rect">
            <a:avLst/>
          </a:prstGeom>
          <a:noFill/>
        </p:spPr>
        <p:txBody>
          <a:bodyPr wrap="square">
            <a:spAutoFit/>
          </a:bodyPr>
          <a:lstStyle/>
          <a:p>
            <a:r>
              <a:rPr lang="en-US" dirty="0">
                <a:solidFill>
                  <a:srgbClr val="C00000"/>
                </a:solidFill>
              </a:rPr>
              <a:t>https://</a:t>
            </a:r>
            <a:r>
              <a:rPr lang="en-US" dirty="0" err="1">
                <a:solidFill>
                  <a:srgbClr val="C00000"/>
                </a:solidFill>
              </a:rPr>
              <a:t>learning.northeastern.edu</a:t>
            </a:r>
            <a:r>
              <a:rPr lang="en-US" dirty="0">
                <a:solidFill>
                  <a:srgbClr val="C00000"/>
                </a:solidFill>
              </a:rPr>
              <a:t>/engage/programs/scholars-program</a:t>
            </a:r>
          </a:p>
        </p:txBody>
      </p:sp>
      <p:pic>
        <p:nvPicPr>
          <p:cNvPr id="18" name="Picture 8" descr="Hand shake - Free business icons">
            <a:extLst>
              <a:ext uri="{FF2B5EF4-FFF2-40B4-BE49-F238E27FC236}">
                <a16:creationId xmlns:a16="http://schemas.microsoft.com/office/drawing/2014/main" id="{6D58AAB5-10E6-456B-70DD-64E78706CBF4}"/>
              </a:ext>
            </a:extLst>
          </p:cNvPr>
          <p:cNvPicPr>
            <a:picLocks noChangeAspect="1" noChangeArrowheads="1"/>
          </p:cNvPicPr>
          <p:nvPr/>
        </p:nvPicPr>
        <p:blipFill>
          <a:blip r:embed="rId5" cstate="hq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32691" y="2292052"/>
            <a:ext cx="1163782" cy="116378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6950B65-EB1D-162C-0FD5-C6824023CEEE}"/>
              </a:ext>
            </a:extLst>
          </p:cNvPr>
          <p:cNvSpPr txBox="1"/>
          <p:nvPr/>
        </p:nvSpPr>
        <p:spPr>
          <a:xfrm>
            <a:off x="0" y="1770564"/>
            <a:ext cx="2429164" cy="523220"/>
          </a:xfrm>
          <a:prstGeom prst="rect">
            <a:avLst/>
          </a:prstGeom>
          <a:noFill/>
        </p:spPr>
        <p:txBody>
          <a:bodyPr wrap="square">
            <a:spAutoFit/>
          </a:bodyPr>
          <a:lstStyle/>
          <a:p>
            <a:pPr algn="ctr"/>
            <a:r>
              <a:rPr lang="en-US" sz="1400" b="0" i="0" u="none" strike="noStrike" baseline="0" dirty="0">
                <a:latin typeface="Amasis MT Pro Medium" panose="02040604050005020304" pitchFamily="18" charset="0"/>
              </a:rPr>
              <a:t>Faculty cross-college collaborations </a:t>
            </a:r>
          </a:p>
        </p:txBody>
      </p:sp>
    </p:spTree>
    <p:extLst>
      <p:ext uri="{BB962C8B-B14F-4D97-AF65-F5344CB8AC3E}">
        <p14:creationId xmlns:p14="http://schemas.microsoft.com/office/powerpoint/2010/main" val="7867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55F335-F9B7-ABFE-5899-632A193E1927}"/>
              </a:ext>
            </a:extLst>
          </p:cNvPr>
          <p:cNvSpPr>
            <a:spLocks noGrp="1"/>
          </p:cNvSpPr>
          <p:nvPr>
            <p:ph idx="1"/>
          </p:nvPr>
        </p:nvSpPr>
        <p:spPr/>
        <p:txBody>
          <a:bodyPr/>
          <a:lstStyle/>
          <a:p>
            <a:r>
              <a:rPr lang="en-US" dirty="0"/>
              <a:t>FTNTT Professional Development Awards ($2000/every other year)</a:t>
            </a:r>
          </a:p>
          <a:p>
            <a:r>
              <a:rPr lang="en-US" dirty="0"/>
              <a:t>Mutual Mentoring Grants (ADVANCE)</a:t>
            </a:r>
          </a:p>
          <a:p>
            <a:r>
              <a:rPr lang="en-US" dirty="0"/>
              <a:t>Inclusive Impact Innovation Funds (ODEI)</a:t>
            </a:r>
          </a:p>
          <a:p>
            <a:r>
              <a:rPr lang="en-US" dirty="0"/>
              <a:t>Tier 1 Research Funding (NURES)</a:t>
            </a:r>
          </a:p>
          <a:p>
            <a:r>
              <a:rPr lang="en-US" dirty="0"/>
              <a:t>Impact Engines (Provost’s Office)</a:t>
            </a:r>
          </a:p>
          <a:p>
            <a:r>
              <a:rPr lang="en-US" dirty="0"/>
              <a:t>Call for new </a:t>
            </a:r>
            <a:r>
              <a:rPr lang="en-US" dirty="0" err="1"/>
              <a:t>Humanics</a:t>
            </a:r>
            <a:r>
              <a:rPr lang="en-US" dirty="0"/>
              <a:t> courses (Uta </a:t>
            </a:r>
            <a:r>
              <a:rPr lang="en-US" dirty="0" err="1"/>
              <a:t>Poiger</a:t>
            </a:r>
            <a:r>
              <a:rPr lang="en-US" dirty="0"/>
              <a:t>)</a:t>
            </a:r>
          </a:p>
          <a:p>
            <a:r>
              <a:rPr lang="en-US" dirty="0"/>
              <a:t>Fellowships around the university (Humanities Center, IHESJR, CATLR)</a:t>
            </a:r>
          </a:p>
          <a:p>
            <a:pPr marL="0" indent="0">
              <a:buNone/>
            </a:pPr>
            <a:endParaRPr lang="en-US" dirty="0"/>
          </a:p>
        </p:txBody>
      </p:sp>
      <p:sp>
        <p:nvSpPr>
          <p:cNvPr id="3" name="Title 2">
            <a:extLst>
              <a:ext uri="{FF2B5EF4-FFF2-40B4-BE49-F238E27FC236}">
                <a16:creationId xmlns:a16="http://schemas.microsoft.com/office/drawing/2014/main" id="{8857F12B-1B9A-CC6F-F85C-E2DEF9DDD6D8}"/>
              </a:ext>
            </a:extLst>
          </p:cNvPr>
          <p:cNvSpPr>
            <a:spLocks noGrp="1"/>
          </p:cNvSpPr>
          <p:nvPr>
            <p:ph type="title"/>
          </p:nvPr>
        </p:nvSpPr>
        <p:spPr/>
        <p:txBody>
          <a:bodyPr/>
          <a:lstStyle/>
          <a:p>
            <a:r>
              <a:rPr lang="en-US" dirty="0">
                <a:solidFill>
                  <a:srgbClr val="FF0000"/>
                </a:solidFill>
              </a:rPr>
              <a:t>Professional Development Funding</a:t>
            </a:r>
          </a:p>
        </p:txBody>
      </p:sp>
    </p:spTree>
    <p:extLst>
      <p:ext uri="{BB962C8B-B14F-4D97-AF65-F5344CB8AC3E}">
        <p14:creationId xmlns:p14="http://schemas.microsoft.com/office/powerpoint/2010/main" val="2563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6C3F-7A45-C04A-CDF1-EDBDE01231BD}"/>
              </a:ext>
            </a:extLst>
          </p:cNvPr>
          <p:cNvSpPr>
            <a:spLocks noGrp="1"/>
          </p:cNvSpPr>
          <p:nvPr>
            <p:ph type="title"/>
          </p:nvPr>
        </p:nvSpPr>
        <p:spPr/>
        <p:txBody>
          <a:bodyPr/>
          <a:lstStyle/>
          <a:p>
            <a:r>
              <a:rPr lang="en-US" b="1" dirty="0"/>
              <a:t>To summarize today’s talk:</a:t>
            </a:r>
          </a:p>
        </p:txBody>
      </p:sp>
      <p:sp>
        <p:nvSpPr>
          <p:cNvPr id="3" name="Content Placeholder 2">
            <a:extLst>
              <a:ext uri="{FF2B5EF4-FFF2-40B4-BE49-F238E27FC236}">
                <a16:creationId xmlns:a16="http://schemas.microsoft.com/office/drawing/2014/main" id="{685DB846-97CD-EA5E-FF27-EB6E73CCC626}"/>
              </a:ext>
            </a:extLst>
          </p:cNvPr>
          <p:cNvSpPr>
            <a:spLocks noGrp="1"/>
          </p:cNvSpPr>
          <p:nvPr>
            <p:ph idx="1"/>
          </p:nvPr>
        </p:nvSpPr>
        <p:spPr/>
        <p:txBody>
          <a:bodyPr>
            <a:normAutofit fontScale="85000" lnSpcReduction="20000"/>
          </a:bodyPr>
          <a:lstStyle/>
          <a:p>
            <a:pPr marL="0" indent="0">
              <a:lnSpc>
                <a:spcPct val="120000"/>
              </a:lnSpc>
              <a:spcBef>
                <a:spcPts val="0"/>
              </a:spcBef>
              <a:buNone/>
            </a:pPr>
            <a:r>
              <a:rPr lang="en-US" sz="5100" dirty="0"/>
              <a:t>There are many professional development opportunities around Northeastern. Important to create a plan best for you.</a:t>
            </a:r>
          </a:p>
          <a:p>
            <a:pPr>
              <a:lnSpc>
                <a:spcPct val="120000"/>
              </a:lnSpc>
              <a:spcBef>
                <a:spcPts val="0"/>
              </a:spcBef>
            </a:pPr>
            <a:r>
              <a:rPr lang="en-US" sz="5100" dirty="0"/>
              <a:t>Cross-college collaborations are encouraged.</a:t>
            </a:r>
          </a:p>
          <a:p>
            <a:pPr>
              <a:lnSpc>
                <a:spcPct val="120000"/>
              </a:lnSpc>
              <a:spcBef>
                <a:spcPts val="0"/>
              </a:spcBef>
            </a:pPr>
            <a:r>
              <a:rPr lang="en-US" sz="5100" dirty="0"/>
              <a:t>Getting involved by connecting with others, including leaders, is key.</a:t>
            </a:r>
          </a:p>
        </p:txBody>
      </p:sp>
      <p:pic>
        <p:nvPicPr>
          <p:cNvPr id="5" name="Picture 4" descr="A picture containing diagram&#10;&#10;Description automatically generated">
            <a:extLst>
              <a:ext uri="{FF2B5EF4-FFF2-40B4-BE49-F238E27FC236}">
                <a16:creationId xmlns:a16="http://schemas.microsoft.com/office/drawing/2014/main" id="{DC5DA89E-084E-EA09-14F5-563CD77086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83051" y="0"/>
            <a:ext cx="2364828" cy="1828800"/>
          </a:xfrm>
          <a:prstGeom prst="rect">
            <a:avLst/>
          </a:prstGeom>
        </p:spPr>
      </p:pic>
    </p:spTree>
    <p:extLst>
      <p:ext uri="{BB962C8B-B14F-4D97-AF65-F5344CB8AC3E}">
        <p14:creationId xmlns:p14="http://schemas.microsoft.com/office/powerpoint/2010/main" val="33461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79" y="855299"/>
            <a:ext cx="7387047" cy="2387600"/>
          </a:xfrm>
        </p:spPr>
        <p:txBody>
          <a:bodyPr>
            <a:normAutofit/>
          </a:bodyPr>
          <a:lstStyle/>
          <a:p>
            <a:r>
              <a:rPr lang="en-US" dirty="0">
                <a:latin typeface="Amasis MT Pro Medium" panose="02040604050005020304" pitchFamily="18" charset="0"/>
              </a:rPr>
              <a:t>Thank you!</a:t>
            </a:r>
          </a:p>
        </p:txBody>
      </p:sp>
      <p:sp>
        <p:nvSpPr>
          <p:cNvPr id="3" name="Subtitle 2"/>
          <p:cNvSpPr>
            <a:spLocks noGrp="1"/>
          </p:cNvSpPr>
          <p:nvPr>
            <p:ph type="subTitle" idx="4294967295"/>
          </p:nvPr>
        </p:nvSpPr>
        <p:spPr>
          <a:xfrm>
            <a:off x="411479" y="3615101"/>
            <a:ext cx="7256418" cy="2916328"/>
          </a:xfrm>
        </p:spPr>
        <p:txBody>
          <a:bodyPr>
            <a:normAutofit/>
          </a:bodyPr>
          <a:lstStyle/>
          <a:p>
            <a:pPr marL="0" indent="0">
              <a:buNone/>
            </a:pPr>
            <a:endParaRPr lang="en-US" sz="2000" dirty="0"/>
          </a:p>
          <a:p>
            <a:pPr marL="0" indent="0">
              <a:buNone/>
            </a:pPr>
            <a:r>
              <a:rPr lang="en-US" sz="10000" dirty="0">
                <a:solidFill>
                  <a:srgbClr val="F40004"/>
                </a:solidFill>
                <a:latin typeface="Amasis MT Pro Medium" panose="02040604050005020304" pitchFamily="18" charset="0"/>
                <a:cs typeface="AngsanaUPC" panose="020B0502040204020203" pitchFamily="18" charset="-34"/>
              </a:rPr>
              <a:t>Questions?</a:t>
            </a:r>
          </a:p>
        </p:txBody>
      </p:sp>
    </p:spTree>
    <p:extLst>
      <p:ext uri="{BB962C8B-B14F-4D97-AF65-F5344CB8AC3E}">
        <p14:creationId xmlns:p14="http://schemas.microsoft.com/office/powerpoint/2010/main" val="11435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1B6D6FDD-AC86-428B-6AA9-57B4CE6ED3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45791"/>
            <a:ext cx="12273282" cy="6903720"/>
          </a:xfrm>
          <a:prstGeom prst="rect">
            <a:avLst/>
          </a:prstGeom>
        </p:spPr>
      </p:pic>
      <p:sp>
        <p:nvSpPr>
          <p:cNvPr id="11" name="TextBox 10">
            <a:extLst>
              <a:ext uri="{FF2B5EF4-FFF2-40B4-BE49-F238E27FC236}">
                <a16:creationId xmlns:a16="http://schemas.microsoft.com/office/drawing/2014/main" id="{EDC68791-09ED-2F38-2913-05A4D6AA9240}"/>
              </a:ext>
            </a:extLst>
          </p:cNvPr>
          <p:cNvSpPr txBox="1"/>
          <p:nvPr/>
        </p:nvSpPr>
        <p:spPr>
          <a:xfrm>
            <a:off x="6149096" y="1848239"/>
            <a:ext cx="2046029" cy="3163943"/>
          </a:xfrm>
          <a:prstGeom prst="rect">
            <a:avLst/>
          </a:prstGeom>
          <a:noFill/>
        </p:spPr>
        <p:txBody>
          <a:bodyPr wrap="square" lIns="91440" tIns="45720" rIns="91440" bIns="45720" anchor="t">
            <a:spAutoFit/>
          </a:bodyPr>
          <a:lstStyle/>
          <a:p>
            <a:pPr algn="ctr">
              <a:lnSpc>
                <a:spcPct val="90000"/>
              </a:lnSpc>
              <a:spcBef>
                <a:spcPts val="1200"/>
              </a:spcBef>
            </a:pPr>
            <a:endParaRPr lang="en-US" b="1">
              <a:solidFill>
                <a:srgbClr val="C8102E"/>
              </a:solidFill>
              <a:latin typeface="Real Text Pro Demibold"/>
              <a:ea typeface="Lato Black"/>
              <a:cs typeface="Lato Black"/>
            </a:endParaRPr>
          </a:p>
          <a:p>
            <a:pPr algn="ctr">
              <a:lnSpc>
                <a:spcPct val="90000"/>
              </a:lnSpc>
              <a:spcBef>
                <a:spcPts val="1200"/>
              </a:spcBef>
            </a:pPr>
            <a:r>
              <a:rPr lang="en-US" b="1">
                <a:solidFill>
                  <a:srgbClr val="C8102E"/>
                </a:solidFill>
                <a:latin typeface="Real Text Pro Demibold"/>
                <a:ea typeface="Lato Black"/>
                <a:cs typeface="Lato Black"/>
              </a:rPr>
              <a:t>Boston </a:t>
            </a:r>
            <a:endParaRPr lang="en-US" b="1">
              <a:solidFill>
                <a:srgbClr val="FFFFFF"/>
              </a:solidFill>
              <a:latin typeface="Real Text Pro Demibold" panose="020B0504020204020204" pitchFamily="34" charset="77"/>
              <a:ea typeface="Lato Black"/>
              <a:cs typeface="Lato Black"/>
            </a:endParaRPr>
          </a:p>
          <a:p>
            <a:pPr algn="ctr">
              <a:lnSpc>
                <a:spcPct val="90000"/>
              </a:lnSpc>
              <a:spcBef>
                <a:spcPts val="1200"/>
              </a:spcBef>
            </a:pPr>
            <a:r>
              <a:rPr lang="en-US" b="1">
                <a:solidFill>
                  <a:srgbClr val="C8102E"/>
                </a:solidFill>
                <a:latin typeface="Real Text Pro Demibold"/>
                <a:ea typeface="Lato Black"/>
                <a:cs typeface="Helvetica"/>
              </a:rPr>
              <a:t>London</a:t>
            </a:r>
            <a:endParaRPr lang="en-US" b="1">
              <a:solidFill>
                <a:srgbClr val="FFFFFF"/>
              </a:solidFill>
              <a:latin typeface="Real Text Pro Demibold"/>
              <a:ea typeface="Lato Black" panose="020F0502020204030203" pitchFamily="34" charset="0"/>
              <a:cs typeface="Lato Black" panose="020F0502020204030203" pitchFamily="34" charset="0"/>
            </a:endParaRPr>
          </a:p>
          <a:p>
            <a:pPr algn="ctr">
              <a:lnSpc>
                <a:spcPct val="90000"/>
              </a:lnSpc>
              <a:spcBef>
                <a:spcPts val="1200"/>
              </a:spcBef>
            </a:pPr>
            <a:r>
              <a:rPr lang="en-US" b="1">
                <a:solidFill>
                  <a:srgbClr val="C8102E"/>
                </a:solidFill>
                <a:latin typeface="Real Text Pro Demibold"/>
                <a:ea typeface="Lato Black"/>
                <a:cs typeface="Helvetica"/>
              </a:rPr>
              <a:t>Oakland</a:t>
            </a:r>
            <a:endParaRPr lang="en-US" b="1">
              <a:solidFill>
                <a:srgbClr val="FFFFFF"/>
              </a:solidFill>
              <a:latin typeface="Real Text Pro Demibold"/>
              <a:ea typeface="Lato Black"/>
              <a:cs typeface="Helvetica"/>
            </a:endParaRPr>
          </a:p>
          <a:p>
            <a:pPr algn="ctr">
              <a:lnSpc>
                <a:spcPct val="90000"/>
              </a:lnSpc>
              <a:spcBef>
                <a:spcPts val="1200"/>
              </a:spcBef>
            </a:pPr>
            <a:endParaRPr lang="en-US" b="1">
              <a:solidFill>
                <a:schemeClr val="accent5">
                  <a:lumMod val="60000"/>
                  <a:lumOff val="40000"/>
                </a:schemeClr>
              </a:solidFill>
              <a:latin typeface="Real Text Pro Demibold"/>
              <a:ea typeface="Lato Black"/>
              <a:cs typeface="Lato Black"/>
            </a:endParaRPr>
          </a:p>
          <a:p>
            <a:pPr algn="ctr">
              <a:lnSpc>
                <a:spcPct val="90000"/>
              </a:lnSpc>
              <a:spcBef>
                <a:spcPts val="1200"/>
              </a:spcBef>
            </a:pPr>
            <a:r>
              <a:rPr lang="en-US" b="1">
                <a:solidFill>
                  <a:schemeClr val="bg1"/>
                </a:solidFill>
                <a:latin typeface="Real Text Pro Demibold"/>
                <a:ea typeface="Lato Black"/>
                <a:cs typeface="Lato Black"/>
              </a:rPr>
              <a:t>Arlington</a:t>
            </a:r>
            <a:endParaRPr lang="en-US">
              <a:solidFill>
                <a:schemeClr val="bg1"/>
              </a:solidFill>
              <a:ea typeface="Calibri" panose="020F0502020204030204"/>
              <a:cs typeface="Calibri" panose="020F0502020204030204"/>
            </a:endParaRP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Burlington</a:t>
            </a: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Nahant</a:t>
            </a:r>
            <a:endParaRPr lang="en-US" b="1">
              <a:solidFill>
                <a:schemeClr val="bg1"/>
              </a:solidFill>
              <a:latin typeface="Real Text Pro Demibold" panose="020B0504020204020204" pitchFamily="34" charset="77"/>
              <a:ea typeface="Lato Black" panose="020F0502020204030203" pitchFamily="34" charset="0"/>
              <a:cs typeface="Lato Black" panose="020F0502020204030203" pitchFamily="34" charset="0"/>
            </a:endParaRPr>
          </a:p>
        </p:txBody>
      </p:sp>
      <p:sp>
        <p:nvSpPr>
          <p:cNvPr id="12" name="TextBox 11">
            <a:extLst>
              <a:ext uri="{FF2B5EF4-FFF2-40B4-BE49-F238E27FC236}">
                <a16:creationId xmlns:a16="http://schemas.microsoft.com/office/drawing/2014/main" id="{88E943BE-8CD5-0089-2190-1F85527A4AED}"/>
              </a:ext>
            </a:extLst>
          </p:cNvPr>
          <p:cNvSpPr txBox="1"/>
          <p:nvPr/>
        </p:nvSpPr>
        <p:spPr>
          <a:xfrm>
            <a:off x="8323167" y="1848239"/>
            <a:ext cx="2328320" cy="3163943"/>
          </a:xfrm>
          <a:prstGeom prst="rect">
            <a:avLst/>
          </a:prstGeom>
          <a:noFill/>
        </p:spPr>
        <p:txBody>
          <a:bodyPr wrap="square" lIns="91440" tIns="45720" rIns="91440" bIns="45720" anchor="t">
            <a:spAutoFit/>
          </a:bodyPr>
          <a:lstStyle/>
          <a:p>
            <a:pPr algn="ctr">
              <a:lnSpc>
                <a:spcPct val="90000"/>
              </a:lnSpc>
              <a:spcBef>
                <a:spcPts val="1200"/>
              </a:spcBef>
            </a:pPr>
            <a:r>
              <a:rPr lang="en-US" b="1">
                <a:solidFill>
                  <a:schemeClr val="bg1"/>
                </a:solidFill>
                <a:latin typeface="Real Text Pro Demibold" panose="020B0504020204020204" pitchFamily="34" charset="77"/>
                <a:ea typeface="+mn-lt"/>
                <a:cs typeface="+mn-lt"/>
              </a:rPr>
              <a:t>Charlotte</a:t>
            </a:r>
            <a:endParaRPr lang="en-US"/>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Miami</a:t>
            </a: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Portland</a:t>
            </a: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San Francisco</a:t>
            </a: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San Jose</a:t>
            </a: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Seattle</a:t>
            </a: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Toronto</a:t>
            </a:r>
          </a:p>
          <a:p>
            <a:pPr algn="ctr">
              <a:lnSpc>
                <a:spcPct val="90000"/>
              </a:lnSpc>
              <a:spcBef>
                <a:spcPts val="1200"/>
              </a:spcBef>
            </a:pPr>
            <a:r>
              <a:rPr lang="en-US" b="1">
                <a:solidFill>
                  <a:schemeClr val="bg1"/>
                </a:solidFill>
                <a:latin typeface="Real Text Pro Demibold" panose="020B0504020204020204" pitchFamily="34" charset="77"/>
                <a:ea typeface="Lato Black"/>
                <a:cs typeface="Lato Black"/>
              </a:rPr>
              <a:t>Vancouver</a:t>
            </a:r>
            <a:endParaRPr lang="en-US" b="1">
              <a:solidFill>
                <a:schemeClr val="bg1"/>
              </a:solidFill>
              <a:effectLst/>
              <a:latin typeface="Real Text Pro Demibold" panose="020B0504020204020204" pitchFamily="34" charset="77"/>
              <a:ea typeface="Lato Black"/>
              <a:cs typeface="Lato Black"/>
            </a:endParaRPr>
          </a:p>
        </p:txBody>
      </p:sp>
      <p:grpSp>
        <p:nvGrpSpPr>
          <p:cNvPr id="28" name="Group 27">
            <a:extLst>
              <a:ext uri="{FF2B5EF4-FFF2-40B4-BE49-F238E27FC236}">
                <a16:creationId xmlns:a16="http://schemas.microsoft.com/office/drawing/2014/main" id="{D03F231C-B629-0141-9A07-D909622BAE61}"/>
              </a:ext>
            </a:extLst>
          </p:cNvPr>
          <p:cNvGrpSpPr/>
          <p:nvPr/>
        </p:nvGrpSpPr>
        <p:grpSpPr>
          <a:xfrm>
            <a:off x="1250298" y="1543033"/>
            <a:ext cx="3943640" cy="3942096"/>
            <a:chOff x="1105786" y="1010086"/>
            <a:chExt cx="4191738" cy="4144903"/>
          </a:xfrm>
        </p:grpSpPr>
        <p:grpSp>
          <p:nvGrpSpPr>
            <p:cNvPr id="27" name="Group 26">
              <a:extLst>
                <a:ext uri="{FF2B5EF4-FFF2-40B4-BE49-F238E27FC236}">
                  <a16:creationId xmlns:a16="http://schemas.microsoft.com/office/drawing/2014/main" id="{23A978E1-ADAF-074B-826E-851849D88900}"/>
                </a:ext>
              </a:extLst>
            </p:cNvPr>
            <p:cNvGrpSpPr/>
            <p:nvPr/>
          </p:nvGrpSpPr>
          <p:grpSpPr>
            <a:xfrm>
              <a:off x="1105786" y="1010086"/>
              <a:ext cx="4191738" cy="4144903"/>
              <a:chOff x="1105786" y="1010086"/>
              <a:chExt cx="4191738" cy="4144903"/>
            </a:xfrm>
          </p:grpSpPr>
          <p:pic>
            <p:nvPicPr>
              <p:cNvPr id="7" name="Picture 6">
                <a:extLst>
                  <a:ext uri="{FF2B5EF4-FFF2-40B4-BE49-F238E27FC236}">
                    <a16:creationId xmlns:a16="http://schemas.microsoft.com/office/drawing/2014/main" id="{EFEAA8D8-282D-E6B5-7AD0-E08342A4DDA9}"/>
                  </a:ext>
                </a:extLst>
              </p:cNvPr>
              <p:cNvPicPr>
                <a:picLocks noChangeAspect="1"/>
              </p:cNvPicPr>
              <p:nvPr/>
            </p:nvPicPr>
            <p:blipFill>
              <a:blip r:embed="rId4"/>
              <a:stretch>
                <a:fillRect/>
              </a:stretch>
            </p:blipFill>
            <p:spPr>
              <a:xfrm>
                <a:off x="1105786" y="1010086"/>
                <a:ext cx="4191738" cy="4144903"/>
              </a:xfrm>
              <a:prstGeom prst="rect">
                <a:avLst/>
              </a:prstGeom>
            </p:spPr>
          </p:pic>
          <p:pic>
            <p:nvPicPr>
              <p:cNvPr id="9" name="Picture 8">
                <a:extLst>
                  <a:ext uri="{FF2B5EF4-FFF2-40B4-BE49-F238E27FC236}">
                    <a16:creationId xmlns:a16="http://schemas.microsoft.com/office/drawing/2014/main" id="{1C756192-B01C-3EF2-56B9-069FB62FB6CF}"/>
                  </a:ext>
                </a:extLst>
              </p:cNvPr>
              <p:cNvPicPr>
                <a:picLocks noChangeAspect="1"/>
              </p:cNvPicPr>
              <p:nvPr/>
            </p:nvPicPr>
            <p:blipFill>
              <a:blip r:embed="rId4"/>
              <a:stretch>
                <a:fillRect/>
              </a:stretch>
            </p:blipFill>
            <p:spPr>
              <a:xfrm>
                <a:off x="1105786" y="1010086"/>
                <a:ext cx="4191738" cy="4144903"/>
              </a:xfrm>
              <a:prstGeom prst="rect">
                <a:avLst/>
              </a:prstGeom>
            </p:spPr>
          </p:pic>
        </p:grpSp>
        <p:sp>
          <p:nvSpPr>
            <p:cNvPr id="14" name="Oval 13">
              <a:extLst>
                <a:ext uri="{FF2B5EF4-FFF2-40B4-BE49-F238E27FC236}">
                  <a16:creationId xmlns:a16="http://schemas.microsoft.com/office/drawing/2014/main" id="{D65F471E-BA61-EF84-8F04-1453BC2F161E}"/>
                </a:ext>
              </a:extLst>
            </p:cNvPr>
            <p:cNvSpPr/>
            <p:nvPr/>
          </p:nvSpPr>
          <p:spPr>
            <a:xfrm>
              <a:off x="4868154" y="1929459"/>
              <a:ext cx="101412" cy="101412"/>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2C8D1C-997C-A0DC-6F06-126617CFCB30}"/>
                </a:ext>
              </a:extLst>
            </p:cNvPr>
            <p:cNvSpPr/>
            <p:nvPr/>
          </p:nvSpPr>
          <p:spPr>
            <a:xfrm>
              <a:off x="1541509" y="2678494"/>
              <a:ext cx="101412" cy="101412"/>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43940A-6769-1A0D-4C32-4F1D1652B13E}"/>
                </a:ext>
              </a:extLst>
            </p:cNvPr>
            <p:cNvSpPr/>
            <p:nvPr/>
          </p:nvSpPr>
          <p:spPr>
            <a:xfrm>
              <a:off x="3238136" y="2541710"/>
              <a:ext cx="101412" cy="101412"/>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B5C60D-0800-1FA8-DBB1-6EE4556A66B5}"/>
                </a:ext>
              </a:extLst>
            </p:cNvPr>
            <p:cNvSpPr/>
            <p:nvPr/>
          </p:nvSpPr>
          <p:spPr>
            <a:xfrm>
              <a:off x="3158619" y="2478101"/>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FF"/>
                </a:highlight>
              </a:endParaRPr>
            </a:p>
          </p:txBody>
        </p:sp>
        <p:sp>
          <p:nvSpPr>
            <p:cNvPr id="18" name="Oval 17">
              <a:extLst>
                <a:ext uri="{FF2B5EF4-FFF2-40B4-BE49-F238E27FC236}">
                  <a16:creationId xmlns:a16="http://schemas.microsoft.com/office/drawing/2014/main" id="{395FCE9F-5DEE-173E-0174-AFA415B53223}"/>
                </a:ext>
              </a:extLst>
            </p:cNvPr>
            <p:cNvSpPr/>
            <p:nvPr/>
          </p:nvSpPr>
          <p:spPr>
            <a:xfrm>
              <a:off x="3134764" y="2629177"/>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01C6A4E-0D34-CDC8-9172-85AB44BE02B6}"/>
                </a:ext>
              </a:extLst>
            </p:cNvPr>
            <p:cNvSpPr/>
            <p:nvPr/>
          </p:nvSpPr>
          <p:spPr>
            <a:xfrm>
              <a:off x="3288842" y="2440298"/>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D8259E-2EEB-38B7-B339-3AD472A5DD70}"/>
                </a:ext>
              </a:extLst>
            </p:cNvPr>
            <p:cNvSpPr/>
            <p:nvPr/>
          </p:nvSpPr>
          <p:spPr>
            <a:xfrm>
              <a:off x="1444073" y="2710642"/>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6468F2-3538-7E35-3784-8B51D491339F}"/>
                </a:ext>
              </a:extLst>
            </p:cNvPr>
            <p:cNvSpPr/>
            <p:nvPr/>
          </p:nvSpPr>
          <p:spPr>
            <a:xfrm>
              <a:off x="1452091" y="2511860"/>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1DBBD37-A190-58E6-0E6E-237B63E26F7F}"/>
                </a:ext>
              </a:extLst>
            </p:cNvPr>
            <p:cNvSpPr/>
            <p:nvPr/>
          </p:nvSpPr>
          <p:spPr>
            <a:xfrm>
              <a:off x="1491847" y="2409298"/>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1DC060-DD53-8B30-275A-235EDB3698EA}"/>
                </a:ext>
              </a:extLst>
            </p:cNvPr>
            <p:cNvSpPr/>
            <p:nvPr/>
          </p:nvSpPr>
          <p:spPr>
            <a:xfrm>
              <a:off x="2783057" y="2304544"/>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CBFA6E2-2233-7011-0425-255D507EF884}"/>
                </a:ext>
              </a:extLst>
            </p:cNvPr>
            <p:cNvSpPr/>
            <p:nvPr/>
          </p:nvSpPr>
          <p:spPr>
            <a:xfrm>
              <a:off x="3073108" y="2695546"/>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E0312A2-7EEB-FDA1-FA7B-282B76CA3280}"/>
                </a:ext>
              </a:extLst>
            </p:cNvPr>
            <p:cNvSpPr/>
            <p:nvPr/>
          </p:nvSpPr>
          <p:spPr>
            <a:xfrm>
              <a:off x="1522608" y="2789007"/>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1EBF03-208B-4DCF-B379-556515B9A4BE}"/>
                </a:ext>
              </a:extLst>
            </p:cNvPr>
            <p:cNvSpPr/>
            <p:nvPr/>
          </p:nvSpPr>
          <p:spPr>
            <a:xfrm>
              <a:off x="2895308" y="3042679"/>
              <a:ext cx="101412" cy="10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E74D5CE-8696-DA4B-9E54-C088F5D3AA33}"/>
              </a:ext>
            </a:extLst>
          </p:cNvPr>
          <p:cNvSpPr>
            <a:spLocks noGrp="1"/>
          </p:cNvSpPr>
          <p:nvPr>
            <p:ph type="title"/>
          </p:nvPr>
        </p:nvSpPr>
        <p:spPr>
          <a:xfrm>
            <a:off x="691715" y="418298"/>
            <a:ext cx="10995012" cy="838057"/>
          </a:xfrm>
        </p:spPr>
        <p:txBody>
          <a:bodyPr>
            <a:normAutofit/>
          </a:bodyPr>
          <a:lstStyle/>
          <a:p>
            <a:r>
              <a:rPr lang="en-US" sz="3600" b="1" i="1" dirty="0">
                <a:solidFill>
                  <a:schemeClr val="bg1"/>
                </a:solidFill>
              </a:rPr>
              <a:t>“How do I navigate this big Global University System?”</a:t>
            </a:r>
            <a:endParaRPr lang="en-US" sz="3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AFB5A31-FAE6-ACC5-1ED4-990942F4CF3F}"/>
              </a:ext>
            </a:extLst>
          </p:cNvPr>
          <p:cNvSpPr txBox="1"/>
          <p:nvPr/>
        </p:nvSpPr>
        <p:spPr>
          <a:xfrm>
            <a:off x="5382371" y="5779426"/>
            <a:ext cx="6304356"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lumMod val="75000"/>
                  </a:schemeClr>
                </a:solidFill>
                <a:latin typeface="Real Text Pro"/>
                <a:ea typeface="Lato Black"/>
                <a:cs typeface="Lato Black"/>
              </a:rPr>
              <a:t>Undergraduate | Lifelong Learning | Research | Entrepreneurship</a:t>
            </a:r>
            <a:endParaRPr lang="en-US">
              <a:solidFill>
                <a:schemeClr val="bg1">
                  <a:lumMod val="75000"/>
                </a:schemeClr>
              </a:solidFill>
              <a:latin typeface="Calibri" panose="020F0502020204030204"/>
              <a:ea typeface="Calibri" panose="020F0502020204030204"/>
              <a:cs typeface="Calibri" panose="020F0502020204030204"/>
            </a:endParaRPr>
          </a:p>
        </p:txBody>
      </p:sp>
      <p:pic>
        <p:nvPicPr>
          <p:cNvPr id="330" name="Graphic 330" descr="House outline">
            <a:extLst>
              <a:ext uri="{FF2B5EF4-FFF2-40B4-BE49-F238E27FC236}">
                <a16:creationId xmlns:a16="http://schemas.microsoft.com/office/drawing/2014/main" id="{C94092F5-128C-BDEA-1A5F-BAF89FDBCF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6430" y="1814688"/>
            <a:ext cx="387586" cy="406401"/>
          </a:xfrm>
          <a:prstGeom prst="rect">
            <a:avLst/>
          </a:prstGeom>
        </p:spPr>
      </p:pic>
      <p:cxnSp>
        <p:nvCxnSpPr>
          <p:cNvPr id="332" name="Straight Connector 331">
            <a:extLst>
              <a:ext uri="{FF2B5EF4-FFF2-40B4-BE49-F238E27FC236}">
                <a16:creationId xmlns:a16="http://schemas.microsoft.com/office/drawing/2014/main" id="{E0005550-97D3-FC11-1020-FBD2709278BA}"/>
              </a:ext>
            </a:extLst>
          </p:cNvPr>
          <p:cNvCxnSpPr>
            <a:cxnSpLocks/>
          </p:cNvCxnSpPr>
          <p:nvPr/>
        </p:nvCxnSpPr>
        <p:spPr>
          <a:xfrm flipV="1">
            <a:off x="779874" y="1209792"/>
            <a:ext cx="5426192" cy="9408"/>
          </a:xfrm>
          <a:prstGeom prst="line">
            <a:avLst/>
          </a:prstGeom>
          <a:ln w="19050">
            <a:solidFill>
              <a:srgbClr val="D41B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875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F393DF-75F8-EB43-BD38-E01106FF753A}"/>
              </a:ext>
            </a:extLst>
          </p:cNvPr>
          <p:cNvSpPr txBox="1">
            <a:spLocks/>
          </p:cNvSpPr>
          <p:nvPr/>
        </p:nvSpPr>
        <p:spPr>
          <a:xfrm>
            <a:off x="736964" y="534995"/>
            <a:ext cx="10271862" cy="11101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l" defTabSz="412750" rtl="0" eaLnBrk="1" fontAlgn="auto" latinLnBrk="0" hangingPunct="1">
              <a:lnSpc>
                <a:spcPct val="80000"/>
              </a:lnSpc>
              <a:spcBef>
                <a:spcPts val="0"/>
              </a:spcBef>
              <a:spcAft>
                <a:spcPts val="0"/>
              </a:spcAft>
              <a:buClrTx/>
              <a:buSzTx/>
              <a:buFontTx/>
              <a:buNone/>
              <a:tabLst/>
              <a:defRPr/>
            </a:pPr>
            <a:r>
              <a:rPr kumimoji="0" lang="en-US" sz="4800" b="1" i="1" u="none" strike="noStrike" kern="0" cap="none" spc="-168" normalizeH="0" baseline="8928"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Helvetica"/>
              </a:rPr>
              <a:t>Experience</a:t>
            </a:r>
            <a:r>
              <a:rPr kumimoji="0" lang="en-US" sz="4800" b="1" i="1" u="none" strike="noStrike" kern="0" cap="none" spc="-168" normalizeH="0" baseline="8928" noProof="0" dirty="0">
                <a:ln>
                  <a:noFill/>
                </a:ln>
                <a:solidFill>
                  <a:srgbClr val="D41B2C"/>
                </a:solidFill>
                <a:effectLst/>
                <a:uLnTx/>
                <a:uFillTx/>
                <a:latin typeface="Lato" panose="020F0502020204030203" pitchFamily="34" charset="0"/>
                <a:ea typeface="Lato" panose="020F0502020204030203" pitchFamily="34" charset="0"/>
                <a:cs typeface="Lato" panose="020F0502020204030203" pitchFamily="34" charset="0"/>
                <a:sym typeface="Helvetica"/>
              </a:rPr>
              <a:t> </a:t>
            </a:r>
            <a:r>
              <a:rPr kumimoji="0" lang="en-US" sz="4800" b="1" i="1" u="none" strike="noStrike" kern="0" cap="none" spc="-168" normalizeH="0" baseline="8928"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Helvetica"/>
              </a:rPr>
              <a:t>Unleashed</a:t>
            </a:r>
            <a:r>
              <a:rPr kumimoji="0" lang="en-US" sz="4800" b="1" i="0" u="none" strike="noStrike" kern="0" cap="none" spc="-168" normalizeH="0" baseline="8928"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Helvetica"/>
              </a:rPr>
              <a:t>: Our </a:t>
            </a:r>
            <a:r>
              <a:rPr kumimoji="0" lang="en-US" sz="4800" b="1" i="0" u="none" strike="noStrike" kern="0" cap="none" spc="-168" normalizeH="0" baseline="8928"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Helvetica"/>
              </a:rPr>
              <a:t>Academi</a:t>
            </a:r>
            <a:r>
              <a:rPr kumimoji="0" lang="en-US" sz="4800" b="1" i="0" u="none" strike="noStrike" kern="0" cap="none" spc="-168" normalizeH="0" baseline="8928"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Helvetica"/>
              </a:rPr>
              <a:t>c Plan (and north star)</a:t>
            </a:r>
          </a:p>
        </p:txBody>
      </p:sp>
      <p:pic>
        <p:nvPicPr>
          <p:cNvPr id="16" name="Picture 15">
            <a:extLst>
              <a:ext uri="{FF2B5EF4-FFF2-40B4-BE49-F238E27FC236}">
                <a16:creationId xmlns:a16="http://schemas.microsoft.com/office/drawing/2014/main" id="{55F8F7AC-0C5B-EFB3-541A-1D39FB86691C}"/>
              </a:ext>
            </a:extLst>
          </p:cNvPr>
          <p:cNvPicPr>
            <a:picLocks noChangeAspect="1"/>
          </p:cNvPicPr>
          <p:nvPr/>
        </p:nvPicPr>
        <p:blipFill rotWithShape="1">
          <a:blip r:embed="rId3">
            <a:extLst>
              <a:ext uri="{28A0092B-C50C-407E-A947-70E740481C1C}">
                <a14:useLocalDpi xmlns:a14="http://schemas.microsoft.com/office/drawing/2010/main"/>
              </a:ext>
            </a:extLst>
          </a:blip>
          <a:srcRect r="65463" b="60201"/>
          <a:stretch/>
        </p:blipFill>
        <p:spPr>
          <a:xfrm rot="5739088">
            <a:off x="13091863" y="2653165"/>
            <a:ext cx="3036867" cy="1641688"/>
          </a:xfrm>
          <a:prstGeom prst="rect">
            <a:avLst/>
          </a:prstGeom>
        </p:spPr>
      </p:pic>
      <p:pic>
        <p:nvPicPr>
          <p:cNvPr id="6" name="Picture 5" descr="A planet in space&#10;&#10;Description automatically generated with low confidence">
            <a:extLst>
              <a:ext uri="{FF2B5EF4-FFF2-40B4-BE49-F238E27FC236}">
                <a16:creationId xmlns:a16="http://schemas.microsoft.com/office/drawing/2014/main" id="{8A7E2C43-2DDA-65FD-9728-AB6FBDE7192A}"/>
              </a:ext>
            </a:extLst>
          </p:cNvPr>
          <p:cNvPicPr>
            <a:picLocks noChangeAspect="1"/>
          </p:cNvPicPr>
          <p:nvPr/>
        </p:nvPicPr>
        <p:blipFill rotWithShape="1">
          <a:blip r:embed="rId4">
            <a:alphaModFix amt="30000"/>
            <a:extLst>
              <a:ext uri="{28A0092B-C50C-407E-A947-70E740481C1C}">
                <a14:useLocalDpi xmlns:a14="http://schemas.microsoft.com/office/drawing/2010/main" val="0"/>
              </a:ext>
            </a:extLst>
          </a:blip>
          <a:srcRect l="15386" t="17073" r="75696" b="17927"/>
          <a:stretch/>
        </p:blipFill>
        <p:spPr>
          <a:xfrm rot="5400000">
            <a:off x="5019763" y="-349309"/>
            <a:ext cx="2502631" cy="11914414"/>
          </a:xfrm>
          <a:prstGeom prst="rect">
            <a:avLst/>
          </a:prstGeom>
          <a:effectLst>
            <a:glow>
              <a:schemeClr val="bg1">
                <a:alpha val="53000"/>
              </a:schemeClr>
            </a:glow>
          </a:effectLst>
        </p:spPr>
      </p:pic>
      <p:sp>
        <p:nvSpPr>
          <p:cNvPr id="11" name="Title 3">
            <a:extLst>
              <a:ext uri="{FF2B5EF4-FFF2-40B4-BE49-F238E27FC236}">
                <a16:creationId xmlns:a16="http://schemas.microsoft.com/office/drawing/2014/main" id="{37C7CCAE-2C0F-B048-E793-D3BE762B46BC}"/>
              </a:ext>
            </a:extLst>
          </p:cNvPr>
          <p:cNvSpPr txBox="1">
            <a:spLocks/>
          </p:cNvSpPr>
          <p:nvPr/>
        </p:nvSpPr>
        <p:spPr>
          <a:xfrm>
            <a:off x="1817620" y="2092035"/>
            <a:ext cx="2258819" cy="2639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endParaRP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rPr>
              <a:t>Activate the Global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rPr>
              <a:t>University</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rPr>
              <a:t>System</a:t>
            </a:r>
          </a:p>
        </p:txBody>
      </p:sp>
      <p:sp>
        <p:nvSpPr>
          <p:cNvPr id="19" name="Title 3">
            <a:extLst>
              <a:ext uri="{FF2B5EF4-FFF2-40B4-BE49-F238E27FC236}">
                <a16:creationId xmlns:a16="http://schemas.microsoft.com/office/drawing/2014/main" id="{55CF6D22-B1CD-3F1E-44B6-A86D203809E9}"/>
              </a:ext>
            </a:extLst>
          </p:cNvPr>
          <p:cNvSpPr txBox="1">
            <a:spLocks/>
          </p:cNvSpPr>
          <p:nvPr/>
        </p:nvSpPr>
        <p:spPr>
          <a:xfrm>
            <a:off x="5190540" y="2610358"/>
            <a:ext cx="2365563" cy="1248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Personalized, experiential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learning</a:t>
            </a:r>
            <a:endParaRPr kumimoji="0" lang="en-US" sz="2000" b="0" i="0" u="none" strike="noStrike" kern="0" cap="none" spc="0" normalizeH="0" baseline="8928" noProof="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a:endParaRPr>
          </a:p>
        </p:txBody>
      </p:sp>
      <p:sp>
        <p:nvSpPr>
          <p:cNvPr id="23" name="Title 3">
            <a:extLst>
              <a:ext uri="{FF2B5EF4-FFF2-40B4-BE49-F238E27FC236}">
                <a16:creationId xmlns:a16="http://schemas.microsoft.com/office/drawing/2014/main" id="{124909C0-6F89-D23E-237F-38BC06FA7554}"/>
              </a:ext>
            </a:extLst>
          </p:cNvPr>
          <p:cNvSpPr txBox="1">
            <a:spLocks/>
          </p:cNvSpPr>
          <p:nvPr/>
        </p:nvSpPr>
        <p:spPr>
          <a:xfrm>
            <a:off x="8824972" y="2760677"/>
            <a:ext cx="1921162" cy="1801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High Impact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Research</a:t>
            </a:r>
          </a:p>
          <a:p>
            <a:pPr marL="0" marR="0" lvl="0" indent="0" algn="ctr" defTabSz="412750" rtl="0" eaLnBrk="1" fontAlgn="auto" latinLnBrk="0" hangingPunct="0">
              <a:lnSpc>
                <a:spcPct val="100000"/>
              </a:lnSpc>
              <a:spcBef>
                <a:spcPts val="0"/>
              </a:spcBef>
              <a:spcAft>
                <a:spcPts val="0"/>
              </a:spcAft>
              <a:buClrTx/>
              <a:buSzTx/>
              <a:buFontTx/>
              <a:buNone/>
              <a:tabLst/>
              <a:defRPr/>
            </a:pPr>
            <a:br>
              <a:rPr kumimoji="0" lang="en-US" sz="28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br>
            <a:endParaRPr kumimoji="0" lang="en-US" sz="28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endParaRPr>
          </a:p>
        </p:txBody>
      </p:sp>
      <p:sp>
        <p:nvSpPr>
          <p:cNvPr id="24" name="Arc 61">
            <a:extLst>
              <a:ext uri="{FF2B5EF4-FFF2-40B4-BE49-F238E27FC236}">
                <a16:creationId xmlns:a16="http://schemas.microsoft.com/office/drawing/2014/main" id="{5AE1D997-D2E4-BA6E-E5BC-753A2AD365DC}"/>
              </a:ext>
            </a:extLst>
          </p:cNvPr>
          <p:cNvSpPr/>
          <p:nvPr/>
        </p:nvSpPr>
        <p:spPr>
          <a:xfrm rot="10800000" flipH="1">
            <a:off x="4639738" y="3366045"/>
            <a:ext cx="3387804" cy="1648932"/>
          </a:xfrm>
          <a:custGeom>
            <a:avLst/>
            <a:gdLst>
              <a:gd name="connsiteX0" fmla="*/ 4269 w 3160080"/>
              <a:gd name="connsiteY0" fmla="*/ 1463974 h 3160080"/>
              <a:gd name="connsiteX1" fmla="*/ 1638113 w 3160080"/>
              <a:gd name="connsiteY1" fmla="*/ 1068 h 3160080"/>
              <a:gd name="connsiteX2" fmla="*/ 3160080 w 3160080"/>
              <a:gd name="connsiteY2" fmla="*/ 1580041 h 3160080"/>
              <a:gd name="connsiteX3" fmla="*/ 1580040 w 3160080"/>
              <a:gd name="connsiteY3" fmla="*/ 1580040 h 3160080"/>
              <a:gd name="connsiteX4" fmla="*/ 4269 w 3160080"/>
              <a:gd name="connsiteY4" fmla="*/ 1463974 h 3160080"/>
              <a:gd name="connsiteX0" fmla="*/ 4269 w 3160080"/>
              <a:gd name="connsiteY0" fmla="*/ 1463974 h 3160080"/>
              <a:gd name="connsiteX1" fmla="*/ 1638113 w 3160080"/>
              <a:gd name="connsiteY1" fmla="*/ 1068 h 3160080"/>
              <a:gd name="connsiteX2" fmla="*/ 3160080 w 3160080"/>
              <a:gd name="connsiteY2" fmla="*/ 1580041 h 3160080"/>
              <a:gd name="connsiteX0" fmla="*/ 105508 w 3261319"/>
              <a:gd name="connsiteY0" fmla="*/ 1463992 h 1580059"/>
              <a:gd name="connsiteX1" fmla="*/ 1739352 w 3261319"/>
              <a:gd name="connsiteY1" fmla="*/ 1086 h 1580059"/>
              <a:gd name="connsiteX2" fmla="*/ 3261319 w 3261319"/>
              <a:gd name="connsiteY2" fmla="*/ 1580059 h 1580059"/>
              <a:gd name="connsiteX3" fmla="*/ 1681279 w 3261319"/>
              <a:gd name="connsiteY3" fmla="*/ 1580058 h 1580059"/>
              <a:gd name="connsiteX4" fmla="*/ 105508 w 3261319"/>
              <a:gd name="connsiteY4" fmla="*/ 1463992 h 1580059"/>
              <a:gd name="connsiteX0" fmla="*/ 0 w 3261319"/>
              <a:gd name="connsiteY0" fmla="*/ 1569499 h 1580059"/>
              <a:gd name="connsiteX1" fmla="*/ 1739352 w 3261319"/>
              <a:gd name="connsiteY1" fmla="*/ 1086 h 1580059"/>
              <a:gd name="connsiteX2" fmla="*/ 3261319 w 3261319"/>
              <a:gd name="connsiteY2" fmla="*/ 1580059 h 1580059"/>
              <a:gd name="connsiteX0" fmla="*/ 105508 w 3261319"/>
              <a:gd name="connsiteY0" fmla="*/ 1464114 h 1580181"/>
              <a:gd name="connsiteX1" fmla="*/ 1739352 w 3261319"/>
              <a:gd name="connsiteY1" fmla="*/ 1208 h 1580181"/>
              <a:gd name="connsiteX2" fmla="*/ 3261319 w 3261319"/>
              <a:gd name="connsiteY2" fmla="*/ 1580181 h 1580181"/>
              <a:gd name="connsiteX3" fmla="*/ 1681279 w 3261319"/>
              <a:gd name="connsiteY3" fmla="*/ 1580180 h 1580181"/>
              <a:gd name="connsiteX4" fmla="*/ 105508 w 3261319"/>
              <a:gd name="connsiteY4" fmla="*/ 1464114 h 1580181"/>
              <a:gd name="connsiteX0" fmla="*/ 0 w 3261319"/>
              <a:gd name="connsiteY0" fmla="*/ 1569621 h 1580181"/>
              <a:gd name="connsiteX1" fmla="*/ 1739352 w 3261319"/>
              <a:gd name="connsiteY1" fmla="*/ 1208 h 1580181"/>
              <a:gd name="connsiteX2" fmla="*/ 3261319 w 3261319"/>
              <a:gd name="connsiteY2" fmla="*/ 1580181 h 1580181"/>
              <a:gd name="connsiteX0" fmla="*/ 73044 w 3228855"/>
              <a:gd name="connsiteY0" fmla="*/ 1464421 h 1580488"/>
              <a:gd name="connsiteX1" fmla="*/ 1706888 w 3228855"/>
              <a:gd name="connsiteY1" fmla="*/ 1515 h 1580488"/>
              <a:gd name="connsiteX2" fmla="*/ 3228855 w 3228855"/>
              <a:gd name="connsiteY2" fmla="*/ 1580488 h 1580488"/>
              <a:gd name="connsiteX3" fmla="*/ 1648815 w 3228855"/>
              <a:gd name="connsiteY3" fmla="*/ 1580487 h 1580488"/>
              <a:gd name="connsiteX4" fmla="*/ 73044 w 3228855"/>
              <a:gd name="connsiteY4" fmla="*/ 1464421 h 1580488"/>
              <a:gd name="connsiteX0" fmla="*/ 0 w 3228855"/>
              <a:gd name="connsiteY0" fmla="*/ 1444747 h 1580488"/>
              <a:gd name="connsiteX1" fmla="*/ 1706888 w 3228855"/>
              <a:gd name="connsiteY1" fmla="*/ 1515 h 1580488"/>
              <a:gd name="connsiteX2" fmla="*/ 3228855 w 3228855"/>
              <a:gd name="connsiteY2" fmla="*/ 1580488 h 1580488"/>
              <a:gd name="connsiteX0" fmla="*/ 73044 w 3228855"/>
              <a:gd name="connsiteY0" fmla="*/ 1464376 h 1580443"/>
              <a:gd name="connsiteX1" fmla="*/ 1706888 w 3228855"/>
              <a:gd name="connsiteY1" fmla="*/ 1470 h 1580443"/>
              <a:gd name="connsiteX2" fmla="*/ 3228855 w 3228855"/>
              <a:gd name="connsiteY2" fmla="*/ 1580443 h 1580443"/>
              <a:gd name="connsiteX3" fmla="*/ 1648815 w 3228855"/>
              <a:gd name="connsiteY3" fmla="*/ 1580442 h 1580443"/>
              <a:gd name="connsiteX4" fmla="*/ 73044 w 3228855"/>
              <a:gd name="connsiteY4" fmla="*/ 1464376 h 1580443"/>
              <a:gd name="connsiteX0" fmla="*/ 0 w 3228855"/>
              <a:gd name="connsiteY0" fmla="*/ 1444702 h 1580443"/>
              <a:gd name="connsiteX1" fmla="*/ 1706888 w 3228855"/>
              <a:gd name="connsiteY1" fmla="*/ 1470 h 1580443"/>
              <a:gd name="connsiteX2" fmla="*/ 3228855 w 3228855"/>
              <a:gd name="connsiteY2" fmla="*/ 1580443 h 1580443"/>
              <a:gd name="connsiteX0" fmla="*/ 73044 w 3228855"/>
              <a:gd name="connsiteY0" fmla="*/ 1464117 h 1580184"/>
              <a:gd name="connsiteX1" fmla="*/ 1706888 w 3228855"/>
              <a:gd name="connsiteY1" fmla="*/ 1211 h 1580184"/>
              <a:gd name="connsiteX2" fmla="*/ 3228855 w 3228855"/>
              <a:gd name="connsiteY2" fmla="*/ 1580184 h 1580184"/>
              <a:gd name="connsiteX3" fmla="*/ 1648815 w 3228855"/>
              <a:gd name="connsiteY3" fmla="*/ 1580183 h 1580184"/>
              <a:gd name="connsiteX4" fmla="*/ 73044 w 3228855"/>
              <a:gd name="connsiteY4" fmla="*/ 1464117 h 1580184"/>
              <a:gd name="connsiteX0" fmla="*/ 0 w 3228855"/>
              <a:gd name="connsiteY0" fmla="*/ 1444443 h 1580184"/>
              <a:gd name="connsiteX1" fmla="*/ 1706888 w 3228855"/>
              <a:gd name="connsiteY1" fmla="*/ 1211 h 1580184"/>
              <a:gd name="connsiteX2" fmla="*/ 3228855 w 3228855"/>
              <a:gd name="connsiteY2" fmla="*/ 1580184 h 1580184"/>
            </a:gdLst>
            <a:ahLst/>
            <a:cxnLst>
              <a:cxn ang="0">
                <a:pos x="connsiteX0" y="connsiteY0"/>
              </a:cxn>
              <a:cxn ang="0">
                <a:pos x="connsiteX1" y="connsiteY1"/>
              </a:cxn>
              <a:cxn ang="0">
                <a:pos x="connsiteX2" y="connsiteY2"/>
              </a:cxn>
            </a:cxnLst>
            <a:rect l="l" t="t" r="r" b="b"/>
            <a:pathLst>
              <a:path w="3228855" h="1580184" stroke="0" extrusionOk="0">
                <a:moveTo>
                  <a:pt x="73044" y="1464117"/>
                </a:moveTo>
                <a:cubicBezTo>
                  <a:pt x="135486" y="616380"/>
                  <a:pt x="857428" y="-30031"/>
                  <a:pt x="1706888" y="1211"/>
                </a:cubicBezTo>
                <a:cubicBezTo>
                  <a:pt x="2556347" y="32453"/>
                  <a:pt x="3228856" y="730150"/>
                  <a:pt x="3228855" y="1580184"/>
                </a:cubicBezTo>
                <a:lnTo>
                  <a:pt x="1648815" y="1580183"/>
                </a:lnTo>
                <a:lnTo>
                  <a:pt x="73044" y="1464117"/>
                </a:lnTo>
                <a:close/>
              </a:path>
              <a:path w="3228855" h="1580184" fill="none">
                <a:moveTo>
                  <a:pt x="0" y="1444443"/>
                </a:moveTo>
                <a:cubicBezTo>
                  <a:pt x="126686" y="546042"/>
                  <a:pt x="857428" y="-30031"/>
                  <a:pt x="1706888" y="1211"/>
                </a:cubicBezTo>
                <a:cubicBezTo>
                  <a:pt x="2556347" y="32453"/>
                  <a:pt x="3228856" y="730150"/>
                  <a:pt x="3228855" y="1580184"/>
                </a:cubicBezTo>
              </a:path>
            </a:pathLst>
          </a:custGeom>
          <a:ln w="38100" cap="rnd">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C3C3E099-2B38-8E53-CDBB-A7FDCD628C6F}"/>
              </a:ext>
            </a:extLst>
          </p:cNvPr>
          <p:cNvGrpSpPr/>
          <p:nvPr/>
        </p:nvGrpSpPr>
        <p:grpSpPr>
          <a:xfrm>
            <a:off x="7614383" y="1424987"/>
            <a:ext cx="3793901" cy="3490954"/>
            <a:chOff x="7306416" y="1843396"/>
            <a:chExt cx="3793901" cy="3490954"/>
          </a:xfrm>
        </p:grpSpPr>
        <p:sp>
          <p:nvSpPr>
            <p:cNvPr id="26" name="Arc 61">
              <a:extLst>
                <a:ext uri="{FF2B5EF4-FFF2-40B4-BE49-F238E27FC236}">
                  <a16:creationId xmlns:a16="http://schemas.microsoft.com/office/drawing/2014/main" id="{6B8791E6-B265-56C7-DE92-A1108C2A3B25}"/>
                </a:ext>
              </a:extLst>
            </p:cNvPr>
            <p:cNvSpPr/>
            <p:nvPr/>
          </p:nvSpPr>
          <p:spPr>
            <a:xfrm rot="21230115">
              <a:off x="7626651" y="1985783"/>
              <a:ext cx="3387806" cy="1664663"/>
            </a:xfrm>
            <a:custGeom>
              <a:avLst/>
              <a:gdLst>
                <a:gd name="connsiteX0" fmla="*/ 4269 w 3160080"/>
                <a:gd name="connsiteY0" fmla="*/ 1463974 h 3160080"/>
                <a:gd name="connsiteX1" fmla="*/ 1638113 w 3160080"/>
                <a:gd name="connsiteY1" fmla="*/ 1068 h 3160080"/>
                <a:gd name="connsiteX2" fmla="*/ 3160080 w 3160080"/>
                <a:gd name="connsiteY2" fmla="*/ 1580041 h 3160080"/>
                <a:gd name="connsiteX3" fmla="*/ 1580040 w 3160080"/>
                <a:gd name="connsiteY3" fmla="*/ 1580040 h 3160080"/>
                <a:gd name="connsiteX4" fmla="*/ 4269 w 3160080"/>
                <a:gd name="connsiteY4" fmla="*/ 1463974 h 3160080"/>
                <a:gd name="connsiteX0" fmla="*/ 4269 w 3160080"/>
                <a:gd name="connsiteY0" fmla="*/ 1463974 h 3160080"/>
                <a:gd name="connsiteX1" fmla="*/ 1638113 w 3160080"/>
                <a:gd name="connsiteY1" fmla="*/ 1068 h 3160080"/>
                <a:gd name="connsiteX2" fmla="*/ 3160080 w 3160080"/>
                <a:gd name="connsiteY2" fmla="*/ 1580041 h 3160080"/>
                <a:gd name="connsiteX0" fmla="*/ 105508 w 3261319"/>
                <a:gd name="connsiteY0" fmla="*/ 1463992 h 1580059"/>
                <a:gd name="connsiteX1" fmla="*/ 1739352 w 3261319"/>
                <a:gd name="connsiteY1" fmla="*/ 1086 h 1580059"/>
                <a:gd name="connsiteX2" fmla="*/ 3261319 w 3261319"/>
                <a:gd name="connsiteY2" fmla="*/ 1580059 h 1580059"/>
                <a:gd name="connsiteX3" fmla="*/ 1681279 w 3261319"/>
                <a:gd name="connsiteY3" fmla="*/ 1580058 h 1580059"/>
                <a:gd name="connsiteX4" fmla="*/ 105508 w 3261319"/>
                <a:gd name="connsiteY4" fmla="*/ 1463992 h 1580059"/>
                <a:gd name="connsiteX0" fmla="*/ 0 w 3261319"/>
                <a:gd name="connsiteY0" fmla="*/ 1569499 h 1580059"/>
                <a:gd name="connsiteX1" fmla="*/ 1739352 w 3261319"/>
                <a:gd name="connsiteY1" fmla="*/ 1086 h 1580059"/>
                <a:gd name="connsiteX2" fmla="*/ 3261319 w 3261319"/>
                <a:gd name="connsiteY2" fmla="*/ 1580059 h 1580059"/>
                <a:gd name="connsiteX0" fmla="*/ 105508 w 3261319"/>
                <a:gd name="connsiteY0" fmla="*/ 1464114 h 1580181"/>
                <a:gd name="connsiteX1" fmla="*/ 1739352 w 3261319"/>
                <a:gd name="connsiteY1" fmla="*/ 1208 h 1580181"/>
                <a:gd name="connsiteX2" fmla="*/ 3261319 w 3261319"/>
                <a:gd name="connsiteY2" fmla="*/ 1580181 h 1580181"/>
                <a:gd name="connsiteX3" fmla="*/ 1681279 w 3261319"/>
                <a:gd name="connsiteY3" fmla="*/ 1580180 h 1580181"/>
                <a:gd name="connsiteX4" fmla="*/ 105508 w 3261319"/>
                <a:gd name="connsiteY4" fmla="*/ 1464114 h 1580181"/>
                <a:gd name="connsiteX0" fmla="*/ 0 w 3261319"/>
                <a:gd name="connsiteY0" fmla="*/ 1569621 h 1580181"/>
                <a:gd name="connsiteX1" fmla="*/ 1739352 w 3261319"/>
                <a:gd name="connsiteY1" fmla="*/ 1208 h 1580181"/>
                <a:gd name="connsiteX2" fmla="*/ 3261319 w 3261319"/>
                <a:gd name="connsiteY2" fmla="*/ 1580181 h 1580181"/>
                <a:gd name="connsiteX0" fmla="*/ 0 w 3155811"/>
                <a:gd name="connsiteY0" fmla="*/ 1465557 h 1581624"/>
                <a:gd name="connsiteX1" fmla="*/ 1633844 w 3155811"/>
                <a:gd name="connsiteY1" fmla="*/ 2651 h 1581624"/>
                <a:gd name="connsiteX2" fmla="*/ 3155811 w 3155811"/>
                <a:gd name="connsiteY2" fmla="*/ 1581624 h 1581624"/>
                <a:gd name="connsiteX3" fmla="*/ 1575771 w 3155811"/>
                <a:gd name="connsiteY3" fmla="*/ 1581623 h 1581624"/>
                <a:gd name="connsiteX4" fmla="*/ 0 w 3155811"/>
                <a:gd name="connsiteY4" fmla="*/ 1465557 h 1581624"/>
                <a:gd name="connsiteX0" fmla="*/ 76136 w 3155811"/>
                <a:gd name="connsiteY0" fmla="*/ 1230071 h 1581624"/>
                <a:gd name="connsiteX1" fmla="*/ 1633844 w 3155811"/>
                <a:gd name="connsiteY1" fmla="*/ 2651 h 1581624"/>
                <a:gd name="connsiteX2" fmla="*/ 3155811 w 3155811"/>
                <a:gd name="connsiteY2" fmla="*/ 1581624 h 1581624"/>
                <a:gd name="connsiteX0" fmla="*/ 0 w 3155811"/>
                <a:gd name="connsiteY0" fmla="*/ 1464091 h 1580158"/>
                <a:gd name="connsiteX1" fmla="*/ 1633844 w 3155811"/>
                <a:gd name="connsiteY1" fmla="*/ 1185 h 1580158"/>
                <a:gd name="connsiteX2" fmla="*/ 3155811 w 3155811"/>
                <a:gd name="connsiteY2" fmla="*/ 1580158 h 1580158"/>
                <a:gd name="connsiteX3" fmla="*/ 1575771 w 3155811"/>
                <a:gd name="connsiteY3" fmla="*/ 1580157 h 1580158"/>
                <a:gd name="connsiteX4" fmla="*/ 0 w 3155811"/>
                <a:gd name="connsiteY4" fmla="*/ 1464091 h 1580158"/>
                <a:gd name="connsiteX0" fmla="*/ 76136 w 3155811"/>
                <a:gd name="connsiteY0" fmla="*/ 1228605 h 1580158"/>
                <a:gd name="connsiteX1" fmla="*/ 1633844 w 3155811"/>
                <a:gd name="connsiteY1" fmla="*/ 1185 h 1580158"/>
                <a:gd name="connsiteX2" fmla="*/ 3155811 w 3155811"/>
                <a:gd name="connsiteY2" fmla="*/ 1580158 h 1580158"/>
              </a:gdLst>
              <a:ahLst/>
              <a:cxnLst>
                <a:cxn ang="0">
                  <a:pos x="connsiteX0" y="connsiteY0"/>
                </a:cxn>
                <a:cxn ang="0">
                  <a:pos x="connsiteX1" y="connsiteY1"/>
                </a:cxn>
                <a:cxn ang="0">
                  <a:pos x="connsiteX2" y="connsiteY2"/>
                </a:cxn>
              </a:cxnLst>
              <a:rect l="l" t="t" r="r" b="b"/>
              <a:pathLst>
                <a:path w="3155811" h="1580158" stroke="0" extrusionOk="0">
                  <a:moveTo>
                    <a:pt x="0" y="1464091"/>
                  </a:moveTo>
                  <a:cubicBezTo>
                    <a:pt x="62442" y="616354"/>
                    <a:pt x="784384" y="-30057"/>
                    <a:pt x="1633844" y="1185"/>
                  </a:cubicBezTo>
                  <a:cubicBezTo>
                    <a:pt x="2483303" y="32427"/>
                    <a:pt x="3155812" y="730124"/>
                    <a:pt x="3155811" y="1580158"/>
                  </a:cubicBezTo>
                  <a:lnTo>
                    <a:pt x="1575771" y="1580157"/>
                  </a:lnTo>
                  <a:lnTo>
                    <a:pt x="0" y="1464091"/>
                  </a:lnTo>
                  <a:close/>
                </a:path>
                <a:path w="3155811" h="1580158" fill="none">
                  <a:moveTo>
                    <a:pt x="76136" y="1228605"/>
                  </a:moveTo>
                  <a:cubicBezTo>
                    <a:pt x="271462" y="561515"/>
                    <a:pt x="784384" y="-30057"/>
                    <a:pt x="1633844" y="1185"/>
                  </a:cubicBezTo>
                  <a:cubicBezTo>
                    <a:pt x="2483303" y="32427"/>
                    <a:pt x="3155812" y="730124"/>
                    <a:pt x="3155811" y="1580158"/>
                  </a:cubicBezTo>
                </a:path>
              </a:pathLst>
            </a:custGeom>
            <a:ln w="38100" cap="rnd">
              <a:solidFill>
                <a:schemeClr val="bg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C7ABB249-17AB-FD41-7908-B75C9D5ECFEA}"/>
                </a:ext>
              </a:extLst>
            </p:cNvPr>
            <p:cNvSpPr/>
            <p:nvPr/>
          </p:nvSpPr>
          <p:spPr>
            <a:xfrm rot="5816069">
              <a:off x="7457890" y="1691922"/>
              <a:ext cx="3490954" cy="3793901"/>
            </a:xfrm>
            <a:prstGeom prst="arc">
              <a:avLst>
                <a:gd name="adj1" fmla="val 15595376"/>
                <a:gd name="adj2" fmla="val 21077271"/>
              </a:avLst>
            </a:prstGeom>
            <a:ln w="38100" cap="rnd">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Arc 61">
            <a:extLst>
              <a:ext uri="{FF2B5EF4-FFF2-40B4-BE49-F238E27FC236}">
                <a16:creationId xmlns:a16="http://schemas.microsoft.com/office/drawing/2014/main" id="{FBA4B663-BF7C-DABD-BF4F-8785544FF857}"/>
              </a:ext>
            </a:extLst>
          </p:cNvPr>
          <p:cNvSpPr/>
          <p:nvPr/>
        </p:nvSpPr>
        <p:spPr>
          <a:xfrm rot="572731" flipH="1">
            <a:off x="1388018" y="1601940"/>
            <a:ext cx="3375929" cy="1711316"/>
          </a:xfrm>
          <a:custGeom>
            <a:avLst/>
            <a:gdLst>
              <a:gd name="connsiteX0" fmla="*/ 4269 w 3160080"/>
              <a:gd name="connsiteY0" fmla="*/ 1463974 h 3160080"/>
              <a:gd name="connsiteX1" fmla="*/ 1638113 w 3160080"/>
              <a:gd name="connsiteY1" fmla="*/ 1068 h 3160080"/>
              <a:gd name="connsiteX2" fmla="*/ 3160080 w 3160080"/>
              <a:gd name="connsiteY2" fmla="*/ 1580041 h 3160080"/>
              <a:gd name="connsiteX3" fmla="*/ 1580040 w 3160080"/>
              <a:gd name="connsiteY3" fmla="*/ 1580040 h 3160080"/>
              <a:gd name="connsiteX4" fmla="*/ 4269 w 3160080"/>
              <a:gd name="connsiteY4" fmla="*/ 1463974 h 3160080"/>
              <a:gd name="connsiteX0" fmla="*/ 4269 w 3160080"/>
              <a:gd name="connsiteY0" fmla="*/ 1463974 h 3160080"/>
              <a:gd name="connsiteX1" fmla="*/ 1638113 w 3160080"/>
              <a:gd name="connsiteY1" fmla="*/ 1068 h 3160080"/>
              <a:gd name="connsiteX2" fmla="*/ 3160080 w 3160080"/>
              <a:gd name="connsiteY2" fmla="*/ 1580041 h 3160080"/>
              <a:gd name="connsiteX0" fmla="*/ 105508 w 3261319"/>
              <a:gd name="connsiteY0" fmla="*/ 1463992 h 1580059"/>
              <a:gd name="connsiteX1" fmla="*/ 1739352 w 3261319"/>
              <a:gd name="connsiteY1" fmla="*/ 1086 h 1580059"/>
              <a:gd name="connsiteX2" fmla="*/ 3261319 w 3261319"/>
              <a:gd name="connsiteY2" fmla="*/ 1580059 h 1580059"/>
              <a:gd name="connsiteX3" fmla="*/ 1681279 w 3261319"/>
              <a:gd name="connsiteY3" fmla="*/ 1580058 h 1580059"/>
              <a:gd name="connsiteX4" fmla="*/ 105508 w 3261319"/>
              <a:gd name="connsiteY4" fmla="*/ 1463992 h 1580059"/>
              <a:gd name="connsiteX0" fmla="*/ 0 w 3261319"/>
              <a:gd name="connsiteY0" fmla="*/ 1569499 h 1580059"/>
              <a:gd name="connsiteX1" fmla="*/ 1739352 w 3261319"/>
              <a:gd name="connsiteY1" fmla="*/ 1086 h 1580059"/>
              <a:gd name="connsiteX2" fmla="*/ 3261319 w 3261319"/>
              <a:gd name="connsiteY2" fmla="*/ 1580059 h 1580059"/>
              <a:gd name="connsiteX0" fmla="*/ 105508 w 3261319"/>
              <a:gd name="connsiteY0" fmla="*/ 1464114 h 1580181"/>
              <a:gd name="connsiteX1" fmla="*/ 1739352 w 3261319"/>
              <a:gd name="connsiteY1" fmla="*/ 1208 h 1580181"/>
              <a:gd name="connsiteX2" fmla="*/ 3261319 w 3261319"/>
              <a:gd name="connsiteY2" fmla="*/ 1580181 h 1580181"/>
              <a:gd name="connsiteX3" fmla="*/ 1681279 w 3261319"/>
              <a:gd name="connsiteY3" fmla="*/ 1580180 h 1580181"/>
              <a:gd name="connsiteX4" fmla="*/ 105508 w 3261319"/>
              <a:gd name="connsiteY4" fmla="*/ 1464114 h 1580181"/>
              <a:gd name="connsiteX0" fmla="*/ 0 w 3261319"/>
              <a:gd name="connsiteY0" fmla="*/ 1569621 h 1580181"/>
              <a:gd name="connsiteX1" fmla="*/ 1739352 w 3261319"/>
              <a:gd name="connsiteY1" fmla="*/ 1208 h 1580181"/>
              <a:gd name="connsiteX2" fmla="*/ 3261319 w 3261319"/>
              <a:gd name="connsiteY2" fmla="*/ 1580181 h 1580181"/>
              <a:gd name="connsiteX0" fmla="*/ 0 w 3155811"/>
              <a:gd name="connsiteY0" fmla="*/ 1465557 h 1581624"/>
              <a:gd name="connsiteX1" fmla="*/ 1633844 w 3155811"/>
              <a:gd name="connsiteY1" fmla="*/ 2651 h 1581624"/>
              <a:gd name="connsiteX2" fmla="*/ 3155811 w 3155811"/>
              <a:gd name="connsiteY2" fmla="*/ 1581624 h 1581624"/>
              <a:gd name="connsiteX3" fmla="*/ 1575771 w 3155811"/>
              <a:gd name="connsiteY3" fmla="*/ 1581623 h 1581624"/>
              <a:gd name="connsiteX4" fmla="*/ 0 w 3155811"/>
              <a:gd name="connsiteY4" fmla="*/ 1465557 h 1581624"/>
              <a:gd name="connsiteX0" fmla="*/ 76136 w 3155811"/>
              <a:gd name="connsiteY0" fmla="*/ 1230071 h 1581624"/>
              <a:gd name="connsiteX1" fmla="*/ 1633844 w 3155811"/>
              <a:gd name="connsiteY1" fmla="*/ 2651 h 1581624"/>
              <a:gd name="connsiteX2" fmla="*/ 3155811 w 3155811"/>
              <a:gd name="connsiteY2" fmla="*/ 1581624 h 1581624"/>
              <a:gd name="connsiteX0" fmla="*/ 0 w 3155811"/>
              <a:gd name="connsiteY0" fmla="*/ 1464091 h 1580158"/>
              <a:gd name="connsiteX1" fmla="*/ 1633844 w 3155811"/>
              <a:gd name="connsiteY1" fmla="*/ 1185 h 1580158"/>
              <a:gd name="connsiteX2" fmla="*/ 3155811 w 3155811"/>
              <a:gd name="connsiteY2" fmla="*/ 1580158 h 1580158"/>
              <a:gd name="connsiteX3" fmla="*/ 1575771 w 3155811"/>
              <a:gd name="connsiteY3" fmla="*/ 1580157 h 1580158"/>
              <a:gd name="connsiteX4" fmla="*/ 0 w 3155811"/>
              <a:gd name="connsiteY4" fmla="*/ 1464091 h 1580158"/>
              <a:gd name="connsiteX0" fmla="*/ 76136 w 3155811"/>
              <a:gd name="connsiteY0" fmla="*/ 1228605 h 1580158"/>
              <a:gd name="connsiteX1" fmla="*/ 1633844 w 3155811"/>
              <a:gd name="connsiteY1" fmla="*/ 1185 h 1580158"/>
              <a:gd name="connsiteX2" fmla="*/ 3155811 w 3155811"/>
              <a:gd name="connsiteY2" fmla="*/ 1580158 h 1580158"/>
            </a:gdLst>
            <a:ahLst/>
            <a:cxnLst>
              <a:cxn ang="0">
                <a:pos x="connsiteX0" y="connsiteY0"/>
              </a:cxn>
              <a:cxn ang="0">
                <a:pos x="connsiteX1" y="connsiteY1"/>
              </a:cxn>
              <a:cxn ang="0">
                <a:pos x="connsiteX2" y="connsiteY2"/>
              </a:cxn>
            </a:cxnLst>
            <a:rect l="l" t="t" r="r" b="b"/>
            <a:pathLst>
              <a:path w="3155811" h="1580158" stroke="0" extrusionOk="0">
                <a:moveTo>
                  <a:pt x="0" y="1464091"/>
                </a:moveTo>
                <a:cubicBezTo>
                  <a:pt x="62442" y="616354"/>
                  <a:pt x="784384" y="-30057"/>
                  <a:pt x="1633844" y="1185"/>
                </a:cubicBezTo>
                <a:cubicBezTo>
                  <a:pt x="2483303" y="32427"/>
                  <a:pt x="3155812" y="730124"/>
                  <a:pt x="3155811" y="1580158"/>
                </a:cubicBezTo>
                <a:lnTo>
                  <a:pt x="1575771" y="1580157"/>
                </a:lnTo>
                <a:lnTo>
                  <a:pt x="0" y="1464091"/>
                </a:lnTo>
                <a:close/>
              </a:path>
              <a:path w="3155811" h="1580158" fill="none">
                <a:moveTo>
                  <a:pt x="76136" y="1228605"/>
                </a:moveTo>
                <a:cubicBezTo>
                  <a:pt x="271462" y="561515"/>
                  <a:pt x="784384" y="-30057"/>
                  <a:pt x="1633844" y="1185"/>
                </a:cubicBezTo>
                <a:cubicBezTo>
                  <a:pt x="2483303" y="32427"/>
                  <a:pt x="3155812" y="730124"/>
                  <a:pt x="3155811" y="1580158"/>
                </a:cubicBezTo>
              </a:path>
            </a:pathLst>
          </a:custGeom>
          <a:ln w="38100" cap="rnd">
            <a:solidFill>
              <a:schemeClr val="bg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Arc 29">
            <a:extLst>
              <a:ext uri="{FF2B5EF4-FFF2-40B4-BE49-F238E27FC236}">
                <a16:creationId xmlns:a16="http://schemas.microsoft.com/office/drawing/2014/main" id="{BA9DC0ED-9EFC-A67C-B09D-1EAA93BD5DA7}"/>
              </a:ext>
            </a:extLst>
          </p:cNvPr>
          <p:cNvSpPr/>
          <p:nvPr/>
        </p:nvSpPr>
        <p:spPr>
          <a:xfrm rot="15870167" flipH="1">
            <a:off x="1436653" y="1343333"/>
            <a:ext cx="3414975" cy="3780600"/>
          </a:xfrm>
          <a:prstGeom prst="arc">
            <a:avLst>
              <a:gd name="adj1" fmla="val 15574976"/>
              <a:gd name="adj2" fmla="val 21077271"/>
            </a:avLst>
          </a:prstGeom>
          <a:ln w="38100" cap="rnd">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5A420EC4-755C-934D-2852-F83833AF46E3}"/>
              </a:ext>
            </a:extLst>
          </p:cNvPr>
          <p:cNvSpPr/>
          <p:nvPr/>
        </p:nvSpPr>
        <p:spPr>
          <a:xfrm>
            <a:off x="5085958" y="1944231"/>
            <a:ext cx="2519589" cy="2577770"/>
          </a:xfrm>
          <a:prstGeom prst="ellipse">
            <a:avLst/>
          </a:prstGeom>
          <a:solidFill>
            <a:schemeClr val="bg1">
              <a:alpha val="36593"/>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
            <a:extLst>
              <a:ext uri="{FF2B5EF4-FFF2-40B4-BE49-F238E27FC236}">
                <a16:creationId xmlns:a16="http://schemas.microsoft.com/office/drawing/2014/main" id="{9EA29949-524D-89BA-84E1-B31B3D039696}"/>
              </a:ext>
            </a:extLst>
          </p:cNvPr>
          <p:cNvSpPr txBox="1">
            <a:spLocks/>
          </p:cNvSpPr>
          <p:nvPr/>
        </p:nvSpPr>
        <p:spPr>
          <a:xfrm>
            <a:off x="2001035" y="5013641"/>
            <a:ext cx="3953204" cy="8297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Diversity, Equity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and Inclusion</a:t>
            </a:r>
          </a:p>
        </p:txBody>
      </p:sp>
      <p:sp>
        <p:nvSpPr>
          <p:cNvPr id="36" name="Oval 35">
            <a:extLst>
              <a:ext uri="{FF2B5EF4-FFF2-40B4-BE49-F238E27FC236}">
                <a16:creationId xmlns:a16="http://schemas.microsoft.com/office/drawing/2014/main" id="{F78C516E-9FB9-A2CC-C286-E03EDCF06A99}"/>
              </a:ext>
            </a:extLst>
          </p:cNvPr>
          <p:cNvSpPr/>
          <p:nvPr/>
        </p:nvSpPr>
        <p:spPr>
          <a:xfrm>
            <a:off x="8489237" y="1932695"/>
            <a:ext cx="2519589" cy="2577770"/>
          </a:xfrm>
          <a:prstGeom prst="ellipse">
            <a:avLst/>
          </a:prstGeom>
          <a:solidFill>
            <a:schemeClr val="bg1">
              <a:alpha val="29481"/>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7CB2024-4EB0-47B0-0FC9-B7C8AA9423D9}"/>
              </a:ext>
            </a:extLst>
          </p:cNvPr>
          <p:cNvSpPr/>
          <p:nvPr/>
        </p:nvSpPr>
        <p:spPr>
          <a:xfrm>
            <a:off x="1640784" y="1872358"/>
            <a:ext cx="2519589" cy="2577770"/>
          </a:xfrm>
          <a:prstGeom prst="ellipse">
            <a:avLst/>
          </a:prstGeom>
          <a:solidFill>
            <a:schemeClr val="bg1">
              <a:alpha val="29481"/>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itle 3">
            <a:extLst>
              <a:ext uri="{FF2B5EF4-FFF2-40B4-BE49-F238E27FC236}">
                <a16:creationId xmlns:a16="http://schemas.microsoft.com/office/drawing/2014/main" id="{1A52D35B-4A6E-93BE-1C0E-E72C42544AF3}"/>
              </a:ext>
            </a:extLst>
          </p:cNvPr>
          <p:cNvSpPr txBox="1">
            <a:spLocks/>
          </p:cNvSpPr>
          <p:nvPr/>
        </p:nvSpPr>
        <p:spPr>
          <a:xfrm>
            <a:off x="6699266" y="5015012"/>
            <a:ext cx="3953204" cy="9160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Technology and</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Service Excellence</a:t>
            </a:r>
          </a:p>
        </p:txBody>
      </p:sp>
    </p:spTree>
    <p:extLst>
      <p:ext uri="{BB962C8B-B14F-4D97-AF65-F5344CB8AC3E}">
        <p14:creationId xmlns:p14="http://schemas.microsoft.com/office/powerpoint/2010/main" val="2367309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EF29E5-E71C-6021-810B-B15636CFDF0C}"/>
              </a:ext>
            </a:extLst>
          </p:cNvPr>
          <p:cNvSpPr>
            <a:spLocks noGrp="1"/>
          </p:cNvSpPr>
          <p:nvPr>
            <p:ph idx="1"/>
          </p:nvPr>
        </p:nvSpPr>
        <p:spPr>
          <a:xfrm>
            <a:off x="304801" y="1692001"/>
            <a:ext cx="11778342" cy="4863582"/>
          </a:xfrm>
        </p:spPr>
        <p:txBody>
          <a:bodyPr>
            <a:normAutofit/>
          </a:bodyPr>
          <a:lstStyle/>
          <a:p>
            <a:pPr lvl="1"/>
            <a:r>
              <a:rPr lang="en-US" sz="3200" dirty="0"/>
              <a:t>Opportunities and tips for creating cross-college collaborations</a:t>
            </a:r>
          </a:p>
          <a:p>
            <a:pPr lvl="1"/>
            <a:r>
              <a:rPr lang="en-US" sz="3200" dirty="0"/>
              <a:t>Professional Development resources</a:t>
            </a:r>
          </a:p>
          <a:p>
            <a:pPr lvl="1"/>
            <a:r>
              <a:rPr lang="en-US" sz="3200" dirty="0"/>
              <a:t>Specifically:</a:t>
            </a:r>
          </a:p>
          <a:p>
            <a:pPr lvl="2"/>
            <a:r>
              <a:rPr lang="en-US" sz="2800" dirty="0">
                <a:effectLst/>
                <a:latin typeface="+mn-lt"/>
                <a:ea typeface="Times New Roman" panose="02020603050405020304" pitchFamily="18" charset="0"/>
              </a:rPr>
              <a:t>ADVANCE Office of Faculty Development</a:t>
            </a:r>
          </a:p>
          <a:p>
            <a:pPr lvl="2"/>
            <a:r>
              <a:rPr lang="en-US" sz="2800" dirty="0">
                <a:effectLst/>
                <a:latin typeface="+mn-lt"/>
                <a:ea typeface="Times New Roman" panose="02020603050405020304" pitchFamily="18" charset="0"/>
              </a:rPr>
              <a:t>Professional </a:t>
            </a:r>
            <a:r>
              <a:rPr lang="en-US" sz="2800" dirty="0">
                <a:latin typeface="+mn-lt"/>
                <a:ea typeface="Times New Roman" panose="02020603050405020304" pitchFamily="18" charset="0"/>
              </a:rPr>
              <a:t>d</a:t>
            </a:r>
            <a:r>
              <a:rPr lang="en-US" sz="2800" dirty="0">
                <a:effectLst/>
                <a:latin typeface="+mn-lt"/>
                <a:ea typeface="Times New Roman" panose="02020603050405020304" pitchFamily="18" charset="0"/>
              </a:rPr>
              <a:t>evelopment </a:t>
            </a:r>
            <a:r>
              <a:rPr lang="en-US" sz="2800" dirty="0">
                <a:latin typeface="+mn-lt"/>
                <a:ea typeface="Times New Roman" panose="02020603050405020304" pitchFamily="18" charset="0"/>
              </a:rPr>
              <a:t>o</a:t>
            </a:r>
            <a:r>
              <a:rPr lang="en-US" sz="2800" dirty="0">
                <a:effectLst/>
                <a:latin typeface="+mn-lt"/>
                <a:ea typeface="Times New Roman" panose="02020603050405020304" pitchFamily="18" charset="0"/>
              </a:rPr>
              <a:t>pportunities around the university</a:t>
            </a:r>
          </a:p>
          <a:p>
            <a:pPr lvl="2"/>
            <a:r>
              <a:rPr lang="en-US" sz="2800" dirty="0">
                <a:latin typeface="+mn-lt"/>
                <a:ea typeface="Times New Roman" panose="02020603050405020304" pitchFamily="18" charset="0"/>
              </a:rPr>
              <a:t>Professional development funding opportunities</a:t>
            </a:r>
            <a:endParaRPr lang="en-US" sz="2800" dirty="0">
              <a:effectLst/>
              <a:latin typeface="+mn-lt"/>
              <a:ea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3200" i="1" dirty="0">
                <a:solidFill>
                  <a:srgbClr val="C00000"/>
                </a:solidFill>
                <a:effectLst/>
                <a:latin typeface="+mn-lt"/>
                <a:ea typeface="Times New Roman" panose="02020603050405020304" pitchFamily="18" charset="0"/>
              </a:rPr>
              <a:t>Your thoughts</a:t>
            </a:r>
            <a:r>
              <a:rPr lang="en-US" sz="3200" i="1" dirty="0">
                <a:solidFill>
                  <a:srgbClr val="C00000"/>
                </a:solidFill>
                <a:latin typeface="+mn-lt"/>
                <a:ea typeface="Times New Roman" panose="02020603050405020304" pitchFamily="18" charset="0"/>
              </a:rPr>
              <a:t>, ideas, and questions</a:t>
            </a:r>
            <a:endParaRPr lang="en-US" sz="3200" i="1" dirty="0">
              <a:solidFill>
                <a:srgbClr val="C00000"/>
              </a:solidFill>
              <a:effectLst/>
              <a:latin typeface="+mn-lt"/>
              <a:ea typeface="Times New Roman" panose="02020603050405020304" pitchFamily="18" charset="0"/>
            </a:endParaRPr>
          </a:p>
          <a:p>
            <a:pPr marL="914400" lvl="2" indent="0">
              <a:buNone/>
            </a:pPr>
            <a:endParaRPr lang="en-US" sz="2800" dirty="0"/>
          </a:p>
        </p:txBody>
      </p:sp>
      <p:sp>
        <p:nvSpPr>
          <p:cNvPr id="3" name="Title 2">
            <a:extLst>
              <a:ext uri="{FF2B5EF4-FFF2-40B4-BE49-F238E27FC236}">
                <a16:creationId xmlns:a16="http://schemas.microsoft.com/office/drawing/2014/main" id="{8C3C7C27-EE55-6305-55C7-9118DFA66125}"/>
              </a:ext>
            </a:extLst>
          </p:cNvPr>
          <p:cNvSpPr>
            <a:spLocks noGrp="1"/>
          </p:cNvSpPr>
          <p:nvPr>
            <p:ph type="title"/>
          </p:nvPr>
        </p:nvSpPr>
        <p:spPr/>
        <p:txBody>
          <a:bodyPr>
            <a:normAutofit/>
          </a:bodyPr>
          <a:lstStyle/>
          <a:p>
            <a:r>
              <a:rPr lang="en-US" sz="3600" dirty="0"/>
              <a:t>Today’s Topics</a:t>
            </a:r>
          </a:p>
        </p:txBody>
      </p:sp>
      <p:sp>
        <p:nvSpPr>
          <p:cNvPr id="4" name="Slide Number Placeholder 3">
            <a:extLst>
              <a:ext uri="{FF2B5EF4-FFF2-40B4-BE49-F238E27FC236}">
                <a16:creationId xmlns:a16="http://schemas.microsoft.com/office/drawing/2014/main" id="{D542E059-05FC-BAFF-C5BE-1BF53087D3B3}"/>
              </a:ext>
            </a:extLst>
          </p:cNvPr>
          <p:cNvSpPr>
            <a:spLocks noGrp="1"/>
          </p:cNvSpPr>
          <p:nvPr>
            <p:ph type="sldNum" sz="quarter" idx="10"/>
          </p:nvPr>
        </p:nvSpPr>
        <p:spPr/>
        <p:txBody>
          <a:bodyPr/>
          <a:lstStyle/>
          <a:p>
            <a:fld id="{BE9D112E-5666-4D57-984A-47CD3281A366}" type="slidenum">
              <a:rPr lang="en-US" altLang="en-US" smtClean="0"/>
              <a:pPr/>
              <a:t>6</a:t>
            </a:fld>
            <a:endParaRPr lang="en-US" altLang="en-US"/>
          </a:p>
        </p:txBody>
      </p:sp>
    </p:spTree>
    <p:extLst>
      <p:ext uri="{BB962C8B-B14F-4D97-AF65-F5344CB8AC3E}">
        <p14:creationId xmlns:p14="http://schemas.microsoft.com/office/powerpoint/2010/main" val="19019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6D98-1C2A-D6DE-993F-712CF8325AF4}"/>
              </a:ext>
            </a:extLst>
          </p:cNvPr>
          <p:cNvSpPr>
            <a:spLocks noGrp="1"/>
          </p:cNvSpPr>
          <p:nvPr>
            <p:ph type="title"/>
          </p:nvPr>
        </p:nvSpPr>
        <p:spPr>
          <a:xfrm>
            <a:off x="838200" y="0"/>
            <a:ext cx="10515600" cy="1325563"/>
          </a:xfrm>
        </p:spPr>
        <p:txBody>
          <a:bodyPr>
            <a:normAutofit/>
          </a:bodyPr>
          <a:lstStyle/>
          <a:p>
            <a:pPr algn="ctr"/>
            <a:r>
              <a:rPr lang="en-US" sz="3600" b="1" dirty="0"/>
              <a:t>Northeastern (Boston and beyond) is a big place. It takes time to get to know it and all the people there</a:t>
            </a:r>
            <a:r>
              <a:rPr lang="en-US" b="1" dirty="0"/>
              <a:t>. </a:t>
            </a:r>
          </a:p>
        </p:txBody>
      </p:sp>
      <p:pic>
        <p:nvPicPr>
          <p:cNvPr id="2050" name="Picture 2" descr="Northeastern University moves to online learning at its Boston campus -  Northeastern Global News">
            <a:extLst>
              <a:ext uri="{FF2B5EF4-FFF2-40B4-BE49-F238E27FC236}">
                <a16:creationId xmlns:a16="http://schemas.microsoft.com/office/drawing/2014/main" id="{C8253854-06ED-1DFB-8F4D-8B5C10FFDA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3872" y="1186678"/>
            <a:ext cx="964425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27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C033-F739-134C-BEC9-AE31B9F292EC}"/>
              </a:ext>
            </a:extLst>
          </p:cNvPr>
          <p:cNvSpPr>
            <a:spLocks noGrp="1"/>
          </p:cNvSpPr>
          <p:nvPr>
            <p:ph type="title"/>
          </p:nvPr>
        </p:nvSpPr>
        <p:spPr>
          <a:xfrm>
            <a:off x="838200" y="365126"/>
            <a:ext cx="10831286" cy="1325563"/>
          </a:xfrm>
        </p:spPr>
        <p:txBody>
          <a:bodyPr/>
          <a:lstStyle/>
          <a:p>
            <a:r>
              <a:rPr lang="en-US" b="1" dirty="0"/>
              <a:t>Finding collaborators and working together also takes time, and effort.</a:t>
            </a:r>
            <a:endParaRPr lang="en-US" dirty="0"/>
          </a:p>
        </p:txBody>
      </p:sp>
      <p:pic>
        <p:nvPicPr>
          <p:cNvPr id="5" name="Content Placeholder 4">
            <a:extLst>
              <a:ext uri="{FF2B5EF4-FFF2-40B4-BE49-F238E27FC236}">
                <a16:creationId xmlns:a16="http://schemas.microsoft.com/office/drawing/2014/main" id="{8898EC2D-84AB-A134-126C-478023C27C01}"/>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34344" y="1825625"/>
            <a:ext cx="6523313" cy="4351338"/>
          </a:xfrm>
        </p:spPr>
      </p:pic>
    </p:spTree>
    <p:extLst>
      <p:ext uri="{BB962C8B-B14F-4D97-AF65-F5344CB8AC3E}">
        <p14:creationId xmlns:p14="http://schemas.microsoft.com/office/powerpoint/2010/main" val="2189609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BD92-ABDF-3F47-8575-632053B81066}"/>
              </a:ext>
            </a:extLst>
          </p:cNvPr>
          <p:cNvSpPr>
            <a:spLocks noGrp="1"/>
          </p:cNvSpPr>
          <p:nvPr>
            <p:ph type="title"/>
          </p:nvPr>
        </p:nvSpPr>
        <p:spPr>
          <a:xfrm>
            <a:off x="1219896" y="1333675"/>
            <a:ext cx="3276451" cy="1956841"/>
          </a:xfrm>
        </p:spPr>
        <p:txBody>
          <a:bodyPr anchor="b">
            <a:noAutofit/>
          </a:bodyPr>
          <a:lstStyle/>
          <a:p>
            <a:r>
              <a:rPr lang="en-US" sz="3600" b="1" dirty="0"/>
              <a:t>What do you need to be successful in cross-college collaborations? </a:t>
            </a:r>
          </a:p>
        </p:txBody>
      </p:sp>
      <p:sp>
        <p:nvSpPr>
          <p:cNvPr id="3" name="Content Placeholder 2">
            <a:extLst>
              <a:ext uri="{FF2B5EF4-FFF2-40B4-BE49-F238E27FC236}">
                <a16:creationId xmlns:a16="http://schemas.microsoft.com/office/drawing/2014/main" id="{1F4A24CC-55CB-D743-4E3F-D9F495C93F1F}"/>
              </a:ext>
            </a:extLst>
          </p:cNvPr>
          <p:cNvSpPr>
            <a:spLocks noGrp="1"/>
          </p:cNvSpPr>
          <p:nvPr>
            <p:ph idx="1"/>
          </p:nvPr>
        </p:nvSpPr>
        <p:spPr>
          <a:xfrm>
            <a:off x="2004061" y="2872899"/>
            <a:ext cx="3182691" cy="3320668"/>
          </a:xfrm>
        </p:spPr>
        <p:txBody>
          <a:bodyPr>
            <a:normAutofit/>
          </a:bodyPr>
          <a:lstStyle/>
          <a:p>
            <a:pPr marL="0" indent="0">
              <a:buNone/>
            </a:pPr>
            <a:r>
              <a:rPr lang="en-US" sz="1900" dirty="0"/>
              <a:t> </a:t>
            </a:r>
          </a:p>
          <a:p>
            <a:r>
              <a:rPr lang="en-US" sz="1900" dirty="0"/>
              <a:t>Getting to know people?</a:t>
            </a:r>
          </a:p>
          <a:p>
            <a:r>
              <a:rPr lang="en-US" sz="1900" dirty="0"/>
              <a:t>Funding?</a:t>
            </a:r>
          </a:p>
          <a:p>
            <a:r>
              <a:rPr lang="en-US" sz="1900" dirty="0"/>
              <a:t>More time?</a:t>
            </a:r>
          </a:p>
          <a:p>
            <a:r>
              <a:rPr lang="en-US" sz="1900" dirty="0"/>
              <a:t>Better ideas?</a:t>
            </a:r>
          </a:p>
          <a:p>
            <a:r>
              <a:rPr lang="en-US" sz="1900" dirty="0"/>
              <a:t>Goals and a plan?</a:t>
            </a:r>
          </a:p>
          <a:p>
            <a:r>
              <a:rPr lang="en-US" sz="1900" dirty="0"/>
              <a:t>Mentor?</a:t>
            </a:r>
          </a:p>
          <a:p>
            <a:r>
              <a:rPr lang="en-US" sz="1900" dirty="0"/>
              <a:t>All of the above?</a:t>
            </a:r>
          </a:p>
        </p:txBody>
      </p:sp>
      <p:pic>
        <p:nvPicPr>
          <p:cNvPr id="5" name="Picture 4" descr="A picture containing text, vector graphics&#10;&#10;Description automatically generated">
            <a:extLst>
              <a:ext uri="{FF2B5EF4-FFF2-40B4-BE49-F238E27FC236}">
                <a16:creationId xmlns:a16="http://schemas.microsoft.com/office/drawing/2014/main" id="{5971BE46-7022-2F39-5DEA-6F221C2D5F9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773"/>
          <a:stretch/>
        </p:blipFill>
        <p:spPr>
          <a:xfrm>
            <a:off x="5507777" y="315696"/>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2A60D935-39AD-47FB-B455-40CE25BB744D}" vid="{E6144ADA-F309-4524-9EC3-316D04E1D15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472</TotalTime>
  <Words>1764</Words>
  <Application>Microsoft Macintosh PowerPoint</Application>
  <PresentationFormat>Widescreen</PresentationFormat>
  <Paragraphs>222</Paragraphs>
  <Slides>39</Slides>
  <Notes>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39</vt:i4>
      </vt:variant>
    </vt:vector>
  </HeadingPairs>
  <TitlesOfParts>
    <vt:vector size="55" baseType="lpstr">
      <vt:lpstr>Amasis MT Pro Medium</vt:lpstr>
      <vt:lpstr>Arial</vt:lpstr>
      <vt:lpstr>Calibri</vt:lpstr>
      <vt:lpstr>Calibri Light</vt:lpstr>
      <vt:lpstr>Lato</vt:lpstr>
      <vt:lpstr>Lato Black</vt:lpstr>
      <vt:lpstr>Lato Heavy</vt:lpstr>
      <vt:lpstr>Lato Light</vt:lpstr>
      <vt:lpstr>Real Head Pro</vt:lpstr>
      <vt:lpstr>Real Text Pro</vt:lpstr>
      <vt:lpstr>Real Text Pro Demibold</vt:lpstr>
      <vt:lpstr>Times New Roman</vt:lpstr>
      <vt:lpstr>Wingdings</vt:lpstr>
      <vt:lpstr>Office Theme</vt:lpstr>
      <vt:lpstr>1_Office Theme</vt:lpstr>
      <vt:lpstr>Theme2</vt:lpstr>
      <vt:lpstr>Professional Development Opportunities for Faculty and Cross-College Collaborations</vt:lpstr>
      <vt:lpstr>Northeastern University: The past</vt:lpstr>
      <vt:lpstr>PowerPoint Presentation</vt:lpstr>
      <vt:lpstr>“How do I navigate this big Global University System?”</vt:lpstr>
      <vt:lpstr>PowerPoint Presentation</vt:lpstr>
      <vt:lpstr>Today’s Topics</vt:lpstr>
      <vt:lpstr>Northeastern (Boston and beyond) is a big place. It takes time to get to know it and all the people there. </vt:lpstr>
      <vt:lpstr>Finding collaborators and working together also takes time, and effort.</vt:lpstr>
      <vt:lpstr>What do you need to be successful in cross-college collaborations? </vt:lpstr>
      <vt:lpstr>Creating collaborations can be hard to do. </vt:lpstr>
      <vt:lpstr> BARRIERS TO COLLABORATIONS  </vt:lpstr>
      <vt:lpstr> BARRIERS TO DEVELOPING COLLABORATIONS  </vt:lpstr>
      <vt:lpstr>Colleagueship matters. Creating good relationships beyond your department takes time, effort, and intention.</vt:lpstr>
      <vt:lpstr> TIPS FOR ESTABLISHING COLLABORATIONS  </vt:lpstr>
      <vt:lpstr>THE SEVEN HABITS OF SUCCESSFUL COLLABORATORS</vt:lpstr>
      <vt:lpstr>    “But, how do I find people to collaborate with?”  “How do I learn about funding?”   </vt:lpstr>
      <vt:lpstr>   Finding Collaborators  https://discover-research.northeastern.edu/dashboard    </vt:lpstr>
      <vt:lpstr>PowerPoint Presentation</vt:lpstr>
      <vt:lpstr>PowerPoint Presentation</vt:lpstr>
      <vt:lpstr>Learning about the colleges</vt:lpstr>
      <vt:lpstr>College of Arts, Media and Design:</vt:lpstr>
      <vt:lpstr>PowerPoint Presentation</vt:lpstr>
      <vt:lpstr>Ways to develop cross-college collaborations</vt:lpstr>
      <vt:lpstr>  Tip #1: Figure out what you want – and why. Find the right balance for you. </vt:lpstr>
      <vt:lpstr> Tip #2: Colleagueship matters. Find colleagues you want to collaborate with. Meet with them. Tell them what you have to offer. Relationships are the key to cross-college collaborations. </vt:lpstr>
      <vt:lpstr>Tip #3: Get involved at the university in a bigger way. Figure out what is visible and impactful.</vt:lpstr>
      <vt:lpstr> Tip #4: Mentors matter. Find them. Use them. Experienced mentors are great ---- and so are those with recent success. (Also, don’t wear heels when climbing your career ladder…..)</vt:lpstr>
      <vt:lpstr>Tip #5: Connect with those who make decisions. When looking for cross-college collaborations, the dean’s leadership team are people to know. </vt:lpstr>
      <vt:lpstr>Opportunities for Professional Development  (which can lead to cross-college collaborations)</vt:lpstr>
      <vt:lpstr>ADVANCE Fall 2023 Calendar</vt:lpstr>
      <vt:lpstr>PowerPoint Presentation</vt:lpstr>
      <vt:lpstr>FTNTT FACULTY FELLOWSHIPS</vt:lpstr>
      <vt:lpstr>PowerPoint Presentation</vt:lpstr>
      <vt:lpstr>CATLR Opportunities </vt:lpstr>
      <vt:lpstr>“Implementing Industry Projects in Class (XN)”</vt:lpstr>
      <vt:lpstr>CATLR Opportunities</vt:lpstr>
      <vt:lpstr>Professional Development Funding</vt:lpstr>
      <vt:lpstr>To summarize today’s talk: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Franko, Deb</dc:creator>
  <cp:lastModifiedBy>Franko, Deb</cp:lastModifiedBy>
  <cp:revision>10</cp:revision>
  <dcterms:created xsi:type="dcterms:W3CDTF">2023-09-28T12:01:40Z</dcterms:created>
  <dcterms:modified xsi:type="dcterms:W3CDTF">2023-10-19T22:00:02Z</dcterms:modified>
</cp:coreProperties>
</file>