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Metadata/LabelInfo.xml" ContentType="application/vnd.ms-office.classificationlabel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1" r:id="rId2"/>
    <p:sldMasterId id="2147483723" r:id="rId3"/>
    <p:sldMasterId id="2147483736" r:id="rId4"/>
  </p:sldMasterIdLst>
  <p:notesMasterIdLst>
    <p:notesMasterId r:id="rId49"/>
  </p:notesMasterIdLst>
  <p:sldIdLst>
    <p:sldId id="3615" r:id="rId5"/>
    <p:sldId id="540" r:id="rId6"/>
    <p:sldId id="527" r:id="rId7"/>
    <p:sldId id="3560" r:id="rId8"/>
    <p:sldId id="3609" r:id="rId9"/>
    <p:sldId id="526" r:id="rId10"/>
    <p:sldId id="539" r:id="rId11"/>
    <p:sldId id="3622" r:id="rId12"/>
    <p:sldId id="3623" r:id="rId13"/>
    <p:sldId id="3632" r:id="rId14"/>
    <p:sldId id="512" r:id="rId15"/>
    <p:sldId id="3621" r:id="rId16"/>
    <p:sldId id="514" r:id="rId17"/>
    <p:sldId id="515" r:id="rId18"/>
    <p:sldId id="3608" r:id="rId19"/>
    <p:sldId id="2146847572" r:id="rId20"/>
    <p:sldId id="3610" r:id="rId21"/>
    <p:sldId id="3614" r:id="rId22"/>
    <p:sldId id="286" r:id="rId23"/>
    <p:sldId id="285" r:id="rId24"/>
    <p:sldId id="282" r:id="rId25"/>
    <p:sldId id="283" r:id="rId26"/>
    <p:sldId id="262" r:id="rId27"/>
    <p:sldId id="265" r:id="rId28"/>
    <p:sldId id="3607" r:id="rId29"/>
    <p:sldId id="3613" r:id="rId30"/>
    <p:sldId id="3597" r:id="rId31"/>
    <p:sldId id="3570" r:id="rId32"/>
    <p:sldId id="259" r:id="rId33"/>
    <p:sldId id="3569" r:id="rId34"/>
    <p:sldId id="260" r:id="rId35"/>
    <p:sldId id="3633" r:id="rId36"/>
    <p:sldId id="3585" r:id="rId37"/>
    <p:sldId id="2146847573" r:id="rId38"/>
    <p:sldId id="264" r:id="rId39"/>
    <p:sldId id="3581" r:id="rId40"/>
    <p:sldId id="3567" r:id="rId41"/>
    <p:sldId id="3635" r:id="rId42"/>
    <p:sldId id="256" r:id="rId43"/>
    <p:sldId id="2146847568" r:id="rId44"/>
    <p:sldId id="2146847570" r:id="rId45"/>
    <p:sldId id="2146847574" r:id="rId46"/>
    <p:sldId id="2146847575" r:id="rId47"/>
    <p:sldId id="21468475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44"/>
    <p:restoredTop sz="94678"/>
  </p:normalViewPr>
  <p:slideViewPr>
    <p:cSldViewPr snapToGrid="0">
      <p:cViewPr varScale="1">
        <p:scale>
          <a:sx n="96" d="100"/>
          <a:sy n="96" d="100"/>
        </p:scale>
        <p:origin x="96" y="72"/>
      </p:cViewPr>
      <p:guideLst/>
    </p:cSldViewPr>
  </p:slideViewPr>
  <p:notesTextViewPr>
    <p:cViewPr>
      <p:scale>
        <a:sx n="3" d="2"/>
        <a:sy n="3" d="2"/>
      </p:scale>
      <p:origin x="0" y="0"/>
    </p:cViewPr>
  </p:notesTextViewPr>
  <p:sorterViewPr>
    <p:cViewPr>
      <p:scale>
        <a:sx n="80" d="100"/>
        <a:sy n="80" d="100"/>
      </p:scale>
      <p:origin x="0" y="-22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ustomXml" Target="../customXml/item3.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6249B7-7492-544A-975A-C323835B8A15}"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0BBB17C0-8E48-DE48-AB68-25A092DFA3F7}">
      <dgm:prSet phldrT="[Text]"/>
      <dgm:spPr/>
      <dgm:t>
        <a:bodyPr/>
        <a:lstStyle/>
        <a:p>
          <a:r>
            <a:rPr lang="en-US" dirty="0"/>
            <a:t>Self-Assessment</a:t>
          </a:r>
        </a:p>
      </dgm:t>
    </dgm:pt>
    <dgm:pt modelId="{8BC68F46-925A-BD45-89B8-2C7631801C59}" type="parTrans" cxnId="{DCD2D31D-47DE-2947-BBB9-5276DDA17C32}">
      <dgm:prSet/>
      <dgm:spPr/>
      <dgm:t>
        <a:bodyPr/>
        <a:lstStyle/>
        <a:p>
          <a:endParaRPr lang="en-US"/>
        </a:p>
      </dgm:t>
    </dgm:pt>
    <dgm:pt modelId="{39543244-51C6-2747-AC38-CBF076C7D5C2}" type="sibTrans" cxnId="{DCD2D31D-47DE-2947-BBB9-5276DDA17C32}">
      <dgm:prSet/>
      <dgm:spPr/>
      <dgm:t>
        <a:bodyPr/>
        <a:lstStyle/>
        <a:p>
          <a:endParaRPr lang="en-US"/>
        </a:p>
      </dgm:t>
    </dgm:pt>
    <dgm:pt modelId="{118C4162-A62A-894B-AB0A-9E06B15E8FF2}">
      <dgm:prSet phldrT="[Text]"/>
      <dgm:spPr/>
      <dgm:t>
        <a:bodyPr/>
        <a:lstStyle/>
        <a:p>
          <a:r>
            <a:rPr lang="en-US" dirty="0"/>
            <a:t>Your research interests</a:t>
          </a:r>
        </a:p>
      </dgm:t>
    </dgm:pt>
    <dgm:pt modelId="{2E2F07C0-9420-1142-8E5C-A83796182F44}" type="parTrans" cxnId="{3AFF2D14-F694-3346-9A67-5C1B26B77BBC}">
      <dgm:prSet/>
      <dgm:spPr/>
      <dgm:t>
        <a:bodyPr/>
        <a:lstStyle/>
        <a:p>
          <a:endParaRPr lang="en-US"/>
        </a:p>
      </dgm:t>
    </dgm:pt>
    <dgm:pt modelId="{BFCC7485-B94A-6B46-8425-904AA0DCE530}" type="sibTrans" cxnId="{3AFF2D14-F694-3346-9A67-5C1B26B77BBC}">
      <dgm:prSet/>
      <dgm:spPr/>
      <dgm:t>
        <a:bodyPr/>
        <a:lstStyle/>
        <a:p>
          <a:endParaRPr lang="en-US"/>
        </a:p>
      </dgm:t>
    </dgm:pt>
    <dgm:pt modelId="{0348651D-A7E1-844A-B701-BD8291D143D6}">
      <dgm:prSet phldrT="[Text]"/>
      <dgm:spPr/>
      <dgm:t>
        <a:bodyPr/>
        <a:lstStyle/>
        <a:p>
          <a:r>
            <a:rPr lang="en-US" dirty="0"/>
            <a:t>Take the time</a:t>
          </a:r>
        </a:p>
      </dgm:t>
    </dgm:pt>
    <dgm:pt modelId="{02316A3F-21C0-CE42-B1AA-8E4AED69A49E}" type="parTrans" cxnId="{FC9F3AFF-F108-5A4A-8877-5CB80B5C5970}">
      <dgm:prSet/>
      <dgm:spPr/>
      <dgm:t>
        <a:bodyPr/>
        <a:lstStyle/>
        <a:p>
          <a:endParaRPr lang="en-US"/>
        </a:p>
      </dgm:t>
    </dgm:pt>
    <dgm:pt modelId="{D74B8D10-3000-A148-B2B6-2E33685C77BE}" type="sibTrans" cxnId="{FC9F3AFF-F108-5A4A-8877-5CB80B5C5970}">
      <dgm:prSet/>
      <dgm:spPr/>
      <dgm:t>
        <a:bodyPr/>
        <a:lstStyle/>
        <a:p>
          <a:endParaRPr lang="en-US"/>
        </a:p>
      </dgm:t>
    </dgm:pt>
    <dgm:pt modelId="{BDD84965-FFD2-2546-A665-917B2BB990F3}">
      <dgm:prSet phldrT="[Text]"/>
      <dgm:spPr/>
      <dgm:t>
        <a:bodyPr/>
        <a:lstStyle/>
        <a:p>
          <a:r>
            <a:rPr lang="en-US" dirty="0"/>
            <a:t>Search widely</a:t>
          </a:r>
        </a:p>
      </dgm:t>
    </dgm:pt>
    <dgm:pt modelId="{9A649740-2DE3-944D-939F-852036928442}" type="parTrans" cxnId="{6DB8CB28-E259-CD44-930D-303C99CBB898}">
      <dgm:prSet/>
      <dgm:spPr/>
      <dgm:t>
        <a:bodyPr/>
        <a:lstStyle/>
        <a:p>
          <a:endParaRPr lang="en-US"/>
        </a:p>
      </dgm:t>
    </dgm:pt>
    <dgm:pt modelId="{52890B86-0F1C-8149-BFB8-C35A5A62ACE8}" type="sibTrans" cxnId="{6DB8CB28-E259-CD44-930D-303C99CBB898}">
      <dgm:prSet/>
      <dgm:spPr/>
      <dgm:t>
        <a:bodyPr/>
        <a:lstStyle/>
        <a:p>
          <a:endParaRPr lang="en-US"/>
        </a:p>
      </dgm:t>
    </dgm:pt>
    <dgm:pt modelId="{0E3C5734-E566-954D-B84C-DC46B119768D}">
      <dgm:prSet phldrT="[Text]"/>
      <dgm:spPr/>
      <dgm:t>
        <a:bodyPr/>
        <a:lstStyle/>
        <a:p>
          <a:r>
            <a:rPr lang="en-US" dirty="0"/>
            <a:t>University resources</a:t>
          </a:r>
        </a:p>
      </dgm:t>
    </dgm:pt>
    <dgm:pt modelId="{B83A92A5-071E-0545-91C0-D417C4016B52}" type="parTrans" cxnId="{1795B909-11B1-754E-BCFB-643B3B252546}">
      <dgm:prSet/>
      <dgm:spPr/>
      <dgm:t>
        <a:bodyPr/>
        <a:lstStyle/>
        <a:p>
          <a:endParaRPr lang="en-US"/>
        </a:p>
      </dgm:t>
    </dgm:pt>
    <dgm:pt modelId="{AD718389-6EFC-4A40-B5B9-B2B5110D02B9}" type="sibTrans" cxnId="{1795B909-11B1-754E-BCFB-643B3B252546}">
      <dgm:prSet/>
      <dgm:spPr/>
      <dgm:t>
        <a:bodyPr/>
        <a:lstStyle/>
        <a:p>
          <a:endParaRPr lang="en-US"/>
        </a:p>
      </dgm:t>
    </dgm:pt>
    <dgm:pt modelId="{0EAB6059-E6BF-2347-B893-048F18BD7DE4}">
      <dgm:prSet phldrT="[Text]"/>
      <dgm:spPr/>
      <dgm:t>
        <a:bodyPr/>
        <a:lstStyle/>
        <a:p>
          <a:r>
            <a:rPr lang="en-US" dirty="0"/>
            <a:t>Use them</a:t>
          </a:r>
        </a:p>
      </dgm:t>
    </dgm:pt>
    <dgm:pt modelId="{1AAE45F9-97D6-C845-85E2-27D5DF29355C}" type="parTrans" cxnId="{2AB448A6-7A43-5B4B-BEEC-4E42BE7E4625}">
      <dgm:prSet/>
      <dgm:spPr/>
      <dgm:t>
        <a:bodyPr/>
        <a:lstStyle/>
        <a:p>
          <a:endParaRPr lang="en-US"/>
        </a:p>
      </dgm:t>
    </dgm:pt>
    <dgm:pt modelId="{35CAF06A-6232-774F-A58F-E1564DB488A6}" type="sibTrans" cxnId="{2AB448A6-7A43-5B4B-BEEC-4E42BE7E4625}">
      <dgm:prSet/>
      <dgm:spPr/>
      <dgm:t>
        <a:bodyPr/>
        <a:lstStyle/>
        <a:p>
          <a:endParaRPr lang="en-US"/>
        </a:p>
      </dgm:t>
    </dgm:pt>
    <dgm:pt modelId="{7323910C-26E7-8A45-B463-2B8CBC1D2766}">
      <dgm:prSet phldrT="[Text]"/>
      <dgm:spPr/>
      <dgm:t>
        <a:bodyPr/>
        <a:lstStyle/>
        <a:p>
          <a:r>
            <a:rPr lang="en-US" dirty="0"/>
            <a:t>Your pitch</a:t>
          </a:r>
        </a:p>
      </dgm:t>
    </dgm:pt>
    <dgm:pt modelId="{74CBC039-74D8-DA42-B063-E57A0B191C5A}" type="parTrans" cxnId="{8F258A0C-E646-754C-A6B8-0614FCEA34EC}">
      <dgm:prSet/>
      <dgm:spPr/>
      <dgm:t>
        <a:bodyPr/>
        <a:lstStyle/>
        <a:p>
          <a:endParaRPr lang="en-US"/>
        </a:p>
      </dgm:t>
    </dgm:pt>
    <dgm:pt modelId="{A7BC8D47-49B8-6C46-965F-EE9436A2A9BE}" type="sibTrans" cxnId="{8F258A0C-E646-754C-A6B8-0614FCEA34EC}">
      <dgm:prSet/>
      <dgm:spPr/>
      <dgm:t>
        <a:bodyPr/>
        <a:lstStyle/>
        <a:p>
          <a:endParaRPr lang="en-US"/>
        </a:p>
      </dgm:t>
    </dgm:pt>
    <dgm:pt modelId="{18500BA5-904C-634D-810F-8102172BEAE0}">
      <dgm:prSet phldrT="[Text]"/>
      <dgm:spPr/>
      <dgm:t>
        <a:bodyPr/>
        <a:lstStyle/>
        <a:p>
          <a:r>
            <a:rPr lang="en-US" dirty="0"/>
            <a:t>Write ‘proposal’</a:t>
          </a:r>
        </a:p>
      </dgm:t>
    </dgm:pt>
    <dgm:pt modelId="{142830F4-B4F5-C14C-BB22-1BF1421986E1}" type="parTrans" cxnId="{29CDDC80-9394-D143-8688-AC48F515E002}">
      <dgm:prSet/>
      <dgm:spPr/>
      <dgm:t>
        <a:bodyPr/>
        <a:lstStyle/>
        <a:p>
          <a:endParaRPr lang="en-US"/>
        </a:p>
      </dgm:t>
    </dgm:pt>
    <dgm:pt modelId="{2F1D253D-3800-5642-977D-E9EFB7F2DD56}" type="sibTrans" cxnId="{29CDDC80-9394-D143-8688-AC48F515E002}">
      <dgm:prSet/>
      <dgm:spPr/>
      <dgm:t>
        <a:bodyPr/>
        <a:lstStyle/>
        <a:p>
          <a:endParaRPr lang="en-US"/>
        </a:p>
      </dgm:t>
    </dgm:pt>
    <dgm:pt modelId="{3AD870CE-174D-ED4B-A29D-0A85395E9332}">
      <dgm:prSet phldrT="[Text]"/>
      <dgm:spPr/>
      <dgm:t>
        <a:bodyPr/>
        <a:lstStyle/>
        <a:p>
          <a:r>
            <a:rPr lang="en-US" dirty="0"/>
            <a:t>Email/phone/meet</a:t>
          </a:r>
        </a:p>
      </dgm:t>
    </dgm:pt>
    <dgm:pt modelId="{C07A07DC-813F-9349-9AEC-B7B7B2DC5C02}" type="parTrans" cxnId="{1C941076-DF8E-CC44-BB6C-749656EF3518}">
      <dgm:prSet/>
      <dgm:spPr/>
      <dgm:t>
        <a:bodyPr/>
        <a:lstStyle/>
        <a:p>
          <a:endParaRPr lang="en-US"/>
        </a:p>
      </dgm:t>
    </dgm:pt>
    <dgm:pt modelId="{1350C171-FAC5-3B40-A337-EBAEA079EB8E}" type="sibTrans" cxnId="{1C941076-DF8E-CC44-BB6C-749656EF3518}">
      <dgm:prSet/>
      <dgm:spPr/>
      <dgm:t>
        <a:bodyPr/>
        <a:lstStyle/>
        <a:p>
          <a:endParaRPr lang="en-US"/>
        </a:p>
      </dgm:t>
    </dgm:pt>
    <dgm:pt modelId="{CF099002-5A6E-0541-9990-62E8466454BF}" type="pres">
      <dgm:prSet presAssocID="{556249B7-7492-544A-975A-C323835B8A15}" presName="Name0" presStyleCnt="0">
        <dgm:presLayoutVars>
          <dgm:dir/>
          <dgm:animLvl val="lvl"/>
          <dgm:resizeHandles val="exact"/>
        </dgm:presLayoutVars>
      </dgm:prSet>
      <dgm:spPr/>
    </dgm:pt>
    <dgm:pt modelId="{94B9D382-334D-0C4B-9904-1C30E49EBED2}" type="pres">
      <dgm:prSet presAssocID="{7323910C-26E7-8A45-B463-2B8CBC1D2766}" presName="boxAndChildren" presStyleCnt="0"/>
      <dgm:spPr/>
    </dgm:pt>
    <dgm:pt modelId="{238B6F30-1F01-B14D-B639-9266F068E4E8}" type="pres">
      <dgm:prSet presAssocID="{7323910C-26E7-8A45-B463-2B8CBC1D2766}" presName="parentTextBox" presStyleLbl="node1" presStyleIdx="0" presStyleCnt="3"/>
      <dgm:spPr/>
    </dgm:pt>
    <dgm:pt modelId="{EF5D7684-762B-5C40-91BB-6AD2BF29AF38}" type="pres">
      <dgm:prSet presAssocID="{7323910C-26E7-8A45-B463-2B8CBC1D2766}" presName="entireBox" presStyleLbl="node1" presStyleIdx="0" presStyleCnt="3"/>
      <dgm:spPr/>
    </dgm:pt>
    <dgm:pt modelId="{01212CC8-C6AD-D94F-9E8B-3A0D0D10A259}" type="pres">
      <dgm:prSet presAssocID="{7323910C-26E7-8A45-B463-2B8CBC1D2766}" presName="descendantBox" presStyleCnt="0"/>
      <dgm:spPr/>
    </dgm:pt>
    <dgm:pt modelId="{2F3DC276-F784-1848-921B-18708692AF08}" type="pres">
      <dgm:prSet presAssocID="{18500BA5-904C-634D-810F-8102172BEAE0}" presName="childTextBox" presStyleLbl="fgAccFollowNode1" presStyleIdx="0" presStyleCnt="6">
        <dgm:presLayoutVars>
          <dgm:bulletEnabled val="1"/>
        </dgm:presLayoutVars>
      </dgm:prSet>
      <dgm:spPr/>
    </dgm:pt>
    <dgm:pt modelId="{73B997C6-DDF9-384A-B56D-468F44E428C0}" type="pres">
      <dgm:prSet presAssocID="{3AD870CE-174D-ED4B-A29D-0A85395E9332}" presName="childTextBox" presStyleLbl="fgAccFollowNode1" presStyleIdx="1" presStyleCnt="6">
        <dgm:presLayoutVars>
          <dgm:bulletEnabled val="1"/>
        </dgm:presLayoutVars>
      </dgm:prSet>
      <dgm:spPr/>
    </dgm:pt>
    <dgm:pt modelId="{09425DAA-FE03-1C4C-B44B-DE20C3CE45F9}" type="pres">
      <dgm:prSet presAssocID="{52890B86-0F1C-8149-BFB8-C35A5A62ACE8}" presName="sp" presStyleCnt="0"/>
      <dgm:spPr/>
    </dgm:pt>
    <dgm:pt modelId="{621B238A-F164-4F40-B6E4-E97A596E89B4}" type="pres">
      <dgm:prSet presAssocID="{BDD84965-FFD2-2546-A665-917B2BB990F3}" presName="arrowAndChildren" presStyleCnt="0"/>
      <dgm:spPr/>
    </dgm:pt>
    <dgm:pt modelId="{904330B7-84FE-764A-92CF-B2E249B2D109}" type="pres">
      <dgm:prSet presAssocID="{BDD84965-FFD2-2546-A665-917B2BB990F3}" presName="parentTextArrow" presStyleLbl="node1" presStyleIdx="0" presStyleCnt="3"/>
      <dgm:spPr/>
    </dgm:pt>
    <dgm:pt modelId="{9BF45541-9EA9-C14A-8CE2-F9B7FD692D7A}" type="pres">
      <dgm:prSet presAssocID="{BDD84965-FFD2-2546-A665-917B2BB990F3}" presName="arrow" presStyleLbl="node1" presStyleIdx="1" presStyleCnt="3"/>
      <dgm:spPr/>
    </dgm:pt>
    <dgm:pt modelId="{D365DB3C-3155-864C-8A3E-9BD61A0A874B}" type="pres">
      <dgm:prSet presAssocID="{BDD84965-FFD2-2546-A665-917B2BB990F3}" presName="descendantArrow" presStyleCnt="0"/>
      <dgm:spPr/>
    </dgm:pt>
    <dgm:pt modelId="{50080B9B-099B-9945-A175-1443FF274544}" type="pres">
      <dgm:prSet presAssocID="{0E3C5734-E566-954D-B84C-DC46B119768D}" presName="childTextArrow" presStyleLbl="fgAccFollowNode1" presStyleIdx="2" presStyleCnt="6">
        <dgm:presLayoutVars>
          <dgm:bulletEnabled val="1"/>
        </dgm:presLayoutVars>
      </dgm:prSet>
      <dgm:spPr/>
    </dgm:pt>
    <dgm:pt modelId="{0FFBB338-89A2-E240-8D5F-2F58015DCEC8}" type="pres">
      <dgm:prSet presAssocID="{0EAB6059-E6BF-2347-B893-048F18BD7DE4}" presName="childTextArrow" presStyleLbl="fgAccFollowNode1" presStyleIdx="3" presStyleCnt="6">
        <dgm:presLayoutVars>
          <dgm:bulletEnabled val="1"/>
        </dgm:presLayoutVars>
      </dgm:prSet>
      <dgm:spPr/>
    </dgm:pt>
    <dgm:pt modelId="{449E6405-1A58-7E4F-8689-1DAA297758C7}" type="pres">
      <dgm:prSet presAssocID="{39543244-51C6-2747-AC38-CBF076C7D5C2}" presName="sp" presStyleCnt="0"/>
      <dgm:spPr/>
    </dgm:pt>
    <dgm:pt modelId="{FB431491-11CA-AD4A-AE03-33A610E8BAA9}" type="pres">
      <dgm:prSet presAssocID="{0BBB17C0-8E48-DE48-AB68-25A092DFA3F7}" presName="arrowAndChildren" presStyleCnt="0"/>
      <dgm:spPr/>
    </dgm:pt>
    <dgm:pt modelId="{17968F84-F3AB-B44F-A510-1FAC53FBC23D}" type="pres">
      <dgm:prSet presAssocID="{0BBB17C0-8E48-DE48-AB68-25A092DFA3F7}" presName="parentTextArrow" presStyleLbl="node1" presStyleIdx="1" presStyleCnt="3"/>
      <dgm:spPr/>
    </dgm:pt>
    <dgm:pt modelId="{CB1C6644-BA4A-E048-AF88-6FD108028DA4}" type="pres">
      <dgm:prSet presAssocID="{0BBB17C0-8E48-DE48-AB68-25A092DFA3F7}" presName="arrow" presStyleLbl="node1" presStyleIdx="2" presStyleCnt="3"/>
      <dgm:spPr/>
    </dgm:pt>
    <dgm:pt modelId="{32778DE4-9971-1541-AEA6-F69529584B03}" type="pres">
      <dgm:prSet presAssocID="{0BBB17C0-8E48-DE48-AB68-25A092DFA3F7}" presName="descendantArrow" presStyleCnt="0"/>
      <dgm:spPr/>
    </dgm:pt>
    <dgm:pt modelId="{CA9D0EB4-2786-DF42-A4B7-67915AC04F63}" type="pres">
      <dgm:prSet presAssocID="{118C4162-A62A-894B-AB0A-9E06B15E8FF2}" presName="childTextArrow" presStyleLbl="fgAccFollowNode1" presStyleIdx="4" presStyleCnt="6">
        <dgm:presLayoutVars>
          <dgm:bulletEnabled val="1"/>
        </dgm:presLayoutVars>
      </dgm:prSet>
      <dgm:spPr/>
    </dgm:pt>
    <dgm:pt modelId="{03795F36-5DFA-E84A-A5DE-C2A1594367C5}" type="pres">
      <dgm:prSet presAssocID="{0348651D-A7E1-844A-B701-BD8291D143D6}" presName="childTextArrow" presStyleLbl="fgAccFollowNode1" presStyleIdx="5" presStyleCnt="6">
        <dgm:presLayoutVars>
          <dgm:bulletEnabled val="1"/>
        </dgm:presLayoutVars>
      </dgm:prSet>
      <dgm:spPr/>
    </dgm:pt>
  </dgm:ptLst>
  <dgm:cxnLst>
    <dgm:cxn modelId="{333F6D06-664D-284E-9037-3A7B4A003000}" type="presOf" srcId="{7323910C-26E7-8A45-B463-2B8CBC1D2766}" destId="{238B6F30-1F01-B14D-B639-9266F068E4E8}" srcOrd="0" destOrd="0" presId="urn:microsoft.com/office/officeart/2005/8/layout/process4"/>
    <dgm:cxn modelId="{1795B909-11B1-754E-BCFB-643B3B252546}" srcId="{BDD84965-FFD2-2546-A665-917B2BB990F3}" destId="{0E3C5734-E566-954D-B84C-DC46B119768D}" srcOrd="0" destOrd="0" parTransId="{B83A92A5-071E-0545-91C0-D417C4016B52}" sibTransId="{AD718389-6EFC-4A40-B5B9-B2B5110D02B9}"/>
    <dgm:cxn modelId="{8F258A0C-E646-754C-A6B8-0614FCEA34EC}" srcId="{556249B7-7492-544A-975A-C323835B8A15}" destId="{7323910C-26E7-8A45-B463-2B8CBC1D2766}" srcOrd="2" destOrd="0" parTransId="{74CBC039-74D8-DA42-B063-E57A0B191C5A}" sibTransId="{A7BC8D47-49B8-6C46-965F-EE9436A2A9BE}"/>
    <dgm:cxn modelId="{3AFF2D14-F694-3346-9A67-5C1B26B77BBC}" srcId="{0BBB17C0-8E48-DE48-AB68-25A092DFA3F7}" destId="{118C4162-A62A-894B-AB0A-9E06B15E8FF2}" srcOrd="0" destOrd="0" parTransId="{2E2F07C0-9420-1142-8E5C-A83796182F44}" sibTransId="{BFCC7485-B94A-6B46-8425-904AA0DCE530}"/>
    <dgm:cxn modelId="{DCD2D31D-47DE-2947-BBB9-5276DDA17C32}" srcId="{556249B7-7492-544A-975A-C323835B8A15}" destId="{0BBB17C0-8E48-DE48-AB68-25A092DFA3F7}" srcOrd="0" destOrd="0" parTransId="{8BC68F46-925A-BD45-89B8-2C7631801C59}" sibTransId="{39543244-51C6-2747-AC38-CBF076C7D5C2}"/>
    <dgm:cxn modelId="{4BC35920-DF97-2441-9A51-82E79FDB5D5E}" type="presOf" srcId="{556249B7-7492-544A-975A-C323835B8A15}" destId="{CF099002-5A6E-0541-9990-62E8466454BF}" srcOrd="0" destOrd="0" presId="urn:microsoft.com/office/officeart/2005/8/layout/process4"/>
    <dgm:cxn modelId="{6DB8CB28-E259-CD44-930D-303C99CBB898}" srcId="{556249B7-7492-544A-975A-C323835B8A15}" destId="{BDD84965-FFD2-2546-A665-917B2BB990F3}" srcOrd="1" destOrd="0" parTransId="{9A649740-2DE3-944D-939F-852036928442}" sibTransId="{52890B86-0F1C-8149-BFB8-C35A5A62ACE8}"/>
    <dgm:cxn modelId="{388BB53D-ED0E-4C41-B48F-526E6C25DF90}" type="presOf" srcId="{0EAB6059-E6BF-2347-B893-048F18BD7DE4}" destId="{0FFBB338-89A2-E240-8D5F-2F58015DCEC8}" srcOrd="0" destOrd="0" presId="urn:microsoft.com/office/officeart/2005/8/layout/process4"/>
    <dgm:cxn modelId="{E8F07B55-2CC8-FD4C-AFD0-546F9C8AFD86}" type="presOf" srcId="{18500BA5-904C-634D-810F-8102172BEAE0}" destId="{2F3DC276-F784-1848-921B-18708692AF08}" srcOrd="0" destOrd="0" presId="urn:microsoft.com/office/officeart/2005/8/layout/process4"/>
    <dgm:cxn modelId="{1C941076-DF8E-CC44-BB6C-749656EF3518}" srcId="{7323910C-26E7-8A45-B463-2B8CBC1D2766}" destId="{3AD870CE-174D-ED4B-A29D-0A85395E9332}" srcOrd="1" destOrd="0" parTransId="{C07A07DC-813F-9349-9AEC-B7B7B2DC5C02}" sibTransId="{1350C171-FAC5-3B40-A337-EBAEA079EB8E}"/>
    <dgm:cxn modelId="{761FE95A-A862-E949-B2B1-BF49F0124914}" type="presOf" srcId="{0348651D-A7E1-844A-B701-BD8291D143D6}" destId="{03795F36-5DFA-E84A-A5DE-C2A1594367C5}" srcOrd="0" destOrd="0" presId="urn:microsoft.com/office/officeart/2005/8/layout/process4"/>
    <dgm:cxn modelId="{29CDDC80-9394-D143-8688-AC48F515E002}" srcId="{7323910C-26E7-8A45-B463-2B8CBC1D2766}" destId="{18500BA5-904C-634D-810F-8102172BEAE0}" srcOrd="0" destOrd="0" parTransId="{142830F4-B4F5-C14C-BB22-1BF1421986E1}" sibTransId="{2F1D253D-3800-5642-977D-E9EFB7F2DD56}"/>
    <dgm:cxn modelId="{D24E5B97-CB2B-AF46-9A3F-40442DBB4A2A}" type="presOf" srcId="{BDD84965-FFD2-2546-A665-917B2BB990F3}" destId="{9BF45541-9EA9-C14A-8CE2-F9B7FD692D7A}" srcOrd="1" destOrd="0" presId="urn:microsoft.com/office/officeart/2005/8/layout/process4"/>
    <dgm:cxn modelId="{964EF79A-D15D-6A45-BCE4-E632D9AC708B}" type="presOf" srcId="{0BBB17C0-8E48-DE48-AB68-25A092DFA3F7}" destId="{CB1C6644-BA4A-E048-AF88-6FD108028DA4}" srcOrd="1" destOrd="0" presId="urn:microsoft.com/office/officeart/2005/8/layout/process4"/>
    <dgm:cxn modelId="{2AB448A6-7A43-5B4B-BEEC-4E42BE7E4625}" srcId="{BDD84965-FFD2-2546-A665-917B2BB990F3}" destId="{0EAB6059-E6BF-2347-B893-048F18BD7DE4}" srcOrd="1" destOrd="0" parTransId="{1AAE45F9-97D6-C845-85E2-27D5DF29355C}" sibTransId="{35CAF06A-6232-774F-A58F-E1564DB488A6}"/>
    <dgm:cxn modelId="{488D72BD-C579-EC49-8E2D-7751DD9663ED}" type="presOf" srcId="{0BBB17C0-8E48-DE48-AB68-25A092DFA3F7}" destId="{17968F84-F3AB-B44F-A510-1FAC53FBC23D}" srcOrd="0" destOrd="0" presId="urn:microsoft.com/office/officeart/2005/8/layout/process4"/>
    <dgm:cxn modelId="{685E64C1-6573-1E44-9AEC-7FB2C70595A8}" type="presOf" srcId="{0E3C5734-E566-954D-B84C-DC46B119768D}" destId="{50080B9B-099B-9945-A175-1443FF274544}" srcOrd="0" destOrd="0" presId="urn:microsoft.com/office/officeart/2005/8/layout/process4"/>
    <dgm:cxn modelId="{B73B65C8-41B9-D54C-839B-575815D78BD1}" type="presOf" srcId="{118C4162-A62A-894B-AB0A-9E06B15E8FF2}" destId="{CA9D0EB4-2786-DF42-A4B7-67915AC04F63}" srcOrd="0" destOrd="0" presId="urn:microsoft.com/office/officeart/2005/8/layout/process4"/>
    <dgm:cxn modelId="{34600DD0-8709-5B44-8E8A-5E2ACC66AB13}" type="presOf" srcId="{7323910C-26E7-8A45-B463-2B8CBC1D2766}" destId="{EF5D7684-762B-5C40-91BB-6AD2BF29AF38}" srcOrd="1" destOrd="0" presId="urn:microsoft.com/office/officeart/2005/8/layout/process4"/>
    <dgm:cxn modelId="{E76640DE-DEA9-1A46-A358-ADD9F9BDCFE0}" type="presOf" srcId="{BDD84965-FFD2-2546-A665-917B2BB990F3}" destId="{904330B7-84FE-764A-92CF-B2E249B2D109}" srcOrd="0" destOrd="0" presId="urn:microsoft.com/office/officeart/2005/8/layout/process4"/>
    <dgm:cxn modelId="{66AFA2F7-C2D8-0F44-BCF8-DA7267BA9657}" type="presOf" srcId="{3AD870CE-174D-ED4B-A29D-0A85395E9332}" destId="{73B997C6-DDF9-384A-B56D-468F44E428C0}" srcOrd="0" destOrd="0" presId="urn:microsoft.com/office/officeart/2005/8/layout/process4"/>
    <dgm:cxn modelId="{FC9F3AFF-F108-5A4A-8877-5CB80B5C5970}" srcId="{0BBB17C0-8E48-DE48-AB68-25A092DFA3F7}" destId="{0348651D-A7E1-844A-B701-BD8291D143D6}" srcOrd="1" destOrd="0" parTransId="{02316A3F-21C0-CE42-B1AA-8E4AED69A49E}" sibTransId="{D74B8D10-3000-A148-B2B6-2E33685C77BE}"/>
    <dgm:cxn modelId="{9B033F3C-C7D7-BC4A-94FE-9F6034347729}" type="presParOf" srcId="{CF099002-5A6E-0541-9990-62E8466454BF}" destId="{94B9D382-334D-0C4B-9904-1C30E49EBED2}" srcOrd="0" destOrd="0" presId="urn:microsoft.com/office/officeart/2005/8/layout/process4"/>
    <dgm:cxn modelId="{B5F1DE1F-3ABB-5641-B3EA-51B107B8FDA3}" type="presParOf" srcId="{94B9D382-334D-0C4B-9904-1C30E49EBED2}" destId="{238B6F30-1F01-B14D-B639-9266F068E4E8}" srcOrd="0" destOrd="0" presId="urn:microsoft.com/office/officeart/2005/8/layout/process4"/>
    <dgm:cxn modelId="{8FDAEF19-6850-BE4E-BA92-88856C10CD10}" type="presParOf" srcId="{94B9D382-334D-0C4B-9904-1C30E49EBED2}" destId="{EF5D7684-762B-5C40-91BB-6AD2BF29AF38}" srcOrd="1" destOrd="0" presId="urn:microsoft.com/office/officeart/2005/8/layout/process4"/>
    <dgm:cxn modelId="{11C746A5-B3A2-D54C-AF49-F38B516EC729}" type="presParOf" srcId="{94B9D382-334D-0C4B-9904-1C30E49EBED2}" destId="{01212CC8-C6AD-D94F-9E8B-3A0D0D10A259}" srcOrd="2" destOrd="0" presId="urn:microsoft.com/office/officeart/2005/8/layout/process4"/>
    <dgm:cxn modelId="{8EC5AC33-7B5B-C84E-8DF9-427C85370FCE}" type="presParOf" srcId="{01212CC8-C6AD-D94F-9E8B-3A0D0D10A259}" destId="{2F3DC276-F784-1848-921B-18708692AF08}" srcOrd="0" destOrd="0" presId="urn:microsoft.com/office/officeart/2005/8/layout/process4"/>
    <dgm:cxn modelId="{BC124B60-5BBF-3348-B213-AAECDCD84A43}" type="presParOf" srcId="{01212CC8-C6AD-D94F-9E8B-3A0D0D10A259}" destId="{73B997C6-DDF9-384A-B56D-468F44E428C0}" srcOrd="1" destOrd="0" presId="urn:microsoft.com/office/officeart/2005/8/layout/process4"/>
    <dgm:cxn modelId="{3E0FEB0F-4995-D44D-B429-4B3F5B786E22}" type="presParOf" srcId="{CF099002-5A6E-0541-9990-62E8466454BF}" destId="{09425DAA-FE03-1C4C-B44B-DE20C3CE45F9}" srcOrd="1" destOrd="0" presId="urn:microsoft.com/office/officeart/2005/8/layout/process4"/>
    <dgm:cxn modelId="{47CF3595-D010-8F4B-82B0-27B830E31F25}" type="presParOf" srcId="{CF099002-5A6E-0541-9990-62E8466454BF}" destId="{621B238A-F164-4F40-B6E4-E97A596E89B4}" srcOrd="2" destOrd="0" presId="urn:microsoft.com/office/officeart/2005/8/layout/process4"/>
    <dgm:cxn modelId="{CCB3102F-FDF4-7A47-A7F9-E04B1FB1F53D}" type="presParOf" srcId="{621B238A-F164-4F40-B6E4-E97A596E89B4}" destId="{904330B7-84FE-764A-92CF-B2E249B2D109}" srcOrd="0" destOrd="0" presId="urn:microsoft.com/office/officeart/2005/8/layout/process4"/>
    <dgm:cxn modelId="{F96D844A-5995-8646-86F8-37C7EDA20081}" type="presParOf" srcId="{621B238A-F164-4F40-B6E4-E97A596E89B4}" destId="{9BF45541-9EA9-C14A-8CE2-F9B7FD692D7A}" srcOrd="1" destOrd="0" presId="urn:microsoft.com/office/officeart/2005/8/layout/process4"/>
    <dgm:cxn modelId="{3C8C879D-686F-E643-A653-B38EB69408B5}" type="presParOf" srcId="{621B238A-F164-4F40-B6E4-E97A596E89B4}" destId="{D365DB3C-3155-864C-8A3E-9BD61A0A874B}" srcOrd="2" destOrd="0" presId="urn:microsoft.com/office/officeart/2005/8/layout/process4"/>
    <dgm:cxn modelId="{A1FC3AB8-AB19-BF44-8B8C-E5378B158F8F}" type="presParOf" srcId="{D365DB3C-3155-864C-8A3E-9BD61A0A874B}" destId="{50080B9B-099B-9945-A175-1443FF274544}" srcOrd="0" destOrd="0" presId="urn:microsoft.com/office/officeart/2005/8/layout/process4"/>
    <dgm:cxn modelId="{AE379202-6E6B-494D-A4E5-B3292337FA3A}" type="presParOf" srcId="{D365DB3C-3155-864C-8A3E-9BD61A0A874B}" destId="{0FFBB338-89A2-E240-8D5F-2F58015DCEC8}" srcOrd="1" destOrd="0" presId="urn:microsoft.com/office/officeart/2005/8/layout/process4"/>
    <dgm:cxn modelId="{477364B8-4150-6940-9E89-F34603019555}" type="presParOf" srcId="{CF099002-5A6E-0541-9990-62E8466454BF}" destId="{449E6405-1A58-7E4F-8689-1DAA297758C7}" srcOrd="3" destOrd="0" presId="urn:microsoft.com/office/officeart/2005/8/layout/process4"/>
    <dgm:cxn modelId="{0CF81574-5A08-4448-9DAE-C85F9DC13162}" type="presParOf" srcId="{CF099002-5A6E-0541-9990-62E8466454BF}" destId="{FB431491-11CA-AD4A-AE03-33A610E8BAA9}" srcOrd="4" destOrd="0" presId="urn:microsoft.com/office/officeart/2005/8/layout/process4"/>
    <dgm:cxn modelId="{89884758-EF08-4749-8BCC-C86292FB6C1B}" type="presParOf" srcId="{FB431491-11CA-AD4A-AE03-33A610E8BAA9}" destId="{17968F84-F3AB-B44F-A510-1FAC53FBC23D}" srcOrd="0" destOrd="0" presId="urn:microsoft.com/office/officeart/2005/8/layout/process4"/>
    <dgm:cxn modelId="{BD617744-12E6-7A42-BD51-195FB33BDAD2}" type="presParOf" srcId="{FB431491-11CA-AD4A-AE03-33A610E8BAA9}" destId="{CB1C6644-BA4A-E048-AF88-6FD108028DA4}" srcOrd="1" destOrd="0" presId="urn:microsoft.com/office/officeart/2005/8/layout/process4"/>
    <dgm:cxn modelId="{381CC471-FF96-6949-B368-DF4F15659A72}" type="presParOf" srcId="{FB431491-11CA-AD4A-AE03-33A610E8BAA9}" destId="{32778DE4-9971-1541-AEA6-F69529584B03}" srcOrd="2" destOrd="0" presId="urn:microsoft.com/office/officeart/2005/8/layout/process4"/>
    <dgm:cxn modelId="{816CBB71-9ABF-3D4E-B030-56B733EDD9A3}" type="presParOf" srcId="{32778DE4-9971-1541-AEA6-F69529584B03}" destId="{CA9D0EB4-2786-DF42-A4B7-67915AC04F63}" srcOrd="0" destOrd="0" presId="urn:microsoft.com/office/officeart/2005/8/layout/process4"/>
    <dgm:cxn modelId="{79EE5F6C-0802-BD40-8EC0-774E542B0DB3}" type="presParOf" srcId="{32778DE4-9971-1541-AEA6-F69529584B03}" destId="{03795F36-5DFA-E84A-A5DE-C2A1594367C5}"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6249B7-7492-544A-975A-C323835B8A15}"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0BBB17C0-8E48-DE48-AB68-25A092DFA3F7}">
      <dgm:prSet phldrT="[Text]"/>
      <dgm:spPr/>
      <dgm:t>
        <a:bodyPr/>
        <a:lstStyle/>
        <a:p>
          <a:r>
            <a:rPr lang="en-US" dirty="0"/>
            <a:t>Funding Search</a:t>
          </a:r>
        </a:p>
      </dgm:t>
    </dgm:pt>
    <dgm:pt modelId="{8BC68F46-925A-BD45-89B8-2C7631801C59}" type="parTrans" cxnId="{DCD2D31D-47DE-2947-BBB9-5276DDA17C32}">
      <dgm:prSet/>
      <dgm:spPr/>
      <dgm:t>
        <a:bodyPr/>
        <a:lstStyle/>
        <a:p>
          <a:endParaRPr lang="en-US"/>
        </a:p>
      </dgm:t>
    </dgm:pt>
    <dgm:pt modelId="{39543244-51C6-2747-AC38-CBF076C7D5C2}" type="sibTrans" cxnId="{DCD2D31D-47DE-2947-BBB9-5276DDA17C32}">
      <dgm:prSet/>
      <dgm:spPr/>
      <dgm:t>
        <a:bodyPr/>
        <a:lstStyle/>
        <a:p>
          <a:endParaRPr lang="en-US"/>
        </a:p>
      </dgm:t>
    </dgm:pt>
    <dgm:pt modelId="{118C4162-A62A-894B-AB0A-9E06B15E8FF2}">
      <dgm:prSet phldrT="[Text]"/>
      <dgm:spPr/>
      <dgm:t>
        <a:bodyPr/>
        <a:lstStyle/>
        <a:p>
          <a:r>
            <a:rPr lang="en-US" dirty="0"/>
            <a:t>Key Questions</a:t>
          </a:r>
        </a:p>
      </dgm:t>
    </dgm:pt>
    <dgm:pt modelId="{2E2F07C0-9420-1142-8E5C-A83796182F44}" type="parTrans" cxnId="{3AFF2D14-F694-3346-9A67-5C1B26B77BBC}">
      <dgm:prSet/>
      <dgm:spPr/>
      <dgm:t>
        <a:bodyPr/>
        <a:lstStyle/>
        <a:p>
          <a:endParaRPr lang="en-US"/>
        </a:p>
      </dgm:t>
    </dgm:pt>
    <dgm:pt modelId="{BFCC7485-B94A-6B46-8425-904AA0DCE530}" type="sibTrans" cxnId="{3AFF2D14-F694-3346-9A67-5C1B26B77BBC}">
      <dgm:prSet/>
      <dgm:spPr/>
      <dgm:t>
        <a:bodyPr/>
        <a:lstStyle/>
        <a:p>
          <a:endParaRPr lang="en-US"/>
        </a:p>
      </dgm:t>
    </dgm:pt>
    <dgm:pt modelId="{0348651D-A7E1-844A-B701-BD8291D143D6}">
      <dgm:prSet phldrT="[Text]"/>
      <dgm:spPr/>
      <dgm:t>
        <a:bodyPr/>
        <a:lstStyle/>
        <a:p>
          <a:r>
            <a:rPr lang="en-US" dirty="0"/>
            <a:t> Match question to $</a:t>
          </a:r>
        </a:p>
      </dgm:t>
    </dgm:pt>
    <dgm:pt modelId="{02316A3F-21C0-CE42-B1AA-8E4AED69A49E}" type="parTrans" cxnId="{FC9F3AFF-F108-5A4A-8877-5CB80B5C5970}">
      <dgm:prSet/>
      <dgm:spPr/>
      <dgm:t>
        <a:bodyPr/>
        <a:lstStyle/>
        <a:p>
          <a:endParaRPr lang="en-US"/>
        </a:p>
      </dgm:t>
    </dgm:pt>
    <dgm:pt modelId="{D74B8D10-3000-A148-B2B6-2E33685C77BE}" type="sibTrans" cxnId="{FC9F3AFF-F108-5A4A-8877-5CB80B5C5970}">
      <dgm:prSet/>
      <dgm:spPr/>
      <dgm:t>
        <a:bodyPr/>
        <a:lstStyle/>
        <a:p>
          <a:endParaRPr lang="en-US"/>
        </a:p>
      </dgm:t>
    </dgm:pt>
    <dgm:pt modelId="{BDD84965-FFD2-2546-A665-917B2BB990F3}">
      <dgm:prSet phldrT="[Text]"/>
      <dgm:spPr/>
      <dgm:t>
        <a:bodyPr/>
        <a:lstStyle/>
        <a:p>
          <a:r>
            <a:rPr lang="en-US" dirty="0"/>
            <a:t>Search widely</a:t>
          </a:r>
        </a:p>
      </dgm:t>
    </dgm:pt>
    <dgm:pt modelId="{9A649740-2DE3-944D-939F-852036928442}" type="parTrans" cxnId="{6DB8CB28-E259-CD44-930D-303C99CBB898}">
      <dgm:prSet/>
      <dgm:spPr/>
      <dgm:t>
        <a:bodyPr/>
        <a:lstStyle/>
        <a:p>
          <a:endParaRPr lang="en-US"/>
        </a:p>
      </dgm:t>
    </dgm:pt>
    <dgm:pt modelId="{52890B86-0F1C-8149-BFB8-C35A5A62ACE8}" type="sibTrans" cxnId="{6DB8CB28-E259-CD44-930D-303C99CBB898}">
      <dgm:prSet/>
      <dgm:spPr/>
      <dgm:t>
        <a:bodyPr/>
        <a:lstStyle/>
        <a:p>
          <a:endParaRPr lang="en-US"/>
        </a:p>
      </dgm:t>
    </dgm:pt>
    <dgm:pt modelId="{0E3C5734-E566-954D-B84C-DC46B119768D}">
      <dgm:prSet phldrT="[Text]"/>
      <dgm:spPr/>
      <dgm:t>
        <a:bodyPr/>
        <a:lstStyle/>
        <a:p>
          <a:r>
            <a:rPr lang="en-US" dirty="0"/>
            <a:t>University Resources</a:t>
          </a:r>
        </a:p>
      </dgm:t>
    </dgm:pt>
    <dgm:pt modelId="{B83A92A5-071E-0545-91C0-D417C4016B52}" type="parTrans" cxnId="{1795B909-11B1-754E-BCFB-643B3B252546}">
      <dgm:prSet/>
      <dgm:spPr/>
      <dgm:t>
        <a:bodyPr/>
        <a:lstStyle/>
        <a:p>
          <a:endParaRPr lang="en-US"/>
        </a:p>
      </dgm:t>
    </dgm:pt>
    <dgm:pt modelId="{AD718389-6EFC-4A40-B5B9-B2B5110D02B9}" type="sibTrans" cxnId="{1795B909-11B1-754E-BCFB-643B3B252546}">
      <dgm:prSet/>
      <dgm:spPr/>
      <dgm:t>
        <a:bodyPr/>
        <a:lstStyle/>
        <a:p>
          <a:endParaRPr lang="en-US"/>
        </a:p>
      </dgm:t>
    </dgm:pt>
    <dgm:pt modelId="{0EAB6059-E6BF-2347-B893-048F18BD7DE4}">
      <dgm:prSet phldrT="[Text]"/>
      <dgm:spPr/>
      <dgm:t>
        <a:bodyPr/>
        <a:lstStyle/>
        <a:p>
          <a:r>
            <a:rPr lang="en-US" dirty="0"/>
            <a:t>This takes time</a:t>
          </a:r>
        </a:p>
      </dgm:t>
    </dgm:pt>
    <dgm:pt modelId="{1AAE45F9-97D6-C845-85E2-27D5DF29355C}" type="parTrans" cxnId="{2AB448A6-7A43-5B4B-BEEC-4E42BE7E4625}">
      <dgm:prSet/>
      <dgm:spPr/>
      <dgm:t>
        <a:bodyPr/>
        <a:lstStyle/>
        <a:p>
          <a:endParaRPr lang="en-US"/>
        </a:p>
      </dgm:t>
    </dgm:pt>
    <dgm:pt modelId="{35CAF06A-6232-774F-A58F-E1564DB488A6}" type="sibTrans" cxnId="{2AB448A6-7A43-5B4B-BEEC-4E42BE7E4625}">
      <dgm:prSet/>
      <dgm:spPr/>
      <dgm:t>
        <a:bodyPr/>
        <a:lstStyle/>
        <a:p>
          <a:endParaRPr lang="en-US"/>
        </a:p>
      </dgm:t>
    </dgm:pt>
    <dgm:pt modelId="{7323910C-26E7-8A45-B463-2B8CBC1D2766}">
      <dgm:prSet phldrT="[Text]"/>
      <dgm:spPr/>
      <dgm:t>
        <a:bodyPr/>
        <a:lstStyle/>
        <a:p>
          <a:r>
            <a:rPr lang="en-US" dirty="0"/>
            <a:t>Your pitch to the funder</a:t>
          </a:r>
        </a:p>
      </dgm:t>
    </dgm:pt>
    <dgm:pt modelId="{74CBC039-74D8-DA42-B063-E57A0B191C5A}" type="parTrans" cxnId="{8F258A0C-E646-754C-A6B8-0614FCEA34EC}">
      <dgm:prSet/>
      <dgm:spPr/>
      <dgm:t>
        <a:bodyPr/>
        <a:lstStyle/>
        <a:p>
          <a:endParaRPr lang="en-US"/>
        </a:p>
      </dgm:t>
    </dgm:pt>
    <dgm:pt modelId="{A7BC8D47-49B8-6C46-965F-EE9436A2A9BE}" type="sibTrans" cxnId="{8F258A0C-E646-754C-A6B8-0614FCEA34EC}">
      <dgm:prSet/>
      <dgm:spPr/>
      <dgm:t>
        <a:bodyPr/>
        <a:lstStyle/>
        <a:p>
          <a:endParaRPr lang="en-US"/>
        </a:p>
      </dgm:t>
    </dgm:pt>
    <dgm:pt modelId="{18500BA5-904C-634D-810F-8102172BEAE0}">
      <dgm:prSet phldrT="[Text]"/>
      <dgm:spPr/>
      <dgm:t>
        <a:bodyPr/>
        <a:lstStyle/>
        <a:p>
          <a:r>
            <a:rPr lang="en-US" dirty="0"/>
            <a:t>Write proposal</a:t>
          </a:r>
        </a:p>
      </dgm:t>
    </dgm:pt>
    <dgm:pt modelId="{142830F4-B4F5-C14C-BB22-1BF1421986E1}" type="parTrans" cxnId="{29CDDC80-9394-D143-8688-AC48F515E002}">
      <dgm:prSet/>
      <dgm:spPr/>
      <dgm:t>
        <a:bodyPr/>
        <a:lstStyle/>
        <a:p>
          <a:endParaRPr lang="en-US"/>
        </a:p>
      </dgm:t>
    </dgm:pt>
    <dgm:pt modelId="{2F1D253D-3800-5642-977D-E9EFB7F2DD56}" type="sibTrans" cxnId="{29CDDC80-9394-D143-8688-AC48F515E002}">
      <dgm:prSet/>
      <dgm:spPr/>
      <dgm:t>
        <a:bodyPr/>
        <a:lstStyle/>
        <a:p>
          <a:endParaRPr lang="en-US"/>
        </a:p>
      </dgm:t>
    </dgm:pt>
    <dgm:pt modelId="{3AD870CE-174D-ED4B-A29D-0A85395E9332}">
      <dgm:prSet phldrT="[Text]"/>
      <dgm:spPr/>
      <dgm:t>
        <a:bodyPr/>
        <a:lstStyle/>
        <a:p>
          <a:r>
            <a:rPr lang="en-US" dirty="0"/>
            <a:t>Others review</a:t>
          </a:r>
        </a:p>
      </dgm:t>
    </dgm:pt>
    <dgm:pt modelId="{C07A07DC-813F-9349-9AEC-B7B7B2DC5C02}" type="parTrans" cxnId="{1C941076-DF8E-CC44-BB6C-749656EF3518}">
      <dgm:prSet/>
      <dgm:spPr/>
      <dgm:t>
        <a:bodyPr/>
        <a:lstStyle/>
        <a:p>
          <a:endParaRPr lang="en-US"/>
        </a:p>
      </dgm:t>
    </dgm:pt>
    <dgm:pt modelId="{1350C171-FAC5-3B40-A337-EBAEA079EB8E}" type="sibTrans" cxnId="{1C941076-DF8E-CC44-BB6C-749656EF3518}">
      <dgm:prSet/>
      <dgm:spPr/>
      <dgm:t>
        <a:bodyPr/>
        <a:lstStyle/>
        <a:p>
          <a:endParaRPr lang="en-US"/>
        </a:p>
      </dgm:t>
    </dgm:pt>
    <dgm:pt modelId="{CF099002-5A6E-0541-9990-62E8466454BF}" type="pres">
      <dgm:prSet presAssocID="{556249B7-7492-544A-975A-C323835B8A15}" presName="Name0" presStyleCnt="0">
        <dgm:presLayoutVars>
          <dgm:dir/>
          <dgm:animLvl val="lvl"/>
          <dgm:resizeHandles val="exact"/>
        </dgm:presLayoutVars>
      </dgm:prSet>
      <dgm:spPr/>
    </dgm:pt>
    <dgm:pt modelId="{94B9D382-334D-0C4B-9904-1C30E49EBED2}" type="pres">
      <dgm:prSet presAssocID="{7323910C-26E7-8A45-B463-2B8CBC1D2766}" presName="boxAndChildren" presStyleCnt="0"/>
      <dgm:spPr/>
    </dgm:pt>
    <dgm:pt modelId="{238B6F30-1F01-B14D-B639-9266F068E4E8}" type="pres">
      <dgm:prSet presAssocID="{7323910C-26E7-8A45-B463-2B8CBC1D2766}" presName="parentTextBox" presStyleLbl="node1" presStyleIdx="0" presStyleCnt="3"/>
      <dgm:spPr/>
    </dgm:pt>
    <dgm:pt modelId="{EF5D7684-762B-5C40-91BB-6AD2BF29AF38}" type="pres">
      <dgm:prSet presAssocID="{7323910C-26E7-8A45-B463-2B8CBC1D2766}" presName="entireBox" presStyleLbl="node1" presStyleIdx="0" presStyleCnt="3"/>
      <dgm:spPr/>
    </dgm:pt>
    <dgm:pt modelId="{01212CC8-C6AD-D94F-9E8B-3A0D0D10A259}" type="pres">
      <dgm:prSet presAssocID="{7323910C-26E7-8A45-B463-2B8CBC1D2766}" presName="descendantBox" presStyleCnt="0"/>
      <dgm:spPr/>
    </dgm:pt>
    <dgm:pt modelId="{2F3DC276-F784-1848-921B-18708692AF08}" type="pres">
      <dgm:prSet presAssocID="{18500BA5-904C-634D-810F-8102172BEAE0}" presName="childTextBox" presStyleLbl="fgAccFollowNode1" presStyleIdx="0" presStyleCnt="6">
        <dgm:presLayoutVars>
          <dgm:bulletEnabled val="1"/>
        </dgm:presLayoutVars>
      </dgm:prSet>
      <dgm:spPr/>
    </dgm:pt>
    <dgm:pt modelId="{73B997C6-DDF9-384A-B56D-468F44E428C0}" type="pres">
      <dgm:prSet presAssocID="{3AD870CE-174D-ED4B-A29D-0A85395E9332}" presName="childTextBox" presStyleLbl="fgAccFollowNode1" presStyleIdx="1" presStyleCnt="6">
        <dgm:presLayoutVars>
          <dgm:bulletEnabled val="1"/>
        </dgm:presLayoutVars>
      </dgm:prSet>
      <dgm:spPr/>
    </dgm:pt>
    <dgm:pt modelId="{09425DAA-FE03-1C4C-B44B-DE20C3CE45F9}" type="pres">
      <dgm:prSet presAssocID="{52890B86-0F1C-8149-BFB8-C35A5A62ACE8}" presName="sp" presStyleCnt="0"/>
      <dgm:spPr/>
    </dgm:pt>
    <dgm:pt modelId="{621B238A-F164-4F40-B6E4-E97A596E89B4}" type="pres">
      <dgm:prSet presAssocID="{BDD84965-FFD2-2546-A665-917B2BB990F3}" presName="arrowAndChildren" presStyleCnt="0"/>
      <dgm:spPr/>
    </dgm:pt>
    <dgm:pt modelId="{904330B7-84FE-764A-92CF-B2E249B2D109}" type="pres">
      <dgm:prSet presAssocID="{BDD84965-FFD2-2546-A665-917B2BB990F3}" presName="parentTextArrow" presStyleLbl="node1" presStyleIdx="0" presStyleCnt="3"/>
      <dgm:spPr/>
    </dgm:pt>
    <dgm:pt modelId="{9BF45541-9EA9-C14A-8CE2-F9B7FD692D7A}" type="pres">
      <dgm:prSet presAssocID="{BDD84965-FFD2-2546-A665-917B2BB990F3}" presName="arrow" presStyleLbl="node1" presStyleIdx="1" presStyleCnt="3"/>
      <dgm:spPr/>
    </dgm:pt>
    <dgm:pt modelId="{D365DB3C-3155-864C-8A3E-9BD61A0A874B}" type="pres">
      <dgm:prSet presAssocID="{BDD84965-FFD2-2546-A665-917B2BB990F3}" presName="descendantArrow" presStyleCnt="0"/>
      <dgm:spPr/>
    </dgm:pt>
    <dgm:pt modelId="{50080B9B-099B-9945-A175-1443FF274544}" type="pres">
      <dgm:prSet presAssocID="{0E3C5734-E566-954D-B84C-DC46B119768D}" presName="childTextArrow" presStyleLbl="fgAccFollowNode1" presStyleIdx="2" presStyleCnt="6">
        <dgm:presLayoutVars>
          <dgm:bulletEnabled val="1"/>
        </dgm:presLayoutVars>
      </dgm:prSet>
      <dgm:spPr/>
    </dgm:pt>
    <dgm:pt modelId="{0FFBB338-89A2-E240-8D5F-2F58015DCEC8}" type="pres">
      <dgm:prSet presAssocID="{0EAB6059-E6BF-2347-B893-048F18BD7DE4}" presName="childTextArrow" presStyleLbl="fgAccFollowNode1" presStyleIdx="3" presStyleCnt="6">
        <dgm:presLayoutVars>
          <dgm:bulletEnabled val="1"/>
        </dgm:presLayoutVars>
      </dgm:prSet>
      <dgm:spPr/>
    </dgm:pt>
    <dgm:pt modelId="{449E6405-1A58-7E4F-8689-1DAA297758C7}" type="pres">
      <dgm:prSet presAssocID="{39543244-51C6-2747-AC38-CBF076C7D5C2}" presName="sp" presStyleCnt="0"/>
      <dgm:spPr/>
    </dgm:pt>
    <dgm:pt modelId="{FB431491-11CA-AD4A-AE03-33A610E8BAA9}" type="pres">
      <dgm:prSet presAssocID="{0BBB17C0-8E48-DE48-AB68-25A092DFA3F7}" presName="arrowAndChildren" presStyleCnt="0"/>
      <dgm:spPr/>
    </dgm:pt>
    <dgm:pt modelId="{17968F84-F3AB-B44F-A510-1FAC53FBC23D}" type="pres">
      <dgm:prSet presAssocID="{0BBB17C0-8E48-DE48-AB68-25A092DFA3F7}" presName="parentTextArrow" presStyleLbl="node1" presStyleIdx="1" presStyleCnt="3"/>
      <dgm:spPr/>
    </dgm:pt>
    <dgm:pt modelId="{CB1C6644-BA4A-E048-AF88-6FD108028DA4}" type="pres">
      <dgm:prSet presAssocID="{0BBB17C0-8E48-DE48-AB68-25A092DFA3F7}" presName="arrow" presStyleLbl="node1" presStyleIdx="2" presStyleCnt="3"/>
      <dgm:spPr/>
    </dgm:pt>
    <dgm:pt modelId="{32778DE4-9971-1541-AEA6-F69529584B03}" type="pres">
      <dgm:prSet presAssocID="{0BBB17C0-8E48-DE48-AB68-25A092DFA3F7}" presName="descendantArrow" presStyleCnt="0"/>
      <dgm:spPr/>
    </dgm:pt>
    <dgm:pt modelId="{CA9D0EB4-2786-DF42-A4B7-67915AC04F63}" type="pres">
      <dgm:prSet presAssocID="{118C4162-A62A-894B-AB0A-9E06B15E8FF2}" presName="childTextArrow" presStyleLbl="fgAccFollowNode1" presStyleIdx="4" presStyleCnt="6">
        <dgm:presLayoutVars>
          <dgm:bulletEnabled val="1"/>
        </dgm:presLayoutVars>
      </dgm:prSet>
      <dgm:spPr/>
    </dgm:pt>
    <dgm:pt modelId="{03795F36-5DFA-E84A-A5DE-C2A1594367C5}" type="pres">
      <dgm:prSet presAssocID="{0348651D-A7E1-844A-B701-BD8291D143D6}" presName="childTextArrow" presStyleLbl="fgAccFollowNode1" presStyleIdx="5" presStyleCnt="6">
        <dgm:presLayoutVars>
          <dgm:bulletEnabled val="1"/>
        </dgm:presLayoutVars>
      </dgm:prSet>
      <dgm:spPr/>
    </dgm:pt>
  </dgm:ptLst>
  <dgm:cxnLst>
    <dgm:cxn modelId="{333F6D06-664D-284E-9037-3A7B4A003000}" type="presOf" srcId="{7323910C-26E7-8A45-B463-2B8CBC1D2766}" destId="{238B6F30-1F01-B14D-B639-9266F068E4E8}" srcOrd="0" destOrd="0" presId="urn:microsoft.com/office/officeart/2005/8/layout/process4"/>
    <dgm:cxn modelId="{1795B909-11B1-754E-BCFB-643B3B252546}" srcId="{BDD84965-FFD2-2546-A665-917B2BB990F3}" destId="{0E3C5734-E566-954D-B84C-DC46B119768D}" srcOrd="0" destOrd="0" parTransId="{B83A92A5-071E-0545-91C0-D417C4016B52}" sibTransId="{AD718389-6EFC-4A40-B5B9-B2B5110D02B9}"/>
    <dgm:cxn modelId="{8F258A0C-E646-754C-A6B8-0614FCEA34EC}" srcId="{556249B7-7492-544A-975A-C323835B8A15}" destId="{7323910C-26E7-8A45-B463-2B8CBC1D2766}" srcOrd="2" destOrd="0" parTransId="{74CBC039-74D8-DA42-B063-E57A0B191C5A}" sibTransId="{A7BC8D47-49B8-6C46-965F-EE9436A2A9BE}"/>
    <dgm:cxn modelId="{3AFF2D14-F694-3346-9A67-5C1B26B77BBC}" srcId="{0BBB17C0-8E48-DE48-AB68-25A092DFA3F7}" destId="{118C4162-A62A-894B-AB0A-9E06B15E8FF2}" srcOrd="0" destOrd="0" parTransId="{2E2F07C0-9420-1142-8E5C-A83796182F44}" sibTransId="{BFCC7485-B94A-6B46-8425-904AA0DCE530}"/>
    <dgm:cxn modelId="{DCD2D31D-47DE-2947-BBB9-5276DDA17C32}" srcId="{556249B7-7492-544A-975A-C323835B8A15}" destId="{0BBB17C0-8E48-DE48-AB68-25A092DFA3F7}" srcOrd="0" destOrd="0" parTransId="{8BC68F46-925A-BD45-89B8-2C7631801C59}" sibTransId="{39543244-51C6-2747-AC38-CBF076C7D5C2}"/>
    <dgm:cxn modelId="{4BC35920-DF97-2441-9A51-82E79FDB5D5E}" type="presOf" srcId="{556249B7-7492-544A-975A-C323835B8A15}" destId="{CF099002-5A6E-0541-9990-62E8466454BF}" srcOrd="0" destOrd="0" presId="urn:microsoft.com/office/officeart/2005/8/layout/process4"/>
    <dgm:cxn modelId="{6DB8CB28-E259-CD44-930D-303C99CBB898}" srcId="{556249B7-7492-544A-975A-C323835B8A15}" destId="{BDD84965-FFD2-2546-A665-917B2BB990F3}" srcOrd="1" destOrd="0" parTransId="{9A649740-2DE3-944D-939F-852036928442}" sibTransId="{52890B86-0F1C-8149-BFB8-C35A5A62ACE8}"/>
    <dgm:cxn modelId="{388BB53D-ED0E-4C41-B48F-526E6C25DF90}" type="presOf" srcId="{0EAB6059-E6BF-2347-B893-048F18BD7DE4}" destId="{0FFBB338-89A2-E240-8D5F-2F58015DCEC8}" srcOrd="0" destOrd="0" presId="urn:microsoft.com/office/officeart/2005/8/layout/process4"/>
    <dgm:cxn modelId="{E8F07B55-2CC8-FD4C-AFD0-546F9C8AFD86}" type="presOf" srcId="{18500BA5-904C-634D-810F-8102172BEAE0}" destId="{2F3DC276-F784-1848-921B-18708692AF08}" srcOrd="0" destOrd="0" presId="urn:microsoft.com/office/officeart/2005/8/layout/process4"/>
    <dgm:cxn modelId="{1C941076-DF8E-CC44-BB6C-749656EF3518}" srcId="{7323910C-26E7-8A45-B463-2B8CBC1D2766}" destId="{3AD870CE-174D-ED4B-A29D-0A85395E9332}" srcOrd="1" destOrd="0" parTransId="{C07A07DC-813F-9349-9AEC-B7B7B2DC5C02}" sibTransId="{1350C171-FAC5-3B40-A337-EBAEA079EB8E}"/>
    <dgm:cxn modelId="{761FE95A-A862-E949-B2B1-BF49F0124914}" type="presOf" srcId="{0348651D-A7E1-844A-B701-BD8291D143D6}" destId="{03795F36-5DFA-E84A-A5DE-C2A1594367C5}" srcOrd="0" destOrd="0" presId="urn:microsoft.com/office/officeart/2005/8/layout/process4"/>
    <dgm:cxn modelId="{29CDDC80-9394-D143-8688-AC48F515E002}" srcId="{7323910C-26E7-8A45-B463-2B8CBC1D2766}" destId="{18500BA5-904C-634D-810F-8102172BEAE0}" srcOrd="0" destOrd="0" parTransId="{142830F4-B4F5-C14C-BB22-1BF1421986E1}" sibTransId="{2F1D253D-3800-5642-977D-E9EFB7F2DD56}"/>
    <dgm:cxn modelId="{D24E5B97-CB2B-AF46-9A3F-40442DBB4A2A}" type="presOf" srcId="{BDD84965-FFD2-2546-A665-917B2BB990F3}" destId="{9BF45541-9EA9-C14A-8CE2-F9B7FD692D7A}" srcOrd="1" destOrd="0" presId="urn:microsoft.com/office/officeart/2005/8/layout/process4"/>
    <dgm:cxn modelId="{964EF79A-D15D-6A45-BCE4-E632D9AC708B}" type="presOf" srcId="{0BBB17C0-8E48-DE48-AB68-25A092DFA3F7}" destId="{CB1C6644-BA4A-E048-AF88-6FD108028DA4}" srcOrd="1" destOrd="0" presId="urn:microsoft.com/office/officeart/2005/8/layout/process4"/>
    <dgm:cxn modelId="{2AB448A6-7A43-5B4B-BEEC-4E42BE7E4625}" srcId="{BDD84965-FFD2-2546-A665-917B2BB990F3}" destId="{0EAB6059-E6BF-2347-B893-048F18BD7DE4}" srcOrd="1" destOrd="0" parTransId="{1AAE45F9-97D6-C845-85E2-27D5DF29355C}" sibTransId="{35CAF06A-6232-774F-A58F-E1564DB488A6}"/>
    <dgm:cxn modelId="{488D72BD-C579-EC49-8E2D-7751DD9663ED}" type="presOf" srcId="{0BBB17C0-8E48-DE48-AB68-25A092DFA3F7}" destId="{17968F84-F3AB-B44F-A510-1FAC53FBC23D}" srcOrd="0" destOrd="0" presId="urn:microsoft.com/office/officeart/2005/8/layout/process4"/>
    <dgm:cxn modelId="{685E64C1-6573-1E44-9AEC-7FB2C70595A8}" type="presOf" srcId="{0E3C5734-E566-954D-B84C-DC46B119768D}" destId="{50080B9B-099B-9945-A175-1443FF274544}" srcOrd="0" destOrd="0" presId="urn:microsoft.com/office/officeart/2005/8/layout/process4"/>
    <dgm:cxn modelId="{B73B65C8-41B9-D54C-839B-575815D78BD1}" type="presOf" srcId="{118C4162-A62A-894B-AB0A-9E06B15E8FF2}" destId="{CA9D0EB4-2786-DF42-A4B7-67915AC04F63}" srcOrd="0" destOrd="0" presId="urn:microsoft.com/office/officeart/2005/8/layout/process4"/>
    <dgm:cxn modelId="{34600DD0-8709-5B44-8E8A-5E2ACC66AB13}" type="presOf" srcId="{7323910C-26E7-8A45-B463-2B8CBC1D2766}" destId="{EF5D7684-762B-5C40-91BB-6AD2BF29AF38}" srcOrd="1" destOrd="0" presId="urn:microsoft.com/office/officeart/2005/8/layout/process4"/>
    <dgm:cxn modelId="{E76640DE-DEA9-1A46-A358-ADD9F9BDCFE0}" type="presOf" srcId="{BDD84965-FFD2-2546-A665-917B2BB990F3}" destId="{904330B7-84FE-764A-92CF-B2E249B2D109}" srcOrd="0" destOrd="0" presId="urn:microsoft.com/office/officeart/2005/8/layout/process4"/>
    <dgm:cxn modelId="{66AFA2F7-C2D8-0F44-BCF8-DA7267BA9657}" type="presOf" srcId="{3AD870CE-174D-ED4B-A29D-0A85395E9332}" destId="{73B997C6-DDF9-384A-B56D-468F44E428C0}" srcOrd="0" destOrd="0" presId="urn:microsoft.com/office/officeart/2005/8/layout/process4"/>
    <dgm:cxn modelId="{FC9F3AFF-F108-5A4A-8877-5CB80B5C5970}" srcId="{0BBB17C0-8E48-DE48-AB68-25A092DFA3F7}" destId="{0348651D-A7E1-844A-B701-BD8291D143D6}" srcOrd="1" destOrd="0" parTransId="{02316A3F-21C0-CE42-B1AA-8E4AED69A49E}" sibTransId="{D74B8D10-3000-A148-B2B6-2E33685C77BE}"/>
    <dgm:cxn modelId="{9B033F3C-C7D7-BC4A-94FE-9F6034347729}" type="presParOf" srcId="{CF099002-5A6E-0541-9990-62E8466454BF}" destId="{94B9D382-334D-0C4B-9904-1C30E49EBED2}" srcOrd="0" destOrd="0" presId="urn:microsoft.com/office/officeart/2005/8/layout/process4"/>
    <dgm:cxn modelId="{B5F1DE1F-3ABB-5641-B3EA-51B107B8FDA3}" type="presParOf" srcId="{94B9D382-334D-0C4B-9904-1C30E49EBED2}" destId="{238B6F30-1F01-B14D-B639-9266F068E4E8}" srcOrd="0" destOrd="0" presId="urn:microsoft.com/office/officeart/2005/8/layout/process4"/>
    <dgm:cxn modelId="{8FDAEF19-6850-BE4E-BA92-88856C10CD10}" type="presParOf" srcId="{94B9D382-334D-0C4B-9904-1C30E49EBED2}" destId="{EF5D7684-762B-5C40-91BB-6AD2BF29AF38}" srcOrd="1" destOrd="0" presId="urn:microsoft.com/office/officeart/2005/8/layout/process4"/>
    <dgm:cxn modelId="{11C746A5-B3A2-D54C-AF49-F38B516EC729}" type="presParOf" srcId="{94B9D382-334D-0C4B-9904-1C30E49EBED2}" destId="{01212CC8-C6AD-D94F-9E8B-3A0D0D10A259}" srcOrd="2" destOrd="0" presId="urn:microsoft.com/office/officeart/2005/8/layout/process4"/>
    <dgm:cxn modelId="{8EC5AC33-7B5B-C84E-8DF9-427C85370FCE}" type="presParOf" srcId="{01212CC8-C6AD-D94F-9E8B-3A0D0D10A259}" destId="{2F3DC276-F784-1848-921B-18708692AF08}" srcOrd="0" destOrd="0" presId="urn:microsoft.com/office/officeart/2005/8/layout/process4"/>
    <dgm:cxn modelId="{BC124B60-5BBF-3348-B213-AAECDCD84A43}" type="presParOf" srcId="{01212CC8-C6AD-D94F-9E8B-3A0D0D10A259}" destId="{73B997C6-DDF9-384A-B56D-468F44E428C0}" srcOrd="1" destOrd="0" presId="urn:microsoft.com/office/officeart/2005/8/layout/process4"/>
    <dgm:cxn modelId="{3E0FEB0F-4995-D44D-B429-4B3F5B786E22}" type="presParOf" srcId="{CF099002-5A6E-0541-9990-62E8466454BF}" destId="{09425DAA-FE03-1C4C-B44B-DE20C3CE45F9}" srcOrd="1" destOrd="0" presId="urn:microsoft.com/office/officeart/2005/8/layout/process4"/>
    <dgm:cxn modelId="{47CF3595-D010-8F4B-82B0-27B830E31F25}" type="presParOf" srcId="{CF099002-5A6E-0541-9990-62E8466454BF}" destId="{621B238A-F164-4F40-B6E4-E97A596E89B4}" srcOrd="2" destOrd="0" presId="urn:microsoft.com/office/officeart/2005/8/layout/process4"/>
    <dgm:cxn modelId="{CCB3102F-FDF4-7A47-A7F9-E04B1FB1F53D}" type="presParOf" srcId="{621B238A-F164-4F40-B6E4-E97A596E89B4}" destId="{904330B7-84FE-764A-92CF-B2E249B2D109}" srcOrd="0" destOrd="0" presId="urn:microsoft.com/office/officeart/2005/8/layout/process4"/>
    <dgm:cxn modelId="{F96D844A-5995-8646-86F8-37C7EDA20081}" type="presParOf" srcId="{621B238A-F164-4F40-B6E4-E97A596E89B4}" destId="{9BF45541-9EA9-C14A-8CE2-F9B7FD692D7A}" srcOrd="1" destOrd="0" presId="urn:microsoft.com/office/officeart/2005/8/layout/process4"/>
    <dgm:cxn modelId="{3C8C879D-686F-E643-A653-B38EB69408B5}" type="presParOf" srcId="{621B238A-F164-4F40-B6E4-E97A596E89B4}" destId="{D365DB3C-3155-864C-8A3E-9BD61A0A874B}" srcOrd="2" destOrd="0" presId="urn:microsoft.com/office/officeart/2005/8/layout/process4"/>
    <dgm:cxn modelId="{A1FC3AB8-AB19-BF44-8B8C-E5378B158F8F}" type="presParOf" srcId="{D365DB3C-3155-864C-8A3E-9BD61A0A874B}" destId="{50080B9B-099B-9945-A175-1443FF274544}" srcOrd="0" destOrd="0" presId="urn:microsoft.com/office/officeart/2005/8/layout/process4"/>
    <dgm:cxn modelId="{AE379202-6E6B-494D-A4E5-B3292337FA3A}" type="presParOf" srcId="{D365DB3C-3155-864C-8A3E-9BD61A0A874B}" destId="{0FFBB338-89A2-E240-8D5F-2F58015DCEC8}" srcOrd="1" destOrd="0" presId="urn:microsoft.com/office/officeart/2005/8/layout/process4"/>
    <dgm:cxn modelId="{477364B8-4150-6940-9E89-F34603019555}" type="presParOf" srcId="{CF099002-5A6E-0541-9990-62E8466454BF}" destId="{449E6405-1A58-7E4F-8689-1DAA297758C7}" srcOrd="3" destOrd="0" presId="urn:microsoft.com/office/officeart/2005/8/layout/process4"/>
    <dgm:cxn modelId="{0CF81574-5A08-4448-9DAE-C85F9DC13162}" type="presParOf" srcId="{CF099002-5A6E-0541-9990-62E8466454BF}" destId="{FB431491-11CA-AD4A-AE03-33A610E8BAA9}" srcOrd="4" destOrd="0" presId="urn:microsoft.com/office/officeart/2005/8/layout/process4"/>
    <dgm:cxn modelId="{89884758-EF08-4749-8BCC-C86292FB6C1B}" type="presParOf" srcId="{FB431491-11CA-AD4A-AE03-33A610E8BAA9}" destId="{17968F84-F3AB-B44F-A510-1FAC53FBC23D}" srcOrd="0" destOrd="0" presId="urn:microsoft.com/office/officeart/2005/8/layout/process4"/>
    <dgm:cxn modelId="{BD617744-12E6-7A42-BD51-195FB33BDAD2}" type="presParOf" srcId="{FB431491-11CA-AD4A-AE03-33A610E8BAA9}" destId="{CB1C6644-BA4A-E048-AF88-6FD108028DA4}" srcOrd="1" destOrd="0" presId="urn:microsoft.com/office/officeart/2005/8/layout/process4"/>
    <dgm:cxn modelId="{381CC471-FF96-6949-B368-DF4F15659A72}" type="presParOf" srcId="{FB431491-11CA-AD4A-AE03-33A610E8BAA9}" destId="{32778DE4-9971-1541-AEA6-F69529584B03}" srcOrd="2" destOrd="0" presId="urn:microsoft.com/office/officeart/2005/8/layout/process4"/>
    <dgm:cxn modelId="{816CBB71-9ABF-3D4E-B030-56B733EDD9A3}" type="presParOf" srcId="{32778DE4-9971-1541-AEA6-F69529584B03}" destId="{CA9D0EB4-2786-DF42-A4B7-67915AC04F63}" srcOrd="0" destOrd="0" presId="urn:microsoft.com/office/officeart/2005/8/layout/process4"/>
    <dgm:cxn modelId="{79EE5F6C-0802-BD40-8EC0-774E542B0DB3}" type="presParOf" srcId="{32778DE4-9971-1541-AEA6-F69529584B03}" destId="{03795F36-5DFA-E84A-A5DE-C2A1594367C5}"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773341-B7A9-41B4-A50E-A05B5CAD6573}" type="doc">
      <dgm:prSet loTypeId="urn:microsoft.com/office/officeart/2005/8/layout/vList3" loCatId="picture" qsTypeId="urn:microsoft.com/office/officeart/2005/8/quickstyle/simple1" qsCatId="simple" csTypeId="urn:microsoft.com/office/officeart/2005/8/colors/accent1_2" csCatId="accent1" phldr="1"/>
      <dgm:spPr/>
    </dgm:pt>
    <dgm:pt modelId="{A21C772F-FE21-48AF-B5FC-5480FFD0AEA4}">
      <dgm:prSet phldrT="[Text]" custT="1"/>
      <dgm:spPr>
        <a:noFill/>
        <a:ln>
          <a:solidFill>
            <a:schemeClr val="tx1"/>
          </a:solidFill>
        </a:ln>
      </dgm:spPr>
      <dgm:t>
        <a:bodyPr/>
        <a:lstStyle/>
        <a:p>
          <a:pPr algn="l"/>
          <a:endParaRPr lang="en-US" sz="2800" b="0" i="0" dirty="0">
            <a:solidFill>
              <a:schemeClr val="tx1"/>
            </a:solidFill>
            <a:latin typeface="Real Head Pro"/>
          </a:endParaRPr>
        </a:p>
        <a:p>
          <a:pPr algn="l"/>
          <a:r>
            <a:rPr lang="en-US" sz="2000" b="0" i="1" dirty="0">
              <a:solidFill>
                <a:schemeClr val="tx1"/>
              </a:solidFill>
              <a:latin typeface="Real Head Pro"/>
            </a:rPr>
            <a:t>Is cooling paint the key to turning down the planet’s temperature dial?</a:t>
          </a:r>
        </a:p>
        <a:p>
          <a:pPr algn="l"/>
          <a:r>
            <a:rPr lang="en-US" sz="1800" b="0" i="0" dirty="0">
              <a:solidFill>
                <a:schemeClr val="tx1"/>
              </a:solidFill>
              <a:latin typeface="Real Head Pro"/>
            </a:rPr>
            <a:t>Professor Yi Zheng, Associate Professor, Mechanical and Industrial Engineering</a:t>
          </a:r>
        </a:p>
        <a:p>
          <a:pPr algn="ctr"/>
          <a:endParaRPr lang="en-US" sz="2200" dirty="0"/>
        </a:p>
      </dgm:t>
    </dgm:pt>
    <dgm:pt modelId="{3DB7FDF6-6132-4B47-B86E-F7F627502E39}" type="parTrans" cxnId="{FAC96848-3C05-4A63-AF7A-68A7957E5449}">
      <dgm:prSet/>
      <dgm:spPr/>
      <dgm:t>
        <a:bodyPr/>
        <a:lstStyle/>
        <a:p>
          <a:endParaRPr lang="en-US"/>
        </a:p>
      </dgm:t>
    </dgm:pt>
    <dgm:pt modelId="{D05293D5-6202-449E-8280-2EF37EB95031}" type="sibTrans" cxnId="{FAC96848-3C05-4A63-AF7A-68A7957E5449}">
      <dgm:prSet/>
      <dgm:spPr/>
      <dgm:t>
        <a:bodyPr/>
        <a:lstStyle/>
        <a:p>
          <a:endParaRPr lang="en-US"/>
        </a:p>
      </dgm:t>
    </dgm:pt>
    <dgm:pt modelId="{3761C09D-BBFE-4887-A7B6-CBDBC59EEB29}">
      <dgm:prSet phldrT="[Text]" custT="1"/>
      <dgm:spPr>
        <a:noFill/>
        <a:ln>
          <a:solidFill>
            <a:schemeClr val="tx1"/>
          </a:solidFill>
        </a:ln>
      </dgm:spPr>
      <dgm:t>
        <a:bodyPr/>
        <a:lstStyle/>
        <a:p>
          <a:pPr algn="l"/>
          <a:endParaRPr lang="en-US" sz="2000" b="0" i="1" dirty="0">
            <a:solidFill>
              <a:schemeClr val="tx1"/>
            </a:solidFill>
            <a:latin typeface="Real Head Pro"/>
          </a:endParaRPr>
        </a:p>
        <a:p>
          <a:pPr algn="l"/>
          <a:r>
            <a:rPr lang="en-US" sz="1800" b="0" i="1" dirty="0">
              <a:solidFill>
                <a:schemeClr val="tx1"/>
              </a:solidFill>
              <a:latin typeface="Real Head Pro"/>
            </a:rPr>
            <a:t>Breakthrough 3D imaging to detect lung cancer early developed by Northeastern researcher</a:t>
          </a:r>
        </a:p>
        <a:p>
          <a:pPr algn="l"/>
          <a:r>
            <a:rPr lang="en-US" sz="1600" b="0" i="0" dirty="0">
              <a:solidFill>
                <a:schemeClr val="tx1"/>
              </a:solidFill>
              <a:latin typeface="Real Head Pro"/>
            </a:rPr>
            <a:t>Professor </a:t>
          </a:r>
          <a:r>
            <a:rPr lang="en-US" sz="1600" b="0" i="0" dirty="0" err="1">
              <a:solidFill>
                <a:schemeClr val="tx1"/>
              </a:solidFill>
              <a:latin typeface="Real Head Pro"/>
            </a:rPr>
            <a:t>Soner</a:t>
          </a:r>
          <a:r>
            <a:rPr lang="en-US" sz="1600" b="0" i="0" dirty="0">
              <a:solidFill>
                <a:schemeClr val="tx1"/>
              </a:solidFill>
              <a:latin typeface="Real Head Pro"/>
            </a:rPr>
            <a:t> </a:t>
          </a:r>
          <a:r>
            <a:rPr lang="en-US" sz="1600" b="0" i="0" dirty="0" err="1">
              <a:solidFill>
                <a:schemeClr val="tx1"/>
              </a:solidFill>
              <a:latin typeface="Real Head Pro"/>
            </a:rPr>
            <a:t>Sonmezoglu</a:t>
          </a:r>
          <a:r>
            <a:rPr lang="en-US" sz="1600" b="0" i="0" dirty="0">
              <a:solidFill>
                <a:schemeClr val="tx1"/>
              </a:solidFill>
              <a:latin typeface="Real Head Pro"/>
            </a:rPr>
            <a:t>, Assistant Professor, Electrical and Computer Engineering</a:t>
          </a:r>
        </a:p>
        <a:p>
          <a:pPr algn="ctr"/>
          <a:endParaRPr lang="en-US" sz="1600" dirty="0"/>
        </a:p>
      </dgm:t>
    </dgm:pt>
    <dgm:pt modelId="{EC21A09C-BC47-4122-84AD-722EF366B137}" type="parTrans" cxnId="{08EBC538-630B-4C75-B223-356A5CDEC318}">
      <dgm:prSet/>
      <dgm:spPr/>
      <dgm:t>
        <a:bodyPr/>
        <a:lstStyle/>
        <a:p>
          <a:endParaRPr lang="en-US"/>
        </a:p>
      </dgm:t>
    </dgm:pt>
    <dgm:pt modelId="{E19D44ED-A83C-4900-A018-62A042112A7B}" type="sibTrans" cxnId="{08EBC538-630B-4C75-B223-356A5CDEC318}">
      <dgm:prSet/>
      <dgm:spPr/>
      <dgm:t>
        <a:bodyPr/>
        <a:lstStyle/>
        <a:p>
          <a:endParaRPr lang="en-US"/>
        </a:p>
      </dgm:t>
    </dgm:pt>
    <dgm:pt modelId="{E75DAECF-365F-452F-95F5-D10D779C5802}">
      <dgm:prSet phldrT="[Text]" custT="1"/>
      <dgm:spPr>
        <a:noFill/>
        <a:ln>
          <a:solidFill>
            <a:schemeClr val="tx1"/>
          </a:solidFill>
        </a:ln>
      </dgm:spPr>
      <dgm:t>
        <a:bodyPr/>
        <a:lstStyle/>
        <a:p>
          <a:pPr algn="l"/>
          <a:r>
            <a:rPr lang="en-US" sz="1800" b="0" i="1" dirty="0">
              <a:solidFill>
                <a:schemeClr val="tx1"/>
              </a:solidFill>
              <a:latin typeface="Real Head Pro"/>
            </a:rPr>
            <a:t>Queer tabletop roleplaying games provide valuable lessons that even ‘Dungeons &amp; Dragons’ can learn from, new research finds</a:t>
          </a:r>
        </a:p>
        <a:p>
          <a:pPr algn="l"/>
          <a:r>
            <a:rPr lang="en-US" sz="1600" b="0" i="0" dirty="0">
              <a:solidFill>
                <a:schemeClr val="tx1"/>
              </a:solidFill>
              <a:latin typeface="Real Head Pro"/>
            </a:rPr>
            <a:t>Professor Alexandra To, </a:t>
          </a:r>
          <a:r>
            <a:rPr lang="en-US" sz="1600" b="0" i="0" dirty="0">
              <a:solidFill>
                <a:schemeClr val="tx1"/>
              </a:solidFill>
            </a:rPr>
            <a:t>Assistant Professor, Art + Design</a:t>
          </a:r>
          <a:endParaRPr lang="en-US" sz="1600" i="0" dirty="0">
            <a:solidFill>
              <a:schemeClr val="tx1"/>
            </a:solidFill>
            <a:latin typeface="Real Head Pro"/>
          </a:endParaRPr>
        </a:p>
      </dgm:t>
    </dgm:pt>
    <dgm:pt modelId="{910D8A55-93E4-4105-AA7E-DB47318EF912}" type="parTrans" cxnId="{7EC51535-960B-4AD9-B530-83B564259D9F}">
      <dgm:prSet/>
      <dgm:spPr/>
      <dgm:t>
        <a:bodyPr/>
        <a:lstStyle/>
        <a:p>
          <a:endParaRPr lang="en-US"/>
        </a:p>
      </dgm:t>
    </dgm:pt>
    <dgm:pt modelId="{36AB910E-6826-4A5F-8588-FE78E07530B1}" type="sibTrans" cxnId="{7EC51535-960B-4AD9-B530-83B564259D9F}">
      <dgm:prSet/>
      <dgm:spPr/>
      <dgm:t>
        <a:bodyPr/>
        <a:lstStyle/>
        <a:p>
          <a:endParaRPr lang="en-US"/>
        </a:p>
      </dgm:t>
    </dgm:pt>
    <dgm:pt modelId="{27F60188-6562-4D94-B35D-DCAE37E03F87}" type="pres">
      <dgm:prSet presAssocID="{3A773341-B7A9-41B4-A50E-A05B5CAD6573}" presName="linearFlow" presStyleCnt="0">
        <dgm:presLayoutVars>
          <dgm:dir/>
          <dgm:resizeHandles val="exact"/>
        </dgm:presLayoutVars>
      </dgm:prSet>
      <dgm:spPr/>
    </dgm:pt>
    <dgm:pt modelId="{C9DD55FC-3A92-46B6-ABC0-8D92B6EE0DED}" type="pres">
      <dgm:prSet presAssocID="{A21C772F-FE21-48AF-B5FC-5480FFD0AEA4}" presName="composite" presStyleCnt="0"/>
      <dgm:spPr/>
    </dgm:pt>
    <dgm:pt modelId="{5B370BDA-9E27-4676-B7FB-365BC98E7F80}" type="pres">
      <dgm:prSet presAssocID="{A21C772F-FE21-48AF-B5FC-5480FFD0AEA4}" presName="imgShp" presStyleLbl="fgImgPlace1" presStyleIdx="0" presStyleCnt="3" custLinFactX="-4941" custLinFactNeighborX="-100000" custLinFactNeighborY="-7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E4AD9B0-8676-4CAC-89C0-5B66C79E8014}" type="pres">
      <dgm:prSet presAssocID="{A21C772F-FE21-48AF-B5FC-5480FFD0AEA4}" presName="txShp" presStyleLbl="node1" presStyleIdx="0" presStyleCnt="3" custScaleX="120060" custScaleY="71655" custLinFactNeighborX="3336" custLinFactNeighborY="-818">
        <dgm:presLayoutVars>
          <dgm:bulletEnabled val="1"/>
        </dgm:presLayoutVars>
      </dgm:prSet>
      <dgm:spPr/>
    </dgm:pt>
    <dgm:pt modelId="{06B2A8D3-993E-4140-8A8F-95BF686F65BC}" type="pres">
      <dgm:prSet presAssocID="{D05293D5-6202-449E-8280-2EF37EB95031}" presName="spacing" presStyleCnt="0"/>
      <dgm:spPr/>
    </dgm:pt>
    <dgm:pt modelId="{672F37EC-5F90-4E18-9672-DD6C7D2F20AE}" type="pres">
      <dgm:prSet presAssocID="{3761C09D-BBFE-4887-A7B6-CBDBC59EEB29}" presName="composite" presStyleCnt="0"/>
      <dgm:spPr/>
    </dgm:pt>
    <dgm:pt modelId="{A44621A5-2345-4E43-966B-A06CA2F98B90}" type="pres">
      <dgm:prSet presAssocID="{3761C09D-BBFE-4887-A7B6-CBDBC59EEB29}" presName="imgShp" presStyleLbl="fgImgPlace1" presStyleIdx="1" presStyleCnt="3" custLinFactX="-4449" custLinFactNeighborX="-100000" custLinFactNeighborY="-2657"/>
      <dgm:spPr>
        <a:blipFill>
          <a:blip xmlns:r="http://schemas.openxmlformats.org/officeDocument/2006/relationships" r:embed="rId2"/>
          <a:srcRect/>
          <a:stretch>
            <a:fillRect l="-25000" r="-25000"/>
          </a:stretch>
        </a:blipFill>
      </dgm:spPr>
    </dgm:pt>
    <dgm:pt modelId="{1599EF0B-1C50-44A7-836B-98D4F2DB0F93}" type="pres">
      <dgm:prSet presAssocID="{3761C09D-BBFE-4887-A7B6-CBDBC59EEB29}" presName="txShp" presStyleLbl="node1" presStyleIdx="1" presStyleCnt="3" custScaleX="120927" custScaleY="91870" custLinFactNeighborX="3138" custLinFactNeighborY="-11737">
        <dgm:presLayoutVars>
          <dgm:bulletEnabled val="1"/>
        </dgm:presLayoutVars>
      </dgm:prSet>
      <dgm:spPr/>
    </dgm:pt>
    <dgm:pt modelId="{C73FEB71-5A80-4B4D-8445-EC3543B05793}" type="pres">
      <dgm:prSet presAssocID="{E19D44ED-A83C-4900-A018-62A042112A7B}" presName="spacing" presStyleCnt="0"/>
      <dgm:spPr/>
    </dgm:pt>
    <dgm:pt modelId="{1FE5779D-7A19-4671-A42B-BC9001518A95}" type="pres">
      <dgm:prSet presAssocID="{E75DAECF-365F-452F-95F5-D10D779C5802}" presName="composite" presStyleCnt="0"/>
      <dgm:spPr/>
    </dgm:pt>
    <dgm:pt modelId="{91AE3E47-359E-4129-B688-BAC32D5E7FC2}" type="pres">
      <dgm:prSet presAssocID="{E75DAECF-365F-452F-95F5-D10D779C5802}" presName="imgShp" presStyleLbl="fgImgPlace1" presStyleIdx="2" presStyleCnt="3" custLinFactX="-4449" custLinFactNeighborX="-100000" custLinFactNeighborY="-237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9104B483-DA4A-4DAE-8FC5-A057289DCA64}" type="pres">
      <dgm:prSet presAssocID="{E75DAECF-365F-452F-95F5-D10D779C5802}" presName="txShp" presStyleLbl="node1" presStyleIdx="2" presStyleCnt="3" custScaleX="121437" custScaleY="98525" custLinFactNeighborX="3016" custLinFactNeighborY="-6545">
        <dgm:presLayoutVars>
          <dgm:bulletEnabled val="1"/>
        </dgm:presLayoutVars>
      </dgm:prSet>
      <dgm:spPr/>
    </dgm:pt>
  </dgm:ptLst>
  <dgm:cxnLst>
    <dgm:cxn modelId="{7EC51535-960B-4AD9-B530-83B564259D9F}" srcId="{3A773341-B7A9-41B4-A50E-A05B5CAD6573}" destId="{E75DAECF-365F-452F-95F5-D10D779C5802}" srcOrd="2" destOrd="0" parTransId="{910D8A55-93E4-4105-AA7E-DB47318EF912}" sibTransId="{36AB910E-6826-4A5F-8588-FE78E07530B1}"/>
    <dgm:cxn modelId="{08EBC538-630B-4C75-B223-356A5CDEC318}" srcId="{3A773341-B7A9-41B4-A50E-A05B5CAD6573}" destId="{3761C09D-BBFE-4887-A7B6-CBDBC59EEB29}" srcOrd="1" destOrd="0" parTransId="{EC21A09C-BC47-4122-84AD-722EF366B137}" sibTransId="{E19D44ED-A83C-4900-A018-62A042112A7B}"/>
    <dgm:cxn modelId="{FAC96848-3C05-4A63-AF7A-68A7957E5449}" srcId="{3A773341-B7A9-41B4-A50E-A05B5CAD6573}" destId="{A21C772F-FE21-48AF-B5FC-5480FFD0AEA4}" srcOrd="0" destOrd="0" parTransId="{3DB7FDF6-6132-4B47-B86E-F7F627502E39}" sibTransId="{D05293D5-6202-449E-8280-2EF37EB95031}"/>
    <dgm:cxn modelId="{FBC865D1-E291-466E-8FAF-8F4D8407EFDC}" type="presOf" srcId="{A21C772F-FE21-48AF-B5FC-5480FFD0AEA4}" destId="{8E4AD9B0-8676-4CAC-89C0-5B66C79E8014}" srcOrd="0" destOrd="0" presId="urn:microsoft.com/office/officeart/2005/8/layout/vList3"/>
    <dgm:cxn modelId="{43CC3DEB-3A06-47F3-8369-663A3B6A5515}" type="presOf" srcId="{E75DAECF-365F-452F-95F5-D10D779C5802}" destId="{9104B483-DA4A-4DAE-8FC5-A057289DCA64}" srcOrd="0" destOrd="0" presId="urn:microsoft.com/office/officeart/2005/8/layout/vList3"/>
    <dgm:cxn modelId="{41C6C3EC-31B0-4A86-8020-1EEA41AB65DF}" type="presOf" srcId="{3A773341-B7A9-41B4-A50E-A05B5CAD6573}" destId="{27F60188-6562-4D94-B35D-DCAE37E03F87}" srcOrd="0" destOrd="0" presId="urn:microsoft.com/office/officeart/2005/8/layout/vList3"/>
    <dgm:cxn modelId="{5E72B5FC-EC63-422E-BF87-8AF3382C4DAD}" type="presOf" srcId="{3761C09D-BBFE-4887-A7B6-CBDBC59EEB29}" destId="{1599EF0B-1C50-44A7-836B-98D4F2DB0F93}" srcOrd="0" destOrd="0" presId="urn:microsoft.com/office/officeart/2005/8/layout/vList3"/>
    <dgm:cxn modelId="{966D5A79-A3C8-4B07-96B7-1DB6901F07C1}" type="presParOf" srcId="{27F60188-6562-4D94-B35D-DCAE37E03F87}" destId="{C9DD55FC-3A92-46B6-ABC0-8D92B6EE0DED}" srcOrd="0" destOrd="0" presId="urn:microsoft.com/office/officeart/2005/8/layout/vList3"/>
    <dgm:cxn modelId="{804CCAFB-F179-46A9-993F-751B60384A45}" type="presParOf" srcId="{C9DD55FC-3A92-46B6-ABC0-8D92B6EE0DED}" destId="{5B370BDA-9E27-4676-B7FB-365BC98E7F80}" srcOrd="0" destOrd="0" presId="urn:microsoft.com/office/officeart/2005/8/layout/vList3"/>
    <dgm:cxn modelId="{047C4BC1-0493-4A52-B1A9-FBA79ACCFA6F}" type="presParOf" srcId="{C9DD55FC-3A92-46B6-ABC0-8D92B6EE0DED}" destId="{8E4AD9B0-8676-4CAC-89C0-5B66C79E8014}" srcOrd="1" destOrd="0" presId="urn:microsoft.com/office/officeart/2005/8/layout/vList3"/>
    <dgm:cxn modelId="{9A1D9C08-C201-45BE-B862-28E9F84944C3}" type="presParOf" srcId="{27F60188-6562-4D94-B35D-DCAE37E03F87}" destId="{06B2A8D3-993E-4140-8A8F-95BF686F65BC}" srcOrd="1" destOrd="0" presId="urn:microsoft.com/office/officeart/2005/8/layout/vList3"/>
    <dgm:cxn modelId="{1D861E27-21B1-40E0-AF05-307AB861ACEE}" type="presParOf" srcId="{27F60188-6562-4D94-B35D-DCAE37E03F87}" destId="{672F37EC-5F90-4E18-9672-DD6C7D2F20AE}" srcOrd="2" destOrd="0" presId="urn:microsoft.com/office/officeart/2005/8/layout/vList3"/>
    <dgm:cxn modelId="{FB75F713-03AD-4CDC-91E2-016471A1A6C7}" type="presParOf" srcId="{672F37EC-5F90-4E18-9672-DD6C7D2F20AE}" destId="{A44621A5-2345-4E43-966B-A06CA2F98B90}" srcOrd="0" destOrd="0" presId="urn:microsoft.com/office/officeart/2005/8/layout/vList3"/>
    <dgm:cxn modelId="{26ED294E-AFB1-491F-AC9A-3C63972671BE}" type="presParOf" srcId="{672F37EC-5F90-4E18-9672-DD6C7D2F20AE}" destId="{1599EF0B-1C50-44A7-836B-98D4F2DB0F93}" srcOrd="1" destOrd="0" presId="urn:microsoft.com/office/officeart/2005/8/layout/vList3"/>
    <dgm:cxn modelId="{6E8A8C90-7A9B-4660-B223-A47C4D682FF1}" type="presParOf" srcId="{27F60188-6562-4D94-B35D-DCAE37E03F87}" destId="{C73FEB71-5A80-4B4D-8445-EC3543B05793}" srcOrd="3" destOrd="0" presId="urn:microsoft.com/office/officeart/2005/8/layout/vList3"/>
    <dgm:cxn modelId="{6A56BCCC-4D44-45BB-9D6F-300638ACF59C}" type="presParOf" srcId="{27F60188-6562-4D94-B35D-DCAE37E03F87}" destId="{1FE5779D-7A19-4671-A42B-BC9001518A95}" srcOrd="4" destOrd="0" presId="urn:microsoft.com/office/officeart/2005/8/layout/vList3"/>
    <dgm:cxn modelId="{3A1CEBDF-5AC2-455B-9C06-AF4A40052915}" type="presParOf" srcId="{1FE5779D-7A19-4671-A42B-BC9001518A95}" destId="{91AE3E47-359E-4129-B688-BAC32D5E7FC2}" srcOrd="0" destOrd="0" presId="urn:microsoft.com/office/officeart/2005/8/layout/vList3"/>
    <dgm:cxn modelId="{6107C964-0C69-4CC9-B25F-FF868FDD5E54}" type="presParOf" srcId="{1FE5779D-7A19-4671-A42B-BC9001518A95}" destId="{9104B483-DA4A-4DAE-8FC5-A057289DCA6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D7684-762B-5C40-91BB-6AD2BF29AF38}">
      <dsp:nvSpPr>
        <dsp:cNvPr id="0" name=""/>
        <dsp:cNvSpPr/>
      </dsp:nvSpPr>
      <dsp:spPr>
        <a:xfrm>
          <a:off x="0" y="4078917"/>
          <a:ext cx="8128000" cy="133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Your pitch</a:t>
          </a:r>
        </a:p>
      </dsp:txBody>
      <dsp:txXfrm>
        <a:off x="0" y="4078917"/>
        <a:ext cx="8128000" cy="722947"/>
      </dsp:txXfrm>
    </dsp:sp>
    <dsp:sp modelId="{2F3DC276-F784-1848-921B-18708692AF08}">
      <dsp:nvSpPr>
        <dsp:cNvPr id="0" name=""/>
        <dsp:cNvSpPr/>
      </dsp:nvSpPr>
      <dsp:spPr>
        <a:xfrm>
          <a:off x="0" y="4775089"/>
          <a:ext cx="4064000" cy="6158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Write ‘proposal’</a:t>
          </a:r>
        </a:p>
      </dsp:txBody>
      <dsp:txXfrm>
        <a:off x="0" y="4775089"/>
        <a:ext cx="4064000" cy="615844"/>
      </dsp:txXfrm>
    </dsp:sp>
    <dsp:sp modelId="{73B997C6-DDF9-384A-B56D-468F44E428C0}">
      <dsp:nvSpPr>
        <dsp:cNvPr id="0" name=""/>
        <dsp:cNvSpPr/>
      </dsp:nvSpPr>
      <dsp:spPr>
        <a:xfrm>
          <a:off x="4064000" y="4775089"/>
          <a:ext cx="4064000" cy="6158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Email/phone/meet</a:t>
          </a:r>
        </a:p>
      </dsp:txBody>
      <dsp:txXfrm>
        <a:off x="4064000" y="4775089"/>
        <a:ext cx="4064000" cy="615844"/>
      </dsp:txXfrm>
    </dsp:sp>
    <dsp:sp modelId="{9BF45541-9EA9-C14A-8CE2-F9B7FD692D7A}">
      <dsp:nvSpPr>
        <dsp:cNvPr id="0" name=""/>
        <dsp:cNvSpPr/>
      </dsp:nvSpPr>
      <dsp:spPr>
        <a:xfrm rot="10800000">
          <a:off x="0" y="2039937"/>
          <a:ext cx="8128000" cy="205906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Search widely</a:t>
          </a:r>
        </a:p>
      </dsp:txBody>
      <dsp:txXfrm rot="-10800000">
        <a:off x="0" y="2039937"/>
        <a:ext cx="8128000" cy="722730"/>
      </dsp:txXfrm>
    </dsp:sp>
    <dsp:sp modelId="{50080B9B-099B-9945-A175-1443FF274544}">
      <dsp:nvSpPr>
        <dsp:cNvPr id="0" name=""/>
        <dsp:cNvSpPr/>
      </dsp:nvSpPr>
      <dsp:spPr>
        <a:xfrm>
          <a:off x="0" y="276266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University resources</a:t>
          </a:r>
        </a:p>
      </dsp:txBody>
      <dsp:txXfrm>
        <a:off x="0" y="2762668"/>
        <a:ext cx="4064000" cy="615659"/>
      </dsp:txXfrm>
    </dsp:sp>
    <dsp:sp modelId="{0FFBB338-89A2-E240-8D5F-2F58015DCEC8}">
      <dsp:nvSpPr>
        <dsp:cNvPr id="0" name=""/>
        <dsp:cNvSpPr/>
      </dsp:nvSpPr>
      <dsp:spPr>
        <a:xfrm>
          <a:off x="4064000" y="276266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Use them</a:t>
          </a:r>
        </a:p>
      </dsp:txBody>
      <dsp:txXfrm>
        <a:off x="4064000" y="2762668"/>
        <a:ext cx="4064000" cy="615659"/>
      </dsp:txXfrm>
    </dsp:sp>
    <dsp:sp modelId="{CB1C6644-BA4A-E048-AF88-6FD108028DA4}">
      <dsp:nvSpPr>
        <dsp:cNvPr id="0" name=""/>
        <dsp:cNvSpPr/>
      </dsp:nvSpPr>
      <dsp:spPr>
        <a:xfrm rot="10800000">
          <a:off x="0" y="957"/>
          <a:ext cx="8128000" cy="205906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Self-Assessment</a:t>
          </a:r>
        </a:p>
      </dsp:txBody>
      <dsp:txXfrm rot="-10800000">
        <a:off x="0" y="957"/>
        <a:ext cx="8128000" cy="722730"/>
      </dsp:txXfrm>
    </dsp:sp>
    <dsp:sp modelId="{CA9D0EB4-2786-DF42-A4B7-67915AC04F63}">
      <dsp:nvSpPr>
        <dsp:cNvPr id="0" name=""/>
        <dsp:cNvSpPr/>
      </dsp:nvSpPr>
      <dsp:spPr>
        <a:xfrm>
          <a:off x="0" y="72368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Your research interests</a:t>
          </a:r>
        </a:p>
      </dsp:txBody>
      <dsp:txXfrm>
        <a:off x="0" y="723688"/>
        <a:ext cx="4064000" cy="615659"/>
      </dsp:txXfrm>
    </dsp:sp>
    <dsp:sp modelId="{03795F36-5DFA-E84A-A5DE-C2A1594367C5}">
      <dsp:nvSpPr>
        <dsp:cNvPr id="0" name=""/>
        <dsp:cNvSpPr/>
      </dsp:nvSpPr>
      <dsp:spPr>
        <a:xfrm>
          <a:off x="4064000" y="72368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Take the time</a:t>
          </a:r>
        </a:p>
      </dsp:txBody>
      <dsp:txXfrm>
        <a:off x="4064000" y="723688"/>
        <a:ext cx="4064000" cy="615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D7684-762B-5C40-91BB-6AD2BF29AF38}">
      <dsp:nvSpPr>
        <dsp:cNvPr id="0" name=""/>
        <dsp:cNvSpPr/>
      </dsp:nvSpPr>
      <dsp:spPr>
        <a:xfrm>
          <a:off x="0" y="4078917"/>
          <a:ext cx="8128000" cy="133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Your pitch to the funder</a:t>
          </a:r>
        </a:p>
      </dsp:txBody>
      <dsp:txXfrm>
        <a:off x="0" y="4078917"/>
        <a:ext cx="8128000" cy="722947"/>
      </dsp:txXfrm>
    </dsp:sp>
    <dsp:sp modelId="{2F3DC276-F784-1848-921B-18708692AF08}">
      <dsp:nvSpPr>
        <dsp:cNvPr id="0" name=""/>
        <dsp:cNvSpPr/>
      </dsp:nvSpPr>
      <dsp:spPr>
        <a:xfrm>
          <a:off x="0" y="4775089"/>
          <a:ext cx="4064000" cy="6158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Write proposal</a:t>
          </a:r>
        </a:p>
      </dsp:txBody>
      <dsp:txXfrm>
        <a:off x="0" y="4775089"/>
        <a:ext cx="4064000" cy="615844"/>
      </dsp:txXfrm>
    </dsp:sp>
    <dsp:sp modelId="{73B997C6-DDF9-384A-B56D-468F44E428C0}">
      <dsp:nvSpPr>
        <dsp:cNvPr id="0" name=""/>
        <dsp:cNvSpPr/>
      </dsp:nvSpPr>
      <dsp:spPr>
        <a:xfrm>
          <a:off x="4064000" y="4775089"/>
          <a:ext cx="4064000" cy="61584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Others review</a:t>
          </a:r>
        </a:p>
      </dsp:txBody>
      <dsp:txXfrm>
        <a:off x="4064000" y="4775089"/>
        <a:ext cx="4064000" cy="615844"/>
      </dsp:txXfrm>
    </dsp:sp>
    <dsp:sp modelId="{9BF45541-9EA9-C14A-8CE2-F9B7FD692D7A}">
      <dsp:nvSpPr>
        <dsp:cNvPr id="0" name=""/>
        <dsp:cNvSpPr/>
      </dsp:nvSpPr>
      <dsp:spPr>
        <a:xfrm rot="10800000">
          <a:off x="0" y="2039937"/>
          <a:ext cx="8128000" cy="205906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Search widely</a:t>
          </a:r>
        </a:p>
      </dsp:txBody>
      <dsp:txXfrm rot="-10800000">
        <a:off x="0" y="2039937"/>
        <a:ext cx="8128000" cy="722730"/>
      </dsp:txXfrm>
    </dsp:sp>
    <dsp:sp modelId="{50080B9B-099B-9945-A175-1443FF274544}">
      <dsp:nvSpPr>
        <dsp:cNvPr id="0" name=""/>
        <dsp:cNvSpPr/>
      </dsp:nvSpPr>
      <dsp:spPr>
        <a:xfrm>
          <a:off x="0" y="276266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University Resources</a:t>
          </a:r>
        </a:p>
      </dsp:txBody>
      <dsp:txXfrm>
        <a:off x="0" y="2762668"/>
        <a:ext cx="4064000" cy="615659"/>
      </dsp:txXfrm>
    </dsp:sp>
    <dsp:sp modelId="{0FFBB338-89A2-E240-8D5F-2F58015DCEC8}">
      <dsp:nvSpPr>
        <dsp:cNvPr id="0" name=""/>
        <dsp:cNvSpPr/>
      </dsp:nvSpPr>
      <dsp:spPr>
        <a:xfrm>
          <a:off x="4064000" y="276266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This takes time</a:t>
          </a:r>
        </a:p>
      </dsp:txBody>
      <dsp:txXfrm>
        <a:off x="4064000" y="2762668"/>
        <a:ext cx="4064000" cy="615659"/>
      </dsp:txXfrm>
    </dsp:sp>
    <dsp:sp modelId="{CB1C6644-BA4A-E048-AF88-6FD108028DA4}">
      <dsp:nvSpPr>
        <dsp:cNvPr id="0" name=""/>
        <dsp:cNvSpPr/>
      </dsp:nvSpPr>
      <dsp:spPr>
        <a:xfrm rot="10800000">
          <a:off x="0" y="957"/>
          <a:ext cx="8128000" cy="205906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Funding Search</a:t>
          </a:r>
        </a:p>
      </dsp:txBody>
      <dsp:txXfrm rot="-10800000">
        <a:off x="0" y="957"/>
        <a:ext cx="8128000" cy="722730"/>
      </dsp:txXfrm>
    </dsp:sp>
    <dsp:sp modelId="{CA9D0EB4-2786-DF42-A4B7-67915AC04F63}">
      <dsp:nvSpPr>
        <dsp:cNvPr id="0" name=""/>
        <dsp:cNvSpPr/>
      </dsp:nvSpPr>
      <dsp:spPr>
        <a:xfrm>
          <a:off x="0" y="72368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Key Questions</a:t>
          </a:r>
        </a:p>
      </dsp:txBody>
      <dsp:txXfrm>
        <a:off x="0" y="723688"/>
        <a:ext cx="4064000" cy="615659"/>
      </dsp:txXfrm>
    </dsp:sp>
    <dsp:sp modelId="{03795F36-5DFA-E84A-A5DE-C2A1594367C5}">
      <dsp:nvSpPr>
        <dsp:cNvPr id="0" name=""/>
        <dsp:cNvSpPr/>
      </dsp:nvSpPr>
      <dsp:spPr>
        <a:xfrm>
          <a:off x="4064000" y="723688"/>
          <a:ext cx="4064000" cy="6156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4696" tIns="41910" rIns="234696" bIns="41910" numCol="1" spcCol="1270" anchor="ctr" anchorCtr="0">
          <a:noAutofit/>
        </a:bodyPr>
        <a:lstStyle/>
        <a:p>
          <a:pPr marL="0" lvl="0" indent="0" algn="ctr" defTabSz="1466850">
            <a:lnSpc>
              <a:spcPct val="90000"/>
            </a:lnSpc>
            <a:spcBef>
              <a:spcPct val="0"/>
            </a:spcBef>
            <a:spcAft>
              <a:spcPct val="35000"/>
            </a:spcAft>
            <a:buNone/>
          </a:pPr>
          <a:r>
            <a:rPr lang="en-US" sz="3300" kern="1200" dirty="0"/>
            <a:t> Match question to $</a:t>
          </a:r>
        </a:p>
      </dsp:txBody>
      <dsp:txXfrm>
        <a:off x="4064000" y="723688"/>
        <a:ext cx="4064000" cy="615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AD9B0-8676-4CAC-89C0-5B66C79E8014}">
      <dsp:nvSpPr>
        <dsp:cNvPr id="0" name=""/>
        <dsp:cNvSpPr/>
      </dsp:nvSpPr>
      <dsp:spPr>
        <a:xfrm rot="10800000">
          <a:off x="1293260" y="153224"/>
          <a:ext cx="8395644" cy="817163"/>
        </a:xfrm>
        <a:prstGeom prst="homePlat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91" tIns="106680" rIns="199136" bIns="106680" numCol="1" spcCol="1270" anchor="ctr" anchorCtr="0">
          <a:noAutofit/>
        </a:bodyPr>
        <a:lstStyle/>
        <a:p>
          <a:pPr marL="0" lvl="0" indent="0" algn="l" defTabSz="1244600">
            <a:lnSpc>
              <a:spcPct val="90000"/>
            </a:lnSpc>
            <a:spcBef>
              <a:spcPct val="0"/>
            </a:spcBef>
            <a:spcAft>
              <a:spcPct val="35000"/>
            </a:spcAft>
            <a:buNone/>
          </a:pPr>
          <a:endParaRPr lang="en-US" sz="2800" b="0" i="0" kern="1200" dirty="0">
            <a:solidFill>
              <a:schemeClr val="tx1"/>
            </a:solidFill>
            <a:latin typeface="Real Head Pro"/>
          </a:endParaRPr>
        </a:p>
        <a:p>
          <a:pPr marL="0" lvl="0" indent="0" algn="l" defTabSz="1244600">
            <a:lnSpc>
              <a:spcPct val="90000"/>
            </a:lnSpc>
            <a:spcBef>
              <a:spcPct val="0"/>
            </a:spcBef>
            <a:spcAft>
              <a:spcPct val="35000"/>
            </a:spcAft>
            <a:buNone/>
          </a:pPr>
          <a:r>
            <a:rPr lang="en-US" sz="2000" b="0" i="1" kern="1200" dirty="0">
              <a:solidFill>
                <a:schemeClr val="tx1"/>
              </a:solidFill>
              <a:latin typeface="Real Head Pro"/>
            </a:rPr>
            <a:t>Is cooling paint the key to turning down the planet’s temperature dial?</a:t>
          </a:r>
        </a:p>
        <a:p>
          <a:pPr marL="0" lvl="0" indent="0" algn="l" defTabSz="1244600">
            <a:lnSpc>
              <a:spcPct val="90000"/>
            </a:lnSpc>
            <a:spcBef>
              <a:spcPct val="0"/>
            </a:spcBef>
            <a:spcAft>
              <a:spcPct val="35000"/>
            </a:spcAft>
            <a:buNone/>
          </a:pPr>
          <a:r>
            <a:rPr lang="en-US" sz="1800" b="0" i="0" kern="1200" dirty="0">
              <a:solidFill>
                <a:schemeClr val="tx1"/>
              </a:solidFill>
              <a:latin typeface="Real Head Pro"/>
            </a:rPr>
            <a:t>Professor Yi Zheng, Associate Professor, Mechanical and Industrial Engineering</a:t>
          </a:r>
        </a:p>
        <a:p>
          <a:pPr marL="0" lvl="0" indent="0" algn="ctr" defTabSz="1244600">
            <a:lnSpc>
              <a:spcPct val="90000"/>
            </a:lnSpc>
            <a:spcBef>
              <a:spcPct val="0"/>
            </a:spcBef>
            <a:spcAft>
              <a:spcPct val="35000"/>
            </a:spcAft>
            <a:buNone/>
          </a:pPr>
          <a:endParaRPr lang="en-US" sz="2200" kern="1200" dirty="0"/>
        </a:p>
      </dsp:txBody>
      <dsp:txXfrm rot="10800000">
        <a:off x="1497551" y="153224"/>
        <a:ext cx="8191353" cy="817163"/>
      </dsp:txXfrm>
    </dsp:sp>
    <dsp:sp modelId="{5B370BDA-9E27-4676-B7FB-365BC98E7F80}">
      <dsp:nvSpPr>
        <dsp:cNvPr id="0" name=""/>
        <dsp:cNvSpPr/>
      </dsp:nvSpPr>
      <dsp:spPr>
        <a:xfrm>
          <a:off x="0" y="95"/>
          <a:ext cx="1140413" cy="114041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99EF0B-1C50-44A7-836B-98D4F2DB0F93}">
      <dsp:nvSpPr>
        <dsp:cNvPr id="0" name=""/>
        <dsp:cNvSpPr/>
      </dsp:nvSpPr>
      <dsp:spPr>
        <a:xfrm rot="10800000">
          <a:off x="1249100" y="1384392"/>
          <a:ext cx="8456272" cy="1047698"/>
        </a:xfrm>
        <a:prstGeom prst="homePlat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91" tIns="76200" rIns="142240" bIns="76200" numCol="1" spcCol="1270" anchor="ctr" anchorCtr="0">
          <a:noAutofit/>
        </a:bodyPr>
        <a:lstStyle/>
        <a:p>
          <a:pPr marL="0" lvl="0" indent="0" algn="l" defTabSz="889000">
            <a:lnSpc>
              <a:spcPct val="90000"/>
            </a:lnSpc>
            <a:spcBef>
              <a:spcPct val="0"/>
            </a:spcBef>
            <a:spcAft>
              <a:spcPct val="35000"/>
            </a:spcAft>
            <a:buNone/>
          </a:pPr>
          <a:endParaRPr lang="en-US" sz="2000" b="0" i="1" kern="1200" dirty="0">
            <a:solidFill>
              <a:schemeClr val="tx1"/>
            </a:solidFill>
            <a:latin typeface="Real Head Pro"/>
          </a:endParaRPr>
        </a:p>
        <a:p>
          <a:pPr marL="0" lvl="0" indent="0" algn="l" defTabSz="889000">
            <a:lnSpc>
              <a:spcPct val="90000"/>
            </a:lnSpc>
            <a:spcBef>
              <a:spcPct val="0"/>
            </a:spcBef>
            <a:spcAft>
              <a:spcPct val="35000"/>
            </a:spcAft>
            <a:buNone/>
          </a:pPr>
          <a:r>
            <a:rPr lang="en-US" sz="1800" b="0" i="1" kern="1200" dirty="0">
              <a:solidFill>
                <a:schemeClr val="tx1"/>
              </a:solidFill>
              <a:latin typeface="Real Head Pro"/>
            </a:rPr>
            <a:t>Breakthrough 3D imaging to detect lung cancer early developed by Northeastern researcher</a:t>
          </a:r>
        </a:p>
        <a:p>
          <a:pPr marL="0" lvl="0" indent="0" algn="l" defTabSz="889000">
            <a:lnSpc>
              <a:spcPct val="90000"/>
            </a:lnSpc>
            <a:spcBef>
              <a:spcPct val="0"/>
            </a:spcBef>
            <a:spcAft>
              <a:spcPct val="35000"/>
            </a:spcAft>
            <a:buNone/>
          </a:pPr>
          <a:r>
            <a:rPr lang="en-US" sz="1600" b="0" i="0" kern="1200" dirty="0">
              <a:solidFill>
                <a:schemeClr val="tx1"/>
              </a:solidFill>
              <a:latin typeface="Real Head Pro"/>
            </a:rPr>
            <a:t>Professor </a:t>
          </a:r>
          <a:r>
            <a:rPr lang="en-US" sz="1600" b="0" i="0" kern="1200" dirty="0" err="1">
              <a:solidFill>
                <a:schemeClr val="tx1"/>
              </a:solidFill>
              <a:latin typeface="Real Head Pro"/>
            </a:rPr>
            <a:t>Soner</a:t>
          </a:r>
          <a:r>
            <a:rPr lang="en-US" sz="1600" b="0" i="0" kern="1200" dirty="0">
              <a:solidFill>
                <a:schemeClr val="tx1"/>
              </a:solidFill>
              <a:latin typeface="Real Head Pro"/>
            </a:rPr>
            <a:t> </a:t>
          </a:r>
          <a:r>
            <a:rPr lang="en-US" sz="1600" b="0" i="0" kern="1200" dirty="0" err="1">
              <a:solidFill>
                <a:schemeClr val="tx1"/>
              </a:solidFill>
              <a:latin typeface="Real Head Pro"/>
            </a:rPr>
            <a:t>Sonmezoglu</a:t>
          </a:r>
          <a:r>
            <a:rPr lang="en-US" sz="1600" b="0" i="0" kern="1200" dirty="0">
              <a:solidFill>
                <a:schemeClr val="tx1"/>
              </a:solidFill>
              <a:latin typeface="Real Head Pro"/>
            </a:rPr>
            <a:t>, Assistant Professor, Electrical and Computer Engineering</a:t>
          </a:r>
        </a:p>
        <a:p>
          <a:pPr marL="0" lvl="0" indent="0" algn="ctr" defTabSz="889000">
            <a:lnSpc>
              <a:spcPct val="90000"/>
            </a:lnSpc>
            <a:spcBef>
              <a:spcPct val="0"/>
            </a:spcBef>
            <a:spcAft>
              <a:spcPct val="35000"/>
            </a:spcAft>
            <a:buNone/>
          </a:pPr>
          <a:endParaRPr lang="en-US" sz="1600" kern="1200" dirty="0"/>
        </a:p>
      </dsp:txBody>
      <dsp:txXfrm rot="10800000">
        <a:off x="1511024" y="1384392"/>
        <a:ext cx="8194348" cy="1047698"/>
      </dsp:txXfrm>
    </dsp:sp>
    <dsp:sp modelId="{A44621A5-2345-4E43-966B-A06CA2F98B90}">
      <dsp:nvSpPr>
        <dsp:cNvPr id="0" name=""/>
        <dsp:cNvSpPr/>
      </dsp:nvSpPr>
      <dsp:spPr>
        <a:xfrm>
          <a:off x="5" y="1441584"/>
          <a:ext cx="1140413" cy="1140413"/>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04B483-DA4A-4DAE-8FC5-A057289DCA64}">
      <dsp:nvSpPr>
        <dsp:cNvPr id="0" name=""/>
        <dsp:cNvSpPr/>
      </dsp:nvSpPr>
      <dsp:spPr>
        <a:xfrm rot="10800000">
          <a:off x="1222736" y="2876613"/>
          <a:ext cx="8491936" cy="1123592"/>
        </a:xfrm>
        <a:prstGeom prst="homePlate">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891" tIns="68580" rIns="128016" bIns="68580" numCol="1" spcCol="1270" anchor="ctr" anchorCtr="0">
          <a:noAutofit/>
        </a:bodyPr>
        <a:lstStyle/>
        <a:p>
          <a:pPr marL="0" lvl="0" indent="0" algn="l" defTabSz="800100">
            <a:lnSpc>
              <a:spcPct val="90000"/>
            </a:lnSpc>
            <a:spcBef>
              <a:spcPct val="0"/>
            </a:spcBef>
            <a:spcAft>
              <a:spcPct val="35000"/>
            </a:spcAft>
            <a:buNone/>
          </a:pPr>
          <a:r>
            <a:rPr lang="en-US" sz="1800" b="0" i="1" kern="1200" dirty="0">
              <a:solidFill>
                <a:schemeClr val="tx1"/>
              </a:solidFill>
              <a:latin typeface="Real Head Pro"/>
            </a:rPr>
            <a:t>Queer tabletop roleplaying games provide valuable lessons that even ‘Dungeons &amp; Dragons’ can learn from, new research finds</a:t>
          </a:r>
        </a:p>
        <a:p>
          <a:pPr marL="0" lvl="0" indent="0" algn="l" defTabSz="800100">
            <a:lnSpc>
              <a:spcPct val="90000"/>
            </a:lnSpc>
            <a:spcBef>
              <a:spcPct val="0"/>
            </a:spcBef>
            <a:spcAft>
              <a:spcPct val="35000"/>
            </a:spcAft>
            <a:buNone/>
          </a:pPr>
          <a:r>
            <a:rPr lang="en-US" sz="1600" b="0" i="0" kern="1200" dirty="0">
              <a:solidFill>
                <a:schemeClr val="tx1"/>
              </a:solidFill>
              <a:latin typeface="Real Head Pro"/>
            </a:rPr>
            <a:t>Professor Alexandra To, </a:t>
          </a:r>
          <a:r>
            <a:rPr lang="en-US" sz="1600" b="0" i="0" kern="1200" dirty="0">
              <a:solidFill>
                <a:schemeClr val="tx1"/>
              </a:solidFill>
            </a:rPr>
            <a:t>Assistant Professor, Art + Design</a:t>
          </a:r>
          <a:endParaRPr lang="en-US" sz="1600" i="0" kern="1200" dirty="0">
            <a:solidFill>
              <a:schemeClr val="tx1"/>
            </a:solidFill>
            <a:latin typeface="Real Head Pro"/>
          </a:endParaRPr>
        </a:p>
      </dsp:txBody>
      <dsp:txXfrm rot="10800000">
        <a:off x="1503634" y="2876613"/>
        <a:ext cx="8211038" cy="1123592"/>
      </dsp:txXfrm>
    </dsp:sp>
    <dsp:sp modelId="{91AE3E47-359E-4129-B688-BAC32D5E7FC2}">
      <dsp:nvSpPr>
        <dsp:cNvPr id="0" name=""/>
        <dsp:cNvSpPr/>
      </dsp:nvSpPr>
      <dsp:spPr>
        <a:xfrm>
          <a:off x="5" y="2915780"/>
          <a:ext cx="1140413" cy="114041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8F19D-CC76-DC4C-A514-30B7B0746A45}"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4BD06-AE80-BB4C-83EF-6775346F8423}" type="slidenum">
              <a:rPr lang="en-US" smtClean="0"/>
              <a:t>‹#›</a:t>
            </a:fld>
            <a:endParaRPr lang="en-US"/>
          </a:p>
        </p:txBody>
      </p:sp>
    </p:spTree>
    <p:extLst>
      <p:ext uri="{BB962C8B-B14F-4D97-AF65-F5344CB8AC3E}">
        <p14:creationId xmlns:p14="http://schemas.microsoft.com/office/powerpoint/2010/main" val="181246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06988" y="2278063"/>
            <a:ext cx="20245388" cy="11387137"/>
          </a:xfrm>
        </p:spPr>
      </p:sp>
      <p:sp>
        <p:nvSpPr>
          <p:cNvPr id="3" name="Notes Placeholder 2"/>
          <p:cNvSpPr>
            <a:spLocks noGrp="1"/>
          </p:cNvSpPr>
          <p:nvPr>
            <p:ph type="body" idx="1"/>
          </p:nvPr>
        </p:nvSpPr>
        <p:spPr/>
        <p:txBody>
          <a:bodyPr/>
          <a:lstStyle/>
          <a:p>
            <a:r>
              <a:rPr lang="en-US" b="1">
                <a:latin typeface="Calibri"/>
                <a:cs typeface="Calibri"/>
              </a:rPr>
              <a:t>David Madigan</a:t>
            </a:r>
          </a:p>
          <a:p>
            <a:endParaRPr lang="en-US">
              <a:cs typeface="Calibri"/>
            </a:endParaRPr>
          </a:p>
          <a:p>
            <a:pPr algn="l"/>
            <a:r>
              <a:rPr lang="en-US">
                <a:cs typeface="Calibri"/>
              </a:rPr>
              <a:t>We will:</a:t>
            </a:r>
            <a:endParaRPr lang="en-US"/>
          </a:p>
          <a:p>
            <a:pPr algn="l"/>
            <a:r>
              <a:rPr lang="en-US"/>
              <a:t>Focus on diversity and inclusion in every context</a:t>
            </a:r>
            <a:endParaRPr lang="en-US">
              <a:latin typeface="Calibri"/>
              <a:cs typeface="Calibri"/>
            </a:endParaRPr>
          </a:p>
          <a:p>
            <a:pPr algn="l"/>
            <a:r>
              <a:rPr lang="en-US"/>
              <a:t>Wholly immerse learning and discovery in experience, untethered from the disciplinary boundaries</a:t>
            </a:r>
            <a:endParaRPr lang="en-US">
              <a:latin typeface="Calibri"/>
              <a:cs typeface="Calibri"/>
            </a:endParaRPr>
          </a:p>
          <a:p>
            <a:pPr algn="l"/>
            <a:r>
              <a:rPr lang="en-US"/>
              <a:t>Build interdisciplinary clusters of partners, faculty, staff and students around specific real-world challenges. We call these impact engines</a:t>
            </a:r>
            <a:endParaRPr lang="en-US">
              <a:cs typeface="Calibri"/>
            </a:endParaRPr>
          </a:p>
          <a:p>
            <a:pPr marL="659359" indent="-659359">
              <a:buFont typeface="Arial"/>
              <a:buChar char="•"/>
            </a:pPr>
            <a:r>
              <a:rPr lang="en-US"/>
              <a:t>Go to world. We will build out a truly global university and aspire to total mobility</a:t>
            </a:r>
            <a:endParaRPr lang="en-US">
              <a:cs typeface="Calibri"/>
            </a:endParaRPr>
          </a:p>
          <a:p>
            <a:pPr marL="659359" indent="-659359">
              <a:buFont typeface="Arial"/>
              <a:buChar char="•"/>
            </a:pPr>
            <a:r>
              <a:rPr lang="en-US"/>
              <a:t>Empower this vision and scale and service excellence through technology</a:t>
            </a:r>
            <a:endParaRPr lang="en-US">
              <a:cs typeface="Calibri"/>
            </a:endParaRPr>
          </a:p>
          <a:p>
            <a:r>
              <a:rPr lang="en-US" sz="2200">
                <a:solidFill>
                  <a:prstClr val="black"/>
                </a:solidFill>
                <a:latin typeface="Calibri" panose="020F0502020204030204"/>
              </a:rPr>
              <a:t>Commitment to sustainability throughout the curriculum</a:t>
            </a:r>
            <a:r>
              <a:rPr lang="en-US">
                <a:solidFill>
                  <a:prstClr val="black"/>
                </a:solidFill>
                <a:latin typeface="Calibri" panose="020F0502020204030204"/>
              </a:rPr>
              <a:t>…</a:t>
            </a:r>
            <a:endParaRPr lang="en-US" sz="2200">
              <a:solidFill>
                <a:prstClr val="black"/>
              </a:solidFill>
              <a:latin typeface="Calibri" panose="020F0502020204030204"/>
            </a:endParaRPr>
          </a:p>
          <a:p>
            <a:endParaRPr lang="en-US"/>
          </a:p>
          <a:p>
            <a:endParaRPr lang="en-US">
              <a:cs typeface="Calibri" panose="020F0502020204030204"/>
            </a:endParaRPr>
          </a:p>
          <a:p>
            <a:endParaRPr lang="en-US"/>
          </a:p>
          <a:p>
            <a:pPr marL="659377" indent="-659377">
              <a:buFont typeface="Arial"/>
              <a:buChar char="•"/>
            </a:pPr>
            <a:endParaRPr lang="en-US"/>
          </a:p>
        </p:txBody>
      </p:sp>
    </p:spTree>
    <p:extLst>
      <p:ext uri="{BB962C8B-B14F-4D97-AF65-F5344CB8AC3E}">
        <p14:creationId xmlns:p14="http://schemas.microsoft.com/office/powerpoint/2010/main" val="86942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DCAE995-7E1D-4266-BC36-AD74A1AEB0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29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only the specific RD staff involved- there are also others who are key players in research development at the institution, including your Associate deans for Research, Central Corporate &amp; Foundation Relations, Center for STEM Education, Government Affairs- among others. We as a team also engage heavily with other constituents such as college research administration staff, central research enterprise support (NU-RES) – which can often smooth the path to submission especially for new faculty.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E44BC5-EC7E-4E18-BD0D-A5AECA6CCE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04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RD is a set of strategic activities designed to facilitate individual faculty members, teams of researchers and central research administrators in maximizing extramural funding, creating relationships and developing and implementing strategies to increase institutional competitiveness</a:t>
            </a:r>
          </a:p>
          <a:p>
            <a:endParaRPr lang="en-US"/>
          </a:p>
          <a:p>
            <a:r>
              <a:rPr lang="en-US"/>
              <a:t>Note about the hard copy research overview available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E44BC5-EC7E-4E18-BD0D-A5AECA6CCE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86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arenR"/>
            </a:pPr>
            <a:r>
              <a:rPr lang="en-US" dirty="0"/>
              <a:t>Administer the limited submissions review program- and assist with LS proposal prep</a:t>
            </a:r>
          </a:p>
          <a:p>
            <a:pPr marL="232943" indent="-232943">
              <a:buAutoNum type="arabicParenR"/>
            </a:pPr>
            <a:r>
              <a:rPr lang="en-US" dirty="0"/>
              <a:t>Support team building around topical or strategic themes and connect faculty with funders</a:t>
            </a:r>
          </a:p>
          <a:p>
            <a:pPr marL="232943" indent="-232943">
              <a:buAutoNum type="arabicParenR"/>
            </a:pPr>
            <a:r>
              <a:rPr lang="en-US" dirty="0"/>
              <a:t>Strategic and project management roles on large center </a:t>
            </a:r>
            <a:r>
              <a:rPr lang="en-US" b="0" dirty="0"/>
              <a:t>proposals- </a:t>
            </a:r>
            <a:r>
              <a:rPr lang="it-IT" dirty="0"/>
              <a:t>(multi-institutional, multi-disciplinary, &gt;$1M/year)​</a:t>
            </a:r>
            <a:endParaRPr lang="en-US" b="0" dirty="0"/>
          </a:p>
          <a:p>
            <a:endParaRPr lang="en-US" dirty="0"/>
          </a:p>
          <a:p>
            <a:r>
              <a:rPr lang="en-US" dirty="0">
                <a:latin typeface="+mn-lt"/>
              </a:rPr>
              <a:t>Build topical teams</a:t>
            </a:r>
          </a:p>
          <a:p>
            <a:r>
              <a:rPr lang="en-US" dirty="0">
                <a:latin typeface="+mn-lt"/>
              </a:rPr>
              <a:t>Convene research workshops with industry partners</a:t>
            </a:r>
          </a:p>
          <a:p>
            <a:r>
              <a:rPr lang="en-US" dirty="0">
                <a:latin typeface="+mn-lt"/>
              </a:rPr>
              <a:t>Promote collaboration with extramural partners (e.g., WHOI, UMaine, UMASS)</a:t>
            </a:r>
          </a:p>
          <a:p>
            <a:r>
              <a:rPr lang="en-US" dirty="0">
                <a:latin typeface="+mn-lt"/>
              </a:rPr>
              <a:t>Participate in working groups</a:t>
            </a:r>
          </a:p>
          <a:p>
            <a:r>
              <a:rPr lang="en-US" dirty="0">
                <a:latin typeface="+mn-lt"/>
              </a:rPr>
              <a:t>Advise faculty about collaboration opportunities</a:t>
            </a:r>
          </a:p>
          <a:p>
            <a:endParaRPr lang="en-US" dirty="0"/>
          </a:p>
          <a:p>
            <a:pPr defTabSz="931774">
              <a:defRPr/>
            </a:pPr>
            <a:r>
              <a:rPr lang="en-US" b="1" dirty="0">
                <a:solidFill>
                  <a:prstClr val="black"/>
                </a:solidFill>
              </a:rPr>
              <a:t>For Large, Complex, and Highly Visible Proposals:</a:t>
            </a:r>
          </a:p>
          <a:p>
            <a:pPr marL="465887" indent="-465887">
              <a:spcAft>
                <a:spcPts val="611"/>
              </a:spcAft>
              <a:buFontTx/>
              <a:buAutoNum type="arabicPeriod"/>
              <a:defRPr/>
            </a:pPr>
            <a:r>
              <a:rPr lang="en-US" dirty="0"/>
              <a:t>Convene faculty around major submission opportunities, both current and anticipated</a:t>
            </a:r>
            <a:endParaRPr lang="en-US" dirty="0">
              <a:cs typeface="Calibri"/>
            </a:endParaRPr>
          </a:p>
          <a:p>
            <a:pPr marL="465887" indent="-465887" defTabSz="931774">
              <a:spcAft>
                <a:spcPts val="611"/>
              </a:spcAft>
              <a:buFontTx/>
              <a:buAutoNum type="arabicPeriod"/>
              <a:defRPr/>
            </a:pPr>
            <a:r>
              <a:rPr lang="en-US" dirty="0">
                <a:solidFill>
                  <a:prstClr val="black"/>
                </a:solidFill>
              </a:rPr>
              <a:t>Organize an internal kickoff meeting to discuss administrative support (Timeline, FOA “shreds”, etc.)</a:t>
            </a:r>
          </a:p>
          <a:p>
            <a:pPr marL="465887" indent="-465887" defTabSz="931774">
              <a:spcAft>
                <a:spcPts val="611"/>
              </a:spcAft>
              <a:buFontTx/>
              <a:buAutoNum type="arabicPeriod"/>
              <a:defRPr/>
            </a:pPr>
            <a:r>
              <a:rPr lang="en-US" dirty="0">
                <a:solidFill>
                  <a:prstClr val="black"/>
                </a:solidFill>
              </a:rPr>
              <a:t>Facilitate team organization and meetings</a:t>
            </a:r>
          </a:p>
          <a:p>
            <a:pPr marL="465887" indent="-465887" defTabSz="931774">
              <a:spcAft>
                <a:spcPts val="611"/>
              </a:spcAft>
              <a:buFontTx/>
              <a:buAutoNum type="arabicPeriod"/>
              <a:defRPr/>
            </a:pPr>
            <a:r>
              <a:rPr lang="en-US" dirty="0">
                <a:solidFill>
                  <a:prstClr val="black"/>
                </a:solidFill>
              </a:rPr>
              <a:t>Advise on internal TIER program support</a:t>
            </a:r>
          </a:p>
          <a:p>
            <a:pPr marL="465887" indent="-465887" defTabSz="931774">
              <a:spcAft>
                <a:spcPts val="611"/>
              </a:spcAft>
              <a:buFontTx/>
              <a:buAutoNum type="arabicPeriod"/>
              <a:defRPr/>
            </a:pPr>
            <a:r>
              <a:rPr lang="en-US" dirty="0">
                <a:solidFill>
                  <a:prstClr val="black"/>
                </a:solidFill>
              </a:rPr>
              <a:t>Coordinate with broader university and college resources</a:t>
            </a:r>
          </a:p>
          <a:p>
            <a:pPr marL="465887" indent="-465887" defTabSz="931774">
              <a:spcAft>
                <a:spcPts val="611"/>
              </a:spcAft>
              <a:buFontTx/>
              <a:buAutoNum type="arabicPeriod"/>
              <a:defRPr/>
            </a:pPr>
            <a:r>
              <a:rPr lang="en-US" dirty="0">
                <a:solidFill>
                  <a:prstClr val="black"/>
                </a:solidFill>
                <a:latin typeface="+mn-lt"/>
                <a:ea typeface="+mn-ea"/>
                <a:cs typeface="+mn-cs"/>
              </a:rPr>
              <a:t>Write, review and edit sections of the proposal, as needed</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E44BC5-EC7E-4E18-BD0D-A5AECA6CCE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0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a:solidFill>
                  <a:prstClr val="black"/>
                </a:solidFill>
                <a:latin typeface="Calibri" panose="020F0502020204030204"/>
              </a:rPr>
              <a:t>Research Development can provide support in coordination with college level resources:</a:t>
            </a:r>
          </a:p>
          <a:p>
            <a:pPr defTabSz="931774">
              <a:defRPr/>
            </a:pPr>
            <a:endParaRPr lang="en-US" sz="800">
              <a:solidFill>
                <a:prstClr val="black"/>
              </a:solidFill>
              <a:latin typeface="Calibri" panose="020F0502020204030204"/>
            </a:endParaRPr>
          </a:p>
          <a:p>
            <a:pPr marL="349415" indent="-349415" defTabSz="931774">
              <a:buFontTx/>
              <a:buAutoNum type="arabicPeriod"/>
              <a:defRPr/>
            </a:pPr>
            <a:r>
              <a:rPr lang="en-US">
                <a:solidFill>
                  <a:prstClr val="black"/>
                </a:solidFill>
                <a:latin typeface="Calibri" panose="020F0502020204030204"/>
              </a:rPr>
              <a:t>Identification of funding opportunities</a:t>
            </a:r>
          </a:p>
          <a:p>
            <a:pPr marL="349415" indent="-349415" defTabSz="931774">
              <a:buFontTx/>
              <a:buAutoNum type="arabicPeriod"/>
              <a:defRPr/>
            </a:pPr>
            <a:r>
              <a:rPr lang="en-US">
                <a:solidFill>
                  <a:prstClr val="black"/>
                </a:solidFill>
                <a:latin typeface="Calibri" panose="020F0502020204030204"/>
              </a:rPr>
              <a:t>Organizing and convening around topical areas of interest and targeted opportunities</a:t>
            </a:r>
          </a:p>
          <a:p>
            <a:pPr marL="349415" indent="-349415" defTabSz="931774">
              <a:buFontTx/>
              <a:buAutoNum type="arabicPeriod"/>
              <a:defRPr/>
            </a:pPr>
            <a:r>
              <a:rPr lang="en-US">
                <a:solidFill>
                  <a:prstClr val="black"/>
                </a:solidFill>
                <a:latin typeface="Calibri" panose="020F0502020204030204"/>
              </a:rPr>
              <a:t>Connecting Faculty to other relevant internal and external resources</a:t>
            </a: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E44BC5-EC7E-4E18-BD0D-A5AECA6CCEE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35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D2637-4801-AD5A-441E-9AAA12F29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90475-A192-5838-AC2D-1584CFA17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C9808-A3E4-2FF2-CD75-647BAAEE6B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A6A203-3ED2-1B8C-3925-E6A423758FE2}"/>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843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F50D4AC-BBF4-4B33-A4B5-AD82B626163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4306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DCAE995-7E1D-4266-BC36-AD74A1AEB0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8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DCAE995-7E1D-4266-BC36-AD74A1AEB0B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11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85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57720-2EA7-6069-7466-08DCD4AA9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C5E8E-D21B-2D1E-C016-B63A53B95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414E1-AC4A-FF6F-CDBD-A9BD23727F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C5138A-9768-E956-8EF4-7D45DACFB018}"/>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374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0EDC-4982-3CE7-726A-5FE6B45AF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20AA2D-9240-BD1D-B6FA-44EA89979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0EC14-0B9E-61D0-3C0B-2E6B16FAF5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E14C82-06B5-3A12-140F-1CB870B751C8}"/>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2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a few examples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178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367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0F23015-8754-466A-A728-19553A78F767}" type="slidenum">
              <a:rPr kumimoji="0" lang="en-AU"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02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92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379B8E6-0291-474A-ADAA-13A610D808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84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1" y="1122363"/>
            <a:ext cx="6096807" cy="2038526"/>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7" name="Subtitle 2"/>
          <p:cNvSpPr>
            <a:spLocks noGrp="1"/>
          </p:cNvSpPr>
          <p:nvPr>
            <p:ph type="subTitle" idx="1"/>
          </p:nvPr>
        </p:nvSpPr>
        <p:spPr>
          <a:xfrm>
            <a:off x="631371" y="3376260"/>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p:nvPicPr>
        <p:blipFill>
          <a:blip r:embed="rId2"/>
          <a:stretch>
            <a:fillRect/>
          </a:stretch>
        </p:blipFill>
        <p:spPr>
          <a:xfrm>
            <a:off x="6728178" y="2667000"/>
            <a:ext cx="5460073" cy="4230327"/>
          </a:xfrm>
          <a:prstGeom prst="rect">
            <a:avLst/>
          </a:prstGeom>
        </p:spPr>
      </p:pic>
      <p:pic>
        <p:nvPicPr>
          <p:cNvPr id="5" name="Picture 4">
            <a:extLst>
              <a:ext uri="{FF2B5EF4-FFF2-40B4-BE49-F238E27FC236}">
                <a16:creationId xmlns:a16="http://schemas.microsoft.com/office/drawing/2014/main" id="{DCEF9D9C-A7AE-4D86-9119-60918305A164}"/>
              </a:ext>
            </a:extLst>
          </p:cNvPr>
          <p:cNvPicPr>
            <a:picLocks noChangeAspect="1"/>
          </p:cNvPicPr>
          <p:nvPr userDrawn="1"/>
        </p:nvPicPr>
        <p:blipFill>
          <a:blip r:embed="rId2"/>
          <a:stretch>
            <a:fillRect/>
          </a:stretch>
        </p:blipFill>
        <p:spPr>
          <a:xfrm>
            <a:off x="6728178" y="2667000"/>
            <a:ext cx="5460073" cy="4230327"/>
          </a:xfrm>
          <a:prstGeom prst="rect">
            <a:avLst/>
          </a:prstGeom>
        </p:spPr>
      </p:pic>
    </p:spTree>
    <p:extLst>
      <p:ext uri="{BB962C8B-B14F-4D97-AF65-F5344CB8AC3E}">
        <p14:creationId xmlns:p14="http://schemas.microsoft.com/office/powerpoint/2010/main" val="31212245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4"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0604771" y="5559425"/>
            <a:ext cx="1079500" cy="830792"/>
          </a:xfrm>
          <a:prstGeom prst="rect">
            <a:avLst/>
          </a:prstGeom>
        </p:spPr>
      </p:pic>
      <p:sp>
        <p:nvSpPr>
          <p:cNvPr id="9" name="Rectangle 8">
            <a:extLst>
              <a:ext uri="{FF2B5EF4-FFF2-40B4-BE49-F238E27FC236}">
                <a16:creationId xmlns:a16="http://schemas.microsoft.com/office/drawing/2014/main" id="{4CD66F6C-2101-49F5-A000-8D6D97DFD494}"/>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8657B80-143C-4F0F-B078-9E6A03430C0C}"/>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EA7478-0CEE-495C-A6D3-31CB0719E1ED}"/>
              </a:ext>
            </a:extLst>
          </p:cNvPr>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3C5F483-8442-4D59-9E3B-FE40976702B0}"/>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815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a:blip r:embed="rId2"/>
          <a:stretch>
            <a:fillRect/>
          </a:stretch>
        </p:blipFill>
        <p:spPr>
          <a:xfrm>
            <a:off x="838200" y="6397395"/>
            <a:ext cx="2688771" cy="240173"/>
          </a:xfrm>
          <a:prstGeom prst="rect">
            <a:avLst/>
          </a:prstGeom>
        </p:spPr>
      </p:pic>
      <p:cxnSp>
        <p:nvCxnSpPr>
          <p:cNvPr id="16" name="Straight Connector 15"/>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p:nvPicPr>
        <p:blipFill>
          <a:blip r:embed="rId3"/>
          <a:stretch>
            <a:fillRect/>
          </a:stretch>
        </p:blipFill>
        <p:spPr>
          <a:xfrm>
            <a:off x="10604771" y="5559425"/>
            <a:ext cx="1079500" cy="830792"/>
          </a:xfrm>
          <a:prstGeom prst="rect">
            <a:avLst/>
          </a:prstGeom>
        </p:spPr>
      </p:pic>
      <p:pic>
        <p:nvPicPr>
          <p:cNvPr id="10" name="Picture 9">
            <a:extLst>
              <a:ext uri="{FF2B5EF4-FFF2-40B4-BE49-F238E27FC236}">
                <a16:creationId xmlns:a16="http://schemas.microsoft.com/office/drawing/2014/main" id="{B53AEA41-5DE3-4E3C-AFAA-C0ABC18DF4FB}"/>
              </a:ext>
            </a:extLst>
          </p:cNvPr>
          <p:cNvPicPr>
            <a:picLocks noChangeAspect="1"/>
          </p:cNvPicPr>
          <p:nvPr userDrawn="1"/>
        </p:nvPicPr>
        <p:blipFill>
          <a:blip r:embed="rId2"/>
          <a:stretch>
            <a:fillRect/>
          </a:stretch>
        </p:blipFill>
        <p:spPr>
          <a:xfrm>
            <a:off x="838200" y="6397395"/>
            <a:ext cx="2688771" cy="240173"/>
          </a:xfrm>
          <a:prstGeom prst="rect">
            <a:avLst/>
          </a:prstGeom>
        </p:spPr>
      </p:pic>
      <p:cxnSp>
        <p:nvCxnSpPr>
          <p:cNvPr id="13" name="Straight Connector 12">
            <a:extLst>
              <a:ext uri="{FF2B5EF4-FFF2-40B4-BE49-F238E27FC236}">
                <a16:creationId xmlns:a16="http://schemas.microsoft.com/office/drawing/2014/main" id="{6F629D6C-7ABF-4A38-98BF-65D7853044F6}"/>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390C292-F543-4F20-8564-D7A3623ACC03}"/>
              </a:ext>
            </a:extLst>
          </p:cNvPr>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7139BFA-97CA-464F-A01A-4E3BD3594C39}"/>
              </a:ext>
            </a:extLst>
          </p:cNvPr>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72102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pic>
        <p:nvPicPr>
          <p:cNvPr id="2" name="Picture 1"/>
          <p:cNvPicPr>
            <a:picLocks noChangeAspect="1"/>
          </p:cNvPicPr>
          <p:nvPr/>
        </p:nvPicPr>
        <p:blipFill>
          <a:blip r:embed="rId2">
            <a:biLevel thresh="50000"/>
          </a:blip>
          <a:stretch>
            <a:fillRect/>
          </a:stretch>
        </p:blipFill>
        <p:spPr>
          <a:xfrm>
            <a:off x="838200" y="337165"/>
            <a:ext cx="2858729" cy="901861"/>
          </a:xfrm>
          <a:prstGeom prst="rect">
            <a:avLst/>
          </a:prstGeom>
        </p:spPr>
      </p:pic>
      <p:sp>
        <p:nvSpPr>
          <p:cNvPr id="8"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0604771" y="5559425"/>
            <a:ext cx="1079500" cy="830792"/>
          </a:xfrm>
          <a:prstGeom prst="rect">
            <a:avLst/>
          </a:prstGeom>
        </p:spPr>
      </p:pic>
      <p:pic>
        <p:nvPicPr>
          <p:cNvPr id="6" name="Picture 5">
            <a:extLst>
              <a:ext uri="{FF2B5EF4-FFF2-40B4-BE49-F238E27FC236}">
                <a16:creationId xmlns:a16="http://schemas.microsoft.com/office/drawing/2014/main" id="{F906C924-10D9-4B60-A91B-1DDB5299DE9B}"/>
              </a:ext>
            </a:extLst>
          </p:cNvPr>
          <p:cNvPicPr>
            <a:picLocks noChangeAspect="1"/>
          </p:cNvPicPr>
          <p:nvPr userDrawn="1"/>
        </p:nvPicPr>
        <p:blipFill>
          <a:blip r:embed="rId2">
            <a:biLevel thresh="50000"/>
          </a:blip>
          <a:stretch>
            <a:fillRect/>
          </a:stretch>
        </p:blipFill>
        <p:spPr>
          <a:xfrm>
            <a:off x="838200" y="337165"/>
            <a:ext cx="2858729" cy="901861"/>
          </a:xfrm>
          <a:prstGeom prst="rect">
            <a:avLst/>
          </a:prstGeom>
        </p:spPr>
      </p:pic>
      <p:cxnSp>
        <p:nvCxnSpPr>
          <p:cNvPr id="7" name="Straight Connector 6">
            <a:extLst>
              <a:ext uri="{FF2B5EF4-FFF2-40B4-BE49-F238E27FC236}">
                <a16:creationId xmlns:a16="http://schemas.microsoft.com/office/drawing/2014/main" id="{F38763E1-5685-4721-8DDF-B7A652605ED5}"/>
              </a:ext>
            </a:extLst>
          </p:cNvPr>
          <p:cNvCxnSpPr/>
          <p:nvPr userDrawn="1"/>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5BA5FAA-EE1A-432D-B067-5ABA7B3F6FC2}"/>
              </a:ext>
            </a:extLst>
          </p:cNvPr>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63957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a:solidFill>
                  <a:schemeClr val="tx1"/>
                </a:solidFill>
              </a:rPr>
              <a:t>Click to edit Master title style</a:t>
            </a:r>
          </a:p>
        </p:txBody>
      </p:sp>
      <p:cxnSp>
        <p:nvCxnSpPr>
          <p:cNvPr id="14" name="Straight Connector 13"/>
          <p:cNvCxnSpPr/>
          <p:nvPr/>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10604771" y="5559425"/>
            <a:ext cx="1079500" cy="830792"/>
          </a:xfrm>
          <a:prstGeom prst="rect">
            <a:avLst/>
          </a:prstGeom>
        </p:spPr>
      </p:pic>
      <p:sp>
        <p:nvSpPr>
          <p:cNvPr id="16"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1B110DB-410F-4F5F-BFEA-7B460779D089}"/>
              </a:ext>
            </a:extLst>
          </p:cNvPr>
          <p:cNvSpPr txBox="1">
            <a:spLocks/>
          </p:cNvSpPr>
          <p:nvPr userDrawn="1"/>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a:solidFill>
                  <a:schemeClr val="tx1"/>
                </a:solidFill>
              </a:rPr>
              <a:t>Click to edit Master title style</a:t>
            </a:r>
          </a:p>
        </p:txBody>
      </p:sp>
      <p:cxnSp>
        <p:nvCxnSpPr>
          <p:cNvPr id="7" name="Straight Connector 6">
            <a:extLst>
              <a:ext uri="{FF2B5EF4-FFF2-40B4-BE49-F238E27FC236}">
                <a16:creationId xmlns:a16="http://schemas.microsoft.com/office/drawing/2014/main" id="{977E7416-659A-422A-98B1-7816E8D57513}"/>
              </a:ext>
            </a:extLst>
          </p:cNvPr>
          <p:cNvCxnSpPr/>
          <p:nvPr userDrawn="1"/>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E67E5C-635B-4B3D-AB73-56BFB6C9D83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50717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598310"/>
            <a:ext cx="10515600" cy="733779"/>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cxnSp>
        <p:nvCxnSpPr>
          <p:cNvPr id="13" name="Straight Connector 12"/>
          <p:cNvCxnSpPr/>
          <p:nvPr/>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838200" y="1692001"/>
            <a:ext cx="10515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p:nvPicPr>
        <p:blipFill>
          <a:blip r:embed="rId2"/>
          <a:stretch>
            <a:fillRect/>
          </a:stretch>
        </p:blipFill>
        <p:spPr>
          <a:xfrm>
            <a:off x="10604771" y="5559425"/>
            <a:ext cx="1079500" cy="830792"/>
          </a:xfrm>
          <a:prstGeom prst="rect">
            <a:avLst/>
          </a:prstGeom>
        </p:spPr>
      </p:pic>
      <p:sp>
        <p:nvSpPr>
          <p:cNvPr id="7" name="Rectangle 6">
            <a:extLst>
              <a:ext uri="{FF2B5EF4-FFF2-40B4-BE49-F238E27FC236}">
                <a16:creationId xmlns:a16="http://schemas.microsoft.com/office/drawing/2014/main" id="{6A398B91-99FA-4739-9A48-1A20472A5CE8}"/>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D72AD66-C92D-4C78-AEF1-3A31156E3454}"/>
              </a:ext>
            </a:extLst>
          </p:cNvPr>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8B4AAE8-E903-486F-9F88-C9CB54E5923C}"/>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3138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9" name="Rectangle 8"/>
          <p:cNvSpPr/>
          <p:nvPr/>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latin typeface="Real Text Pro" charset="0"/>
                <a:ea typeface="Real Text Pro" charset="0"/>
                <a:cs typeface="Real Text Pro" charset="0"/>
              </a:defRPr>
            </a:lvl1pPr>
            <a:lvl2pPr>
              <a:defRPr sz="2800">
                <a:solidFill>
                  <a:schemeClr val="bg1"/>
                </a:solidFill>
                <a:latin typeface="Real Text Pro" charset="0"/>
                <a:ea typeface="Real Text Pro" charset="0"/>
                <a:cs typeface="Real Text Pro" charset="0"/>
              </a:defRPr>
            </a:lvl2pPr>
            <a:lvl3pPr>
              <a:defRPr sz="2400">
                <a:solidFill>
                  <a:schemeClr val="bg1"/>
                </a:solidFill>
                <a:latin typeface="Real Text Pro" charset="0"/>
                <a:ea typeface="Real Text Pro" charset="0"/>
                <a:cs typeface="Real Text Pro" charset="0"/>
              </a:defRPr>
            </a:lvl3pPr>
            <a:lvl4pPr>
              <a:defRPr sz="2000">
                <a:solidFill>
                  <a:schemeClr val="bg1"/>
                </a:solidFill>
                <a:latin typeface="Real Text Pro" charset="0"/>
                <a:ea typeface="Real Text Pro" charset="0"/>
                <a:cs typeface="Real Text Pro" charset="0"/>
              </a:defRPr>
            </a:lvl4pPr>
            <a:lvl5pPr>
              <a:defRPr sz="2000">
                <a:solidFill>
                  <a:schemeClr val="bg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10604771" y="5559425"/>
            <a:ext cx="1079500" cy="830792"/>
          </a:xfrm>
          <a:prstGeom prst="rect">
            <a:avLst/>
          </a:prstGeom>
        </p:spPr>
      </p:pic>
      <p:sp>
        <p:nvSpPr>
          <p:cNvPr id="8" name="Rectangle 7">
            <a:extLst>
              <a:ext uri="{FF2B5EF4-FFF2-40B4-BE49-F238E27FC236}">
                <a16:creationId xmlns:a16="http://schemas.microsoft.com/office/drawing/2014/main" id="{E8671223-C696-4A0F-9AA8-405EAD208152}"/>
              </a:ext>
            </a:extLst>
          </p:cNvPr>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B507F59-9B4F-4923-A9BF-483B43F4EADA}"/>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9C1751-168A-4033-8D92-E8414B547D76}"/>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380498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9" name="Rectangle 8"/>
          <p:cNvSpPr/>
          <p:nvPr/>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latin typeface="Real Text Pro" charset="0"/>
                <a:ea typeface="Real Text Pro" charset="0"/>
                <a:cs typeface="Real Text Pro" charset="0"/>
              </a:defRPr>
            </a:lvl1pPr>
            <a:lvl2pPr>
              <a:defRPr sz="2800">
                <a:solidFill>
                  <a:schemeClr val="tx1"/>
                </a:solidFill>
                <a:latin typeface="Real Text Pro" charset="0"/>
                <a:ea typeface="Real Text Pro" charset="0"/>
                <a:cs typeface="Real Text Pro" charset="0"/>
              </a:defRPr>
            </a:lvl2pPr>
            <a:lvl3pPr>
              <a:defRPr sz="2400">
                <a:solidFill>
                  <a:schemeClr val="tx1"/>
                </a:solidFill>
                <a:latin typeface="Real Text Pro" charset="0"/>
                <a:ea typeface="Real Text Pro" charset="0"/>
                <a:cs typeface="Real Text Pro" charset="0"/>
              </a:defRPr>
            </a:lvl3pPr>
            <a:lvl4pPr>
              <a:defRPr sz="2000">
                <a:solidFill>
                  <a:schemeClr val="tx1"/>
                </a:solidFill>
                <a:latin typeface="Real Text Pro" charset="0"/>
                <a:ea typeface="Real Text Pro" charset="0"/>
                <a:cs typeface="Real Text Pro" charset="0"/>
              </a:defRPr>
            </a:lvl4pPr>
            <a:lvl5pPr>
              <a:defRPr sz="2000">
                <a:solidFill>
                  <a:schemeClr val="tx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10604771" y="5559425"/>
            <a:ext cx="1079500" cy="830792"/>
          </a:xfrm>
          <a:prstGeom prst="rect">
            <a:avLst/>
          </a:prstGeom>
        </p:spPr>
      </p:pic>
      <p:sp>
        <p:nvSpPr>
          <p:cNvPr id="10" name="Rectangle 9">
            <a:extLst>
              <a:ext uri="{FF2B5EF4-FFF2-40B4-BE49-F238E27FC236}">
                <a16:creationId xmlns:a16="http://schemas.microsoft.com/office/drawing/2014/main" id="{E13CA025-6E82-4A1C-A34E-B996FC3EE277}"/>
              </a:ext>
            </a:extLst>
          </p:cNvPr>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501A45B-171A-4C36-8AC4-00513B2794EF}"/>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A5BC747-1BD6-4E86-B497-54DC8254FC1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243176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Rectangle 8"/>
          <p:cNvSpPr/>
          <p:nvPr/>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10604771" y="5559425"/>
            <a:ext cx="1079500" cy="830792"/>
          </a:xfrm>
          <a:prstGeom prst="rect">
            <a:avLst/>
          </a:prstGeom>
        </p:spPr>
      </p:pic>
      <p:sp>
        <p:nvSpPr>
          <p:cNvPr id="8" name="Rectangle 7">
            <a:extLst>
              <a:ext uri="{FF2B5EF4-FFF2-40B4-BE49-F238E27FC236}">
                <a16:creationId xmlns:a16="http://schemas.microsoft.com/office/drawing/2014/main" id="{36266FA4-18A2-4DFC-98D0-9EC733B1735E}"/>
              </a:ext>
            </a:extLst>
          </p:cNvPr>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4AA78BB-495F-427C-A139-3D340D9C13A0}"/>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AB8E47E-154C-459C-A42F-1D28A5B37F5B}"/>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99514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6" name="Rectangle 5"/>
          <p:cNvSpPr/>
          <p:nvPr/>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a:t>Click to edit Master title style</a:t>
            </a:r>
          </a:p>
        </p:txBody>
      </p:sp>
      <p:cxnSp>
        <p:nvCxnSpPr>
          <p:cNvPr id="9" name="Straight Connector 8"/>
          <p:cNvCxnSpPr/>
          <p:nvPr/>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10604771" y="5559425"/>
            <a:ext cx="1079500" cy="830792"/>
          </a:xfrm>
          <a:prstGeom prst="rect">
            <a:avLst/>
          </a:prstGeom>
        </p:spPr>
      </p:pic>
      <p:sp>
        <p:nvSpPr>
          <p:cNvPr id="11" name="Rectangle 10">
            <a:extLst>
              <a:ext uri="{FF2B5EF4-FFF2-40B4-BE49-F238E27FC236}">
                <a16:creationId xmlns:a16="http://schemas.microsoft.com/office/drawing/2014/main" id="{44D6E377-7AC8-4358-BE4E-42E91671406E}"/>
              </a:ext>
            </a:extLst>
          </p:cNvPr>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A2F350-5B40-4F71-8959-BB0CB6D400EE}"/>
              </a:ext>
            </a:extLst>
          </p:cNvPr>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69ADA7-E984-4048-B846-7EF2CCCCFCF1}"/>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2096261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pic>
        <p:nvPicPr>
          <p:cNvPr id="4" name="Picture 3"/>
          <p:cNvPicPr>
            <a:picLocks noChangeAspect="1"/>
          </p:cNvPicPr>
          <p:nvPr/>
        </p:nvPicPr>
        <p:blipFill>
          <a:blip r:embed="rId2">
            <a:biLevel thresh="50000"/>
          </a:blip>
          <a:stretch>
            <a:fillRect/>
          </a:stretch>
        </p:blipFill>
        <p:spPr>
          <a:xfrm>
            <a:off x="3343089" y="3747891"/>
            <a:ext cx="5839012" cy="1842071"/>
          </a:xfrm>
          <a:prstGeom prst="rect">
            <a:avLst/>
          </a:prstGeom>
        </p:spPr>
      </p:pic>
      <p:cxnSp>
        <p:nvCxnSpPr>
          <p:cNvPr id="5" name="Straight Connector 4"/>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92F3FE2-06B5-42A8-8AE3-8046DC4E5A23}"/>
              </a:ext>
            </a:extLst>
          </p:cNvPr>
          <p:cNvPicPr>
            <a:picLocks noChangeAspect="1"/>
          </p:cNvPicPr>
          <p:nvPr userDrawn="1"/>
        </p:nvPicPr>
        <p:blipFill>
          <a:blip r:embed="rId2">
            <a:biLevel thresh="50000"/>
          </a:blip>
          <a:stretch>
            <a:fillRect/>
          </a:stretch>
        </p:blipFill>
        <p:spPr>
          <a:xfrm>
            <a:off x="3343089" y="3747891"/>
            <a:ext cx="5839012" cy="1842071"/>
          </a:xfrm>
          <a:prstGeom prst="rect">
            <a:avLst/>
          </a:prstGeom>
        </p:spPr>
      </p:pic>
      <p:cxnSp>
        <p:nvCxnSpPr>
          <p:cNvPr id="7" name="Straight Connector 6">
            <a:extLst>
              <a:ext uri="{FF2B5EF4-FFF2-40B4-BE49-F238E27FC236}">
                <a16:creationId xmlns:a16="http://schemas.microsoft.com/office/drawing/2014/main" id="{EAC94A1B-6FF4-4B4C-AFCF-2393435F8668}"/>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0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p:cNvPicPr>
            <a:picLocks noChangeAspect="1"/>
          </p:cNvPicPr>
          <p:nvPr/>
        </p:nvPicPr>
        <p:blipFill>
          <a:blip r:embed="rId2"/>
          <a:stretch>
            <a:fillRect/>
          </a:stretch>
        </p:blipFill>
        <p:spPr>
          <a:xfrm>
            <a:off x="7404100" y="368300"/>
            <a:ext cx="4552950" cy="6325056"/>
          </a:xfrm>
          <a:prstGeom prst="rect">
            <a:avLst/>
          </a:prstGeom>
        </p:spPr>
      </p:pic>
      <p:pic>
        <p:nvPicPr>
          <p:cNvPr id="5" name="Picture 4">
            <a:extLst>
              <a:ext uri="{FF2B5EF4-FFF2-40B4-BE49-F238E27FC236}">
                <a16:creationId xmlns:a16="http://schemas.microsoft.com/office/drawing/2014/main" id="{B3CC2D8B-2DA7-426F-8AE3-114B1D601C92}"/>
              </a:ext>
            </a:extLst>
          </p:cNvPr>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108387605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biLevel thresh="25000"/>
          </a:blip>
          <a:stretch>
            <a:fillRect/>
          </a:stretch>
        </p:blipFill>
        <p:spPr>
          <a:xfrm>
            <a:off x="3343089" y="3747891"/>
            <a:ext cx="5839012" cy="1842071"/>
          </a:xfrm>
          <a:prstGeom prst="rect">
            <a:avLst/>
          </a:prstGeom>
        </p:spPr>
      </p:pic>
      <p:cxnSp>
        <p:nvCxnSpPr>
          <p:cNvPr id="7" name="Straight Connector 6">
            <a:extLst>
              <a:ext uri="{FF2B5EF4-FFF2-40B4-BE49-F238E27FC236}">
                <a16:creationId xmlns:a16="http://schemas.microsoft.com/office/drawing/2014/main" id="{A819167A-9CA1-4F10-820A-384053D0AD8A}"/>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0CF010-1FFE-40F7-832B-1403FF880338}"/>
              </a:ext>
            </a:extLst>
          </p:cNvPr>
          <p:cNvPicPr>
            <a:picLocks noChangeAspect="1"/>
          </p:cNvPicPr>
          <p:nvPr userDrawn="1"/>
        </p:nvPicPr>
        <p:blipFill>
          <a:blip r:embed="rId2">
            <a:biLevel thresh="25000"/>
          </a:blip>
          <a:stretch>
            <a:fillRect/>
          </a:stretch>
        </p:blipFill>
        <p:spPr>
          <a:xfrm>
            <a:off x="3343089" y="3747891"/>
            <a:ext cx="5839012" cy="1842071"/>
          </a:xfrm>
          <a:prstGeom prst="rect">
            <a:avLst/>
          </a:prstGeom>
        </p:spPr>
      </p:pic>
    </p:spTree>
    <p:extLst>
      <p:ext uri="{BB962C8B-B14F-4D97-AF65-F5344CB8AC3E}">
        <p14:creationId xmlns:p14="http://schemas.microsoft.com/office/powerpoint/2010/main" val="388685862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5" name="Straight Connector 4"/>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4509994" y="3528577"/>
            <a:ext cx="3505201" cy="2336801"/>
          </a:xfrm>
          <a:prstGeom prst="rect">
            <a:avLst/>
          </a:prstGeom>
        </p:spPr>
      </p:pic>
      <p:cxnSp>
        <p:nvCxnSpPr>
          <p:cNvPr id="7" name="Straight Connector 6">
            <a:extLst>
              <a:ext uri="{FF2B5EF4-FFF2-40B4-BE49-F238E27FC236}">
                <a16:creationId xmlns:a16="http://schemas.microsoft.com/office/drawing/2014/main" id="{5C665DC0-5603-480E-8C53-F6ED3A325D57}"/>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BCAAD51-F500-49D2-8D38-8B0EC83C8936}"/>
              </a:ext>
            </a:extLst>
          </p:cNvPr>
          <p:cNvPicPr>
            <a:picLocks noChangeAspect="1"/>
          </p:cNvPicPr>
          <p:nvPr userDrawn="1"/>
        </p:nvPicPr>
        <p:blipFill>
          <a:blip r:embed="rId2"/>
          <a:stretch>
            <a:fillRect/>
          </a:stretch>
        </p:blipFill>
        <p:spPr>
          <a:xfrm>
            <a:off x="4509994" y="3528577"/>
            <a:ext cx="3505201" cy="2336801"/>
          </a:xfrm>
          <a:prstGeom prst="rect">
            <a:avLst/>
          </a:prstGeom>
        </p:spPr>
      </p:pic>
    </p:spTree>
    <p:extLst>
      <p:ext uri="{BB962C8B-B14F-4D97-AF65-F5344CB8AC3E}">
        <p14:creationId xmlns:p14="http://schemas.microsoft.com/office/powerpoint/2010/main" val="1703349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4509994" y="3528576"/>
            <a:ext cx="3505202" cy="2336801"/>
          </a:xfrm>
          <a:prstGeom prst="rect">
            <a:avLst/>
          </a:prstGeom>
        </p:spPr>
      </p:pic>
      <p:cxnSp>
        <p:nvCxnSpPr>
          <p:cNvPr id="7" name="Straight Connector 6">
            <a:extLst>
              <a:ext uri="{FF2B5EF4-FFF2-40B4-BE49-F238E27FC236}">
                <a16:creationId xmlns:a16="http://schemas.microsoft.com/office/drawing/2014/main" id="{4AB6B8C0-2347-4453-8360-E10B038B30E8}"/>
              </a:ext>
            </a:extLst>
          </p:cNvPr>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99D5B3-D13E-4387-A60B-12F8D89B2848}"/>
              </a:ext>
            </a:extLst>
          </p:cNvPr>
          <p:cNvPicPr>
            <a:picLocks noChangeAspect="1"/>
          </p:cNvPicPr>
          <p:nvPr userDrawn="1"/>
        </p:nvPicPr>
        <p:blipFill>
          <a:blip r:embed="rId2"/>
          <a:stretch>
            <a:fillRect/>
          </a:stretch>
        </p:blipFill>
        <p:spPr>
          <a:xfrm>
            <a:off x="4509994" y="3528576"/>
            <a:ext cx="3505202" cy="2336801"/>
          </a:xfrm>
          <a:prstGeom prst="rect">
            <a:avLst/>
          </a:prstGeom>
        </p:spPr>
      </p:pic>
    </p:spTree>
    <p:extLst>
      <p:ext uri="{BB962C8B-B14F-4D97-AF65-F5344CB8AC3E}">
        <p14:creationId xmlns:p14="http://schemas.microsoft.com/office/powerpoint/2010/main" val="153428301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053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27" name="Placeholder--transNeutralUHD.png"/>
          <p:cNvSpPr>
            <a:spLocks noGrp="1"/>
          </p:cNvSpPr>
          <p:nvPr>
            <p:ph type="pic" idx="21"/>
          </p:nvPr>
        </p:nvSpPr>
        <p:spPr>
          <a:xfrm>
            <a:off x="4645943" y="454967"/>
            <a:ext cx="10574161" cy="5951142"/>
          </a:xfrm>
          <a:prstGeom prst="rect">
            <a:avLst/>
          </a:prstGeom>
        </p:spPr>
        <p:txBody>
          <a:bodyPr lIns="91439" tIns="45719" rIns="91439" bIns="45719" anchor="t">
            <a:noAutofit/>
          </a:bodyPr>
          <a:lstStyle/>
          <a:p>
            <a:r>
              <a:rPr lang="en-US"/>
              <a:t>Click icon to add picture</a:t>
            </a:r>
            <a:endParaRPr/>
          </a:p>
        </p:txBody>
      </p:sp>
      <p:sp>
        <p:nvSpPr>
          <p:cNvPr id="328" name="Line"/>
          <p:cNvSpPr/>
          <p:nvPr/>
        </p:nvSpPr>
        <p:spPr>
          <a:xfrm>
            <a:off x="454968" y="467668"/>
            <a:ext cx="7446531" cy="1"/>
          </a:xfrm>
          <a:prstGeom prst="line">
            <a:avLst/>
          </a:prstGeom>
          <a:ln w="25400">
            <a:solidFill>
              <a:srgbClr val="000000"/>
            </a:solidFill>
            <a:miter lim="400000"/>
          </a:ln>
        </p:spPr>
        <p:txBody>
          <a:bodyPr lIns="25400" tIns="25400" rIns="25400" bIns="25400" anchor="ctr"/>
          <a:lstStyle/>
          <a:p>
            <a:pPr algn="ctr"/>
            <a:endParaRPr sz="900"/>
          </a:p>
        </p:txBody>
      </p:sp>
      <p:sp>
        <p:nvSpPr>
          <p:cNvPr id="329" name="Line"/>
          <p:cNvSpPr/>
          <p:nvPr/>
        </p:nvSpPr>
        <p:spPr>
          <a:xfrm>
            <a:off x="454968" y="2290118"/>
            <a:ext cx="7446530" cy="1"/>
          </a:xfrm>
          <a:prstGeom prst="line">
            <a:avLst/>
          </a:prstGeom>
          <a:ln w="25400">
            <a:solidFill>
              <a:srgbClr val="000000"/>
            </a:solidFill>
            <a:miter lim="400000"/>
          </a:ln>
        </p:spPr>
        <p:txBody>
          <a:bodyPr lIns="25400" tIns="25400" rIns="25400" bIns="25400" anchor="ctr"/>
          <a:lstStyle/>
          <a:p>
            <a:pPr algn="ctr"/>
            <a:endParaRPr sz="900"/>
          </a:p>
        </p:txBody>
      </p:sp>
      <p:sp>
        <p:nvSpPr>
          <p:cNvPr id="330" name="Line"/>
          <p:cNvSpPr/>
          <p:nvPr/>
        </p:nvSpPr>
        <p:spPr>
          <a:xfrm>
            <a:off x="454968" y="6407795"/>
            <a:ext cx="7446530" cy="1"/>
          </a:xfrm>
          <a:prstGeom prst="line">
            <a:avLst/>
          </a:prstGeom>
          <a:ln w="19050">
            <a:solidFill>
              <a:srgbClr val="000000"/>
            </a:solidFill>
            <a:miter lim="400000"/>
          </a:ln>
        </p:spPr>
        <p:txBody>
          <a:bodyPr lIns="25400" tIns="25400" rIns="25400" bIns="25400" anchor="ctr"/>
          <a:lstStyle/>
          <a:p>
            <a:pPr algn="ctr"/>
            <a:endParaRPr sz="900"/>
          </a:p>
        </p:txBody>
      </p:sp>
      <p:sp>
        <p:nvSpPr>
          <p:cNvPr id="331" name="Title Text"/>
          <p:cNvSpPr txBox="1">
            <a:spLocks noGrp="1"/>
          </p:cNvSpPr>
          <p:nvPr>
            <p:ph type="title"/>
          </p:nvPr>
        </p:nvSpPr>
        <p:spPr>
          <a:prstGeom prst="rect">
            <a:avLst/>
          </a:prstGeom>
        </p:spPr>
        <p:txBody>
          <a:bodyPr/>
          <a:lstStyle/>
          <a:p>
            <a:r>
              <a:rPr lang="en-US"/>
              <a:t>Click to edit Master title style</a:t>
            </a:r>
            <a:endParaRPr/>
          </a:p>
        </p:txBody>
      </p:sp>
      <p:sp>
        <p:nvSpPr>
          <p:cNvPr id="332" name="Body Level One…"/>
          <p:cNvSpPr txBox="1">
            <a:spLocks noGrp="1"/>
          </p:cNvSpPr>
          <p:nvPr>
            <p:ph type="body" sz="half" idx="1"/>
          </p:nvPr>
        </p:nvSpPr>
        <p:spPr>
          <a:xfrm>
            <a:off x="569267" y="2511251"/>
            <a:ext cx="6878887" cy="3663182"/>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33" name="Rectangle"/>
          <p:cNvSpPr/>
          <p:nvPr/>
        </p:nvSpPr>
        <p:spPr>
          <a:xfrm>
            <a:off x="8131721" y="454967"/>
            <a:ext cx="2648763" cy="114301"/>
          </a:xfrm>
          <a:prstGeom prst="rect">
            <a:avLst/>
          </a:prstGeom>
          <a:solidFill>
            <a:srgbClr val="000000"/>
          </a:solidFill>
          <a:ln w="12700">
            <a:miter lim="400000"/>
          </a:ln>
        </p:spPr>
        <p:txBody>
          <a:bodyPr lIns="25400" tIns="25400" rIns="25400" bIns="25400" anchor="ctr"/>
          <a:lstStyle/>
          <a:p>
            <a:pPr algn="ctr">
              <a:defRPr sz="3000" b="1">
                <a:solidFill>
                  <a:srgbClr val="FFFFFF"/>
                </a:solidFill>
                <a:latin typeface="+mn-lt"/>
                <a:ea typeface="+mn-ea"/>
                <a:cs typeface="+mn-cs"/>
                <a:sym typeface="Helvetica Neue"/>
              </a:defRPr>
            </a:pPr>
            <a:endParaRPr sz="1500"/>
          </a:p>
        </p:txBody>
      </p:sp>
      <p:sp>
        <p:nvSpPr>
          <p:cNvPr id="334" name="Rectangle"/>
          <p:cNvSpPr/>
          <p:nvPr/>
        </p:nvSpPr>
        <p:spPr>
          <a:xfrm>
            <a:off x="454968" y="461317"/>
            <a:ext cx="2648763" cy="114301"/>
          </a:xfrm>
          <a:prstGeom prst="rect">
            <a:avLst/>
          </a:prstGeom>
          <a:solidFill>
            <a:srgbClr val="000000"/>
          </a:solidFill>
          <a:ln w="12700">
            <a:miter lim="400000"/>
          </a:ln>
        </p:spPr>
        <p:txBody>
          <a:bodyPr lIns="25400" tIns="25400" rIns="25400" bIns="25400" anchor="ctr"/>
          <a:lstStyle/>
          <a:p>
            <a:pPr algn="ctr">
              <a:defRPr sz="3000" b="1">
                <a:solidFill>
                  <a:srgbClr val="FFFFFF"/>
                </a:solidFill>
                <a:latin typeface="+mn-lt"/>
                <a:ea typeface="+mn-ea"/>
                <a:cs typeface="+mn-cs"/>
                <a:sym typeface="Helvetica Neue"/>
              </a:defRPr>
            </a:pPr>
            <a:endParaRPr sz="1500"/>
          </a:p>
        </p:txBody>
      </p:sp>
      <p:sp>
        <p:nvSpPr>
          <p:cNvPr id="335" name="Rectangle"/>
          <p:cNvSpPr/>
          <p:nvPr/>
        </p:nvSpPr>
        <p:spPr>
          <a:xfrm>
            <a:off x="454968" y="2290118"/>
            <a:ext cx="2647951" cy="61665"/>
          </a:xfrm>
          <a:prstGeom prst="rect">
            <a:avLst/>
          </a:prstGeom>
          <a:solidFill>
            <a:srgbClr val="000000"/>
          </a:solidFill>
          <a:ln w="12700">
            <a:miter lim="400000"/>
          </a:ln>
        </p:spPr>
        <p:txBody>
          <a:bodyPr lIns="25400" tIns="25400" rIns="25400" bIns="25400" anchor="ctr"/>
          <a:lstStyle/>
          <a:p>
            <a:pPr algn="ctr">
              <a:defRPr sz="3000" b="1">
                <a:solidFill>
                  <a:srgbClr val="FFFFFF"/>
                </a:solidFill>
                <a:latin typeface="+mn-lt"/>
                <a:ea typeface="+mn-ea"/>
                <a:cs typeface="+mn-cs"/>
                <a:sym typeface="Helvetica Neue"/>
              </a:defRPr>
            </a:pPr>
            <a:endParaRPr sz="1500"/>
          </a:p>
        </p:txBody>
      </p:sp>
      <p:sp>
        <p:nvSpPr>
          <p:cNvPr id="336" name="Slide Number"/>
          <p:cNvSpPr txBox="1">
            <a:spLocks noGrp="1"/>
          </p:cNvSpPr>
          <p:nvPr>
            <p:ph type="sldNum" sz="quarter" idx="2"/>
          </p:nvPr>
        </p:nvSpPr>
        <p:spPr>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5825708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1" y="1122363"/>
            <a:ext cx="6096807" cy="2038526"/>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7" name="Subtitle 2"/>
          <p:cNvSpPr>
            <a:spLocks noGrp="1"/>
          </p:cNvSpPr>
          <p:nvPr>
            <p:ph type="subTitle" idx="1"/>
          </p:nvPr>
        </p:nvSpPr>
        <p:spPr>
          <a:xfrm>
            <a:off x="631371" y="3376260"/>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a:stretch>
            <a:fillRect/>
          </a:stretch>
        </p:blipFill>
        <p:spPr>
          <a:xfrm>
            <a:off x="6728178" y="2667000"/>
            <a:ext cx="5460073" cy="4230327"/>
          </a:xfrm>
          <a:prstGeom prst="rect">
            <a:avLst/>
          </a:prstGeom>
        </p:spPr>
      </p:pic>
    </p:spTree>
    <p:extLst>
      <p:ext uri="{BB962C8B-B14F-4D97-AF65-F5344CB8AC3E}">
        <p14:creationId xmlns:p14="http://schemas.microsoft.com/office/powerpoint/2010/main" val="217269296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257669596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Slide">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1" y="1122363"/>
            <a:ext cx="6096807" cy="2387600"/>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12" name="Subtitle 2"/>
          <p:cNvSpPr>
            <a:spLocks noGrp="1"/>
          </p:cNvSpPr>
          <p:nvPr>
            <p:ph type="subTitle" idx="1"/>
          </p:nvPr>
        </p:nvSpPr>
        <p:spPr>
          <a:xfrm>
            <a:off x="631371" y="3602038"/>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stretch>
            <a:fillRect/>
          </a:stretch>
        </p:blipFill>
        <p:spPr>
          <a:xfrm>
            <a:off x="6728178" y="2654300"/>
            <a:ext cx="5474515" cy="4241516"/>
          </a:xfrm>
          <a:prstGeom prst="rect">
            <a:avLst/>
          </a:prstGeom>
        </p:spPr>
      </p:pic>
    </p:spTree>
    <p:extLst>
      <p:ext uri="{BB962C8B-B14F-4D97-AF65-F5344CB8AC3E}">
        <p14:creationId xmlns:p14="http://schemas.microsoft.com/office/powerpoint/2010/main" val="256764001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Slide">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11"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134561408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9" name="Picture 8"/>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561775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Slide">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1" y="1122363"/>
            <a:ext cx="6096807" cy="2387600"/>
          </a:xfrm>
        </p:spPr>
        <p:txBody>
          <a:bodyPr anchor="b"/>
          <a:lstStyle>
            <a:lvl1pPr algn="l">
              <a:defRPr sz="6000">
                <a:latin typeface="Real Head Pro" charset="0"/>
                <a:ea typeface="Real Head Pro" charset="0"/>
                <a:cs typeface="Real Head Pro" charset="0"/>
              </a:defRPr>
            </a:lvl1pPr>
          </a:lstStyle>
          <a:p>
            <a:r>
              <a:rPr lang="en-US"/>
              <a:t>Click to edit Master title style</a:t>
            </a:r>
          </a:p>
        </p:txBody>
      </p:sp>
      <p:sp>
        <p:nvSpPr>
          <p:cNvPr id="12" name="Subtitle 2"/>
          <p:cNvSpPr>
            <a:spLocks noGrp="1"/>
          </p:cNvSpPr>
          <p:nvPr>
            <p:ph type="subTitle" idx="1"/>
          </p:nvPr>
        </p:nvSpPr>
        <p:spPr>
          <a:xfrm>
            <a:off x="631371" y="3602038"/>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p:nvPicPr>
        <p:blipFill>
          <a:blip r:embed="rId2"/>
          <a:stretch>
            <a:fillRect/>
          </a:stretch>
        </p:blipFill>
        <p:spPr>
          <a:xfrm>
            <a:off x="6728178" y="2654300"/>
            <a:ext cx="5474515" cy="4241516"/>
          </a:xfrm>
          <a:prstGeom prst="rect">
            <a:avLst/>
          </a:prstGeom>
        </p:spPr>
      </p:pic>
      <p:pic>
        <p:nvPicPr>
          <p:cNvPr id="5" name="Picture 4">
            <a:extLst>
              <a:ext uri="{FF2B5EF4-FFF2-40B4-BE49-F238E27FC236}">
                <a16:creationId xmlns:a16="http://schemas.microsoft.com/office/drawing/2014/main" id="{40C075CF-8904-405E-84FB-6FD8178A4944}"/>
              </a:ext>
            </a:extLst>
          </p:cNvPr>
          <p:cNvPicPr>
            <a:picLocks noChangeAspect="1"/>
          </p:cNvPicPr>
          <p:nvPr userDrawn="1"/>
        </p:nvPicPr>
        <p:blipFill>
          <a:blip r:embed="rId2"/>
          <a:stretch>
            <a:fillRect/>
          </a:stretch>
        </p:blipFill>
        <p:spPr>
          <a:xfrm>
            <a:off x="6728178" y="2654300"/>
            <a:ext cx="5474515" cy="4241516"/>
          </a:xfrm>
          <a:prstGeom prst="rect">
            <a:avLst/>
          </a:prstGeom>
        </p:spPr>
      </p:pic>
    </p:spTree>
    <p:extLst>
      <p:ext uri="{BB962C8B-B14F-4D97-AF65-F5344CB8AC3E}">
        <p14:creationId xmlns:p14="http://schemas.microsoft.com/office/powerpoint/2010/main" val="132437209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6909011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0" y="6397395"/>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971173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4"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153416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stretch>
            <a:fillRect/>
          </a:stretch>
        </p:blipFill>
        <p:spPr>
          <a:xfrm>
            <a:off x="838200" y="6397395"/>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613827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50000"/>
          </a:blip>
          <a:stretch>
            <a:fillRect/>
          </a:stretch>
        </p:blipFill>
        <p:spPr>
          <a:xfrm>
            <a:off x="838200" y="337165"/>
            <a:ext cx="2858729" cy="901861"/>
          </a:xfrm>
          <a:prstGeom prst="rect">
            <a:avLst/>
          </a:prstGeom>
        </p:spPr>
      </p:pic>
      <p:sp>
        <p:nvSpPr>
          <p:cNvPr id="8"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61947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a:solidFill>
                  <a:schemeClr val="tx1"/>
                </a:solidFill>
              </a:rPr>
              <a:t>Click to edit Master title style</a:t>
            </a:r>
          </a:p>
        </p:txBody>
      </p:sp>
      <p:cxnSp>
        <p:nvCxnSpPr>
          <p:cNvPr id="14" name="Straight Connector 13"/>
          <p:cNvCxnSpPr/>
          <p:nvPr userDrawn="1"/>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16"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208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598310"/>
            <a:ext cx="10515600" cy="733779"/>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cxnSp>
        <p:nvCxnSpPr>
          <p:cNvPr id="13" name="Straight Connector 12"/>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838200" y="1692001"/>
            <a:ext cx="10515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609289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latin typeface="Real Text Pro" charset="0"/>
                <a:ea typeface="Real Text Pro" charset="0"/>
                <a:cs typeface="Real Text Pro" charset="0"/>
              </a:defRPr>
            </a:lvl1pPr>
            <a:lvl2pPr>
              <a:defRPr sz="2800">
                <a:solidFill>
                  <a:schemeClr val="bg1"/>
                </a:solidFill>
                <a:latin typeface="Real Text Pro" charset="0"/>
                <a:ea typeface="Real Text Pro" charset="0"/>
                <a:cs typeface="Real Text Pro" charset="0"/>
              </a:defRPr>
            </a:lvl2pPr>
            <a:lvl3pPr>
              <a:defRPr sz="2400">
                <a:solidFill>
                  <a:schemeClr val="bg1"/>
                </a:solidFill>
                <a:latin typeface="Real Text Pro" charset="0"/>
                <a:ea typeface="Real Text Pro" charset="0"/>
                <a:cs typeface="Real Text Pro" charset="0"/>
              </a:defRPr>
            </a:lvl3pPr>
            <a:lvl4pPr>
              <a:defRPr sz="2000">
                <a:solidFill>
                  <a:schemeClr val="bg1"/>
                </a:solidFill>
                <a:latin typeface="Real Text Pro" charset="0"/>
                <a:ea typeface="Real Text Pro" charset="0"/>
                <a:cs typeface="Real Text Pro" charset="0"/>
              </a:defRPr>
            </a:lvl4pPr>
            <a:lvl5pPr>
              <a:defRPr sz="2000">
                <a:solidFill>
                  <a:schemeClr val="bg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459394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a:t>Click to edit Master title style</a:t>
            </a:r>
          </a:p>
        </p:txBody>
      </p:sp>
      <p:cxnSp>
        <p:nvCxnSpPr>
          <p:cNvPr id="10" name="Straight Connector 9"/>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878010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6" name="Rectangle 5"/>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a:t>Click to edit Master title style</a:t>
            </a:r>
          </a:p>
        </p:txBody>
      </p:sp>
      <p:cxnSp>
        <p:nvCxnSpPr>
          <p:cNvPr id="9" name="Straight Connector 8"/>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49306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Slide">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a:t>Click to edit Master title style</a:t>
            </a:r>
          </a:p>
        </p:txBody>
      </p:sp>
      <p:sp>
        <p:nvSpPr>
          <p:cNvPr id="11"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p:nvPicPr>
        <p:blipFill>
          <a:blip r:embed="rId2"/>
          <a:stretch>
            <a:fillRect/>
          </a:stretch>
        </p:blipFill>
        <p:spPr>
          <a:xfrm>
            <a:off x="7404100" y="368300"/>
            <a:ext cx="4552950" cy="6325056"/>
          </a:xfrm>
          <a:prstGeom prst="rect">
            <a:avLst/>
          </a:prstGeom>
        </p:spPr>
      </p:pic>
      <p:pic>
        <p:nvPicPr>
          <p:cNvPr id="5" name="Picture 4">
            <a:extLst>
              <a:ext uri="{FF2B5EF4-FFF2-40B4-BE49-F238E27FC236}">
                <a16:creationId xmlns:a16="http://schemas.microsoft.com/office/drawing/2014/main" id="{2FBD0AF1-FEE5-4494-961C-EE14C36C7D25}"/>
              </a:ext>
            </a:extLst>
          </p:cNvPr>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243631871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pic>
        <p:nvPicPr>
          <p:cNvPr id="4" name="Picture 3"/>
          <p:cNvPicPr>
            <a:picLocks noChangeAspect="1"/>
          </p:cNvPicPr>
          <p:nvPr userDrawn="1"/>
        </p:nvPicPr>
        <p:blipFill>
          <a:blip r:embed="rId2">
            <a:biLevel thresh="50000"/>
          </a:blip>
          <a:stretch>
            <a:fillRect/>
          </a:stretch>
        </p:blipFill>
        <p:spPr>
          <a:xfrm>
            <a:off x="3343089" y="3747891"/>
            <a:ext cx="5839012" cy="1842071"/>
          </a:xfrm>
          <a:prstGeom prst="rect">
            <a:avLst/>
          </a:prstGeom>
        </p:spPr>
      </p:pic>
      <p:cxnSp>
        <p:nvCxnSpPr>
          <p:cNvPr id="5" name="Straight Connector 4"/>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7448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biLevel thresh="25000"/>
          </a:blip>
          <a:stretch>
            <a:fillRect/>
          </a:stretch>
        </p:blipFill>
        <p:spPr>
          <a:xfrm>
            <a:off x="3343089" y="3747891"/>
            <a:ext cx="5839012" cy="1842071"/>
          </a:xfrm>
          <a:prstGeom prst="rect">
            <a:avLst/>
          </a:prstGeom>
        </p:spPr>
      </p:pic>
    </p:spTree>
    <p:extLst>
      <p:ext uri="{BB962C8B-B14F-4D97-AF65-F5344CB8AC3E}">
        <p14:creationId xmlns:p14="http://schemas.microsoft.com/office/powerpoint/2010/main" val="2839909743"/>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5" name="Straight Connector 4"/>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4509994" y="3528577"/>
            <a:ext cx="3505201" cy="2336801"/>
          </a:xfrm>
          <a:prstGeom prst="rect">
            <a:avLst/>
          </a:prstGeom>
        </p:spPr>
      </p:pic>
    </p:spTree>
    <p:extLst>
      <p:ext uri="{BB962C8B-B14F-4D97-AF65-F5344CB8AC3E}">
        <p14:creationId xmlns:p14="http://schemas.microsoft.com/office/powerpoint/2010/main" val="2039092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a:t>Thank You!</a:t>
            </a:r>
          </a:p>
        </p:txBody>
      </p:sp>
      <p:cxnSp>
        <p:nvCxnSpPr>
          <p:cNvPr id="10" name="Straight Connector 9"/>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stretch>
            <a:fillRect/>
          </a:stretch>
        </p:blipFill>
        <p:spPr>
          <a:xfrm>
            <a:off x="4509994" y="3528576"/>
            <a:ext cx="3505202" cy="2336801"/>
          </a:xfrm>
          <a:prstGeom prst="rect">
            <a:avLst/>
          </a:prstGeom>
        </p:spPr>
      </p:pic>
    </p:spTree>
    <p:extLst>
      <p:ext uri="{BB962C8B-B14F-4D97-AF65-F5344CB8AC3E}">
        <p14:creationId xmlns:p14="http://schemas.microsoft.com/office/powerpoint/2010/main" val="87463981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801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able">
    <p:bg>
      <p:bgPr>
        <a:solidFill>
          <a:schemeClr val="bg1">
            <a:alpha val="45000"/>
          </a:schemeClr>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838201"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
        <p:nvSpPr>
          <p:cNvPr id="4" name="Title 3"/>
          <p:cNvSpPr>
            <a:spLocks noGrp="1"/>
          </p:cNvSpPr>
          <p:nvPr>
            <p:ph type="title" hasCustomPrompt="1"/>
          </p:nvPr>
        </p:nvSpPr>
        <p:spPr/>
        <p:txBody>
          <a:bodyPr/>
          <a:lstStyle>
            <a:lvl1pPr>
              <a:defRPr/>
            </a:lvl1pPr>
          </a:lstStyle>
          <a:p>
            <a:r>
              <a:rPr lang="en-US"/>
              <a:t>Title – Table Example</a:t>
            </a:r>
          </a:p>
        </p:txBody>
      </p:sp>
      <p:sp>
        <p:nvSpPr>
          <p:cNvPr id="5" name="Table Placeholder 4">
            <a:extLst>
              <a:ext uri="{FF2B5EF4-FFF2-40B4-BE49-F238E27FC236}">
                <a16:creationId xmlns:a16="http://schemas.microsoft.com/office/drawing/2014/main" id="{4836C344-5A38-7644-96BD-E1AA1C795819}"/>
              </a:ext>
            </a:extLst>
          </p:cNvPr>
          <p:cNvSpPr>
            <a:spLocks noGrp="1"/>
          </p:cNvSpPr>
          <p:nvPr>
            <p:ph type="tbl" sz="quarter" idx="11"/>
          </p:nvPr>
        </p:nvSpPr>
        <p:spPr>
          <a:xfrm>
            <a:off x="838200" y="1690688"/>
            <a:ext cx="10515600" cy="4410075"/>
          </a:xfrm>
        </p:spPr>
        <p:txBody>
          <a:bodyPr/>
          <a:lstStyle/>
          <a:p>
            <a:endParaRPr lang="en-US"/>
          </a:p>
        </p:txBody>
      </p:sp>
    </p:spTree>
    <p:extLst>
      <p:ext uri="{BB962C8B-B14F-4D97-AF65-F5344CB8AC3E}">
        <p14:creationId xmlns:p14="http://schemas.microsoft.com/office/powerpoint/2010/main" val="526531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908CD-5D5A-CC4B-8E43-ED0AE5767A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1982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1627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71"/>
            <a:ext cx="1422400" cy="243417"/>
          </a:xfrm>
          <a:prstGeom prst="rect">
            <a:avLst/>
          </a:prstGeom>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a:xfrm>
            <a:off x="2082800" y="4237571"/>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71"/>
            <a:ext cx="1422400" cy="243417"/>
          </a:xfrm>
          <a:prstGeom prst="rect">
            <a:avLst/>
          </a:prstGeom>
        </p:spPr>
        <p:txBody>
          <a:bodyPr/>
          <a:lstStyle/>
          <a:p>
            <a:fld id="{B6F15528-21DE-4FAA-801E-634DDDAF4B2B}" type="slidenum">
              <a:rPr lang="en-US" smtClean="0"/>
              <a:pPr/>
              <a:t>‹#›</a:t>
            </a:fld>
            <a:endParaRPr lang="en-US"/>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715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_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838201"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9"/>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9" name="Picture 8"/>
          <p:cNvPicPr>
            <a:picLocks noChangeAspect="1"/>
          </p:cNvPicPr>
          <p:nvPr userDrawn="1"/>
        </p:nvPicPr>
        <p:blipFill>
          <a:blip r:embed="rId2"/>
          <a:stretch>
            <a:fillRect/>
          </a:stretch>
        </p:blipFill>
        <p:spPr>
          <a:xfrm>
            <a:off x="10604771" y="5559425"/>
            <a:ext cx="1079500" cy="830792"/>
          </a:xfrm>
          <a:prstGeom prst="rect">
            <a:avLst/>
          </a:prstGeom>
        </p:spPr>
      </p:pic>
      <p:sp>
        <p:nvSpPr>
          <p:cNvPr id="4" name="Slide Number Placeholder 3"/>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a:p>
        </p:txBody>
      </p:sp>
    </p:spTree>
    <p:extLst>
      <p:ext uri="{BB962C8B-B14F-4D97-AF65-F5344CB8AC3E}">
        <p14:creationId xmlns:p14="http://schemas.microsoft.com/office/powerpoint/2010/main" val="4175506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9" name="Picture 8"/>
          <p:cNvPicPr>
            <a:picLocks noChangeAspect="1"/>
          </p:cNvPicPr>
          <p:nvPr/>
        </p:nvPicPr>
        <p:blipFill>
          <a:blip r:embed="rId2"/>
          <a:stretch>
            <a:fillRect/>
          </a:stretch>
        </p:blipFill>
        <p:spPr>
          <a:xfrm>
            <a:off x="10604771" y="5559425"/>
            <a:ext cx="1079500" cy="830792"/>
          </a:xfrm>
          <a:prstGeom prst="rect">
            <a:avLst/>
          </a:prstGeom>
        </p:spPr>
      </p:pic>
      <p:cxnSp>
        <p:nvCxnSpPr>
          <p:cNvPr id="7" name="Straight Connector 6">
            <a:extLst>
              <a:ext uri="{FF2B5EF4-FFF2-40B4-BE49-F238E27FC236}">
                <a16:creationId xmlns:a16="http://schemas.microsoft.com/office/drawing/2014/main" id="{A456573C-956D-49D3-85FA-EF4F81002273}"/>
              </a:ext>
            </a:extLst>
          </p:cNvPr>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8896D94-6D25-4792-A434-9C17716DB352}"/>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8144172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55098" y="1749365"/>
            <a:ext cx="10708024" cy="305533"/>
          </a:xfrm>
          <a:prstGeom prst="rect">
            <a:avLst/>
          </a:prstGeom>
        </p:spPr>
        <p:txBody>
          <a:bodyPr wrap="square" lIns="0" tIns="0" rIns="0" bIns="0">
            <a:spAutoFit/>
          </a:bodyPr>
          <a:lstStyle>
            <a:lvl1pPr>
              <a:defRPr sz="2206"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6" name="Holder 6"/>
          <p:cNvSpPr>
            <a:spLocks noGrp="1"/>
          </p:cNvSpPr>
          <p:nvPr>
            <p:ph type="sldNum" sz="quarter" idx="7"/>
          </p:nvPr>
        </p:nvSpPr>
        <p:spPr/>
        <p:txBody>
          <a:bodyPr lIns="0" tIns="0" rIns="0" bIns="0"/>
          <a:lstStyle>
            <a:lvl1pPr>
              <a:defRPr sz="529" b="0" i="0">
                <a:solidFill>
                  <a:schemeClr val="bg1"/>
                </a:solidFill>
                <a:latin typeface="Arial"/>
                <a:cs typeface="Arial"/>
              </a:defRPr>
            </a:lvl1pPr>
          </a:lstStyle>
          <a:p>
            <a:pPr marL="33619">
              <a:spcBef>
                <a:spcPts val="79"/>
              </a:spcBef>
            </a:pPr>
            <a:fld id="{81D60167-4931-47E6-BA6A-407CBD079E47}" type="slidenum">
              <a:rPr lang="en-US" spc="-44" smtClean="0"/>
              <a:pPr marL="33619">
                <a:spcBef>
                  <a:spcPts val="79"/>
                </a:spcBef>
              </a:pPr>
              <a:t>‹#›</a:t>
            </a:fld>
            <a:endParaRPr lang="en-US" spc="-44" dirty="0"/>
          </a:p>
        </p:txBody>
      </p:sp>
    </p:spTree>
    <p:extLst>
      <p:ext uri="{BB962C8B-B14F-4D97-AF65-F5344CB8AC3E}">
        <p14:creationId xmlns:p14="http://schemas.microsoft.com/office/powerpoint/2010/main" val="130034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852315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1045506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D25CB5-59FD-44E9-A5E5-BE0120C4B255}"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2862290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2D25CB5-59FD-44E9-A5E5-BE0120C4B255}" type="datetimeFigureOut">
              <a:rPr lang="en-AU" smtClean="0"/>
              <a:t>2/10/2024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530900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2D25CB5-59FD-44E9-A5E5-BE0120C4B255}" type="datetimeFigureOut">
              <a:rPr lang="en-AU" smtClean="0"/>
              <a:t>2/10/2024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2702794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2D25CB5-59FD-44E9-A5E5-BE0120C4B255}" type="datetimeFigureOut">
              <a:rPr lang="en-AU" smtClean="0"/>
              <a:t>2/10/2024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2904152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25CB5-59FD-44E9-A5E5-BE0120C4B255}" type="datetimeFigureOut">
              <a:rPr lang="en-AU" smtClean="0"/>
              <a:t>2/10/2024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35201334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2D25CB5-59FD-44E9-A5E5-BE0120C4B255}" type="datetimeFigureOut">
              <a:rPr lang="en-AU" smtClean="0"/>
              <a:t>2/10/2024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280535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2D25CB5-59FD-44E9-A5E5-BE0120C4B255}" type="datetimeFigureOut">
              <a:rPr lang="en-AU" smtClean="0"/>
              <a:t>2/10/2024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48689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pic>
        <p:nvPicPr>
          <p:cNvPr id="8" name="Picture 7"/>
          <p:cNvPicPr>
            <a:picLocks noChangeAspect="1"/>
          </p:cNvPicPr>
          <p:nvPr/>
        </p:nvPicPr>
        <p:blipFill>
          <a:blip r:embed="rId2"/>
          <a:stretch>
            <a:fillRect/>
          </a:stretch>
        </p:blipFill>
        <p:spPr>
          <a:xfrm>
            <a:off x="10604771" y="5559425"/>
            <a:ext cx="1079500" cy="830792"/>
          </a:xfrm>
          <a:prstGeom prst="rect">
            <a:avLst/>
          </a:prstGeom>
        </p:spPr>
      </p:pic>
      <p:cxnSp>
        <p:nvCxnSpPr>
          <p:cNvPr id="6" name="Straight Connector 5">
            <a:extLst>
              <a:ext uri="{FF2B5EF4-FFF2-40B4-BE49-F238E27FC236}">
                <a16:creationId xmlns:a16="http://schemas.microsoft.com/office/drawing/2014/main" id="{C1BE91FB-4E53-45D5-85A6-AFDFEFDBB8D7}"/>
              </a:ext>
            </a:extLst>
          </p:cNvPr>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C8908B5-DA24-48AD-9F10-481EC18AA929}"/>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923881229"/>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4133160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2D25CB5-59FD-44E9-A5E5-BE0120C4B255}" type="datetimeFigureOut">
              <a:rPr lang="en-AU" smtClean="0"/>
              <a:t>2/10/2024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8DD37D-F777-4C0B-B2DD-831BECF25018}" type="slidenum">
              <a:rPr lang="en-AU" smtClean="0"/>
              <a:t>‹#›</a:t>
            </a:fld>
            <a:endParaRPr lang="en-AU"/>
          </a:p>
        </p:txBody>
      </p:sp>
    </p:spTree>
    <p:extLst>
      <p:ext uri="{BB962C8B-B14F-4D97-AF65-F5344CB8AC3E}">
        <p14:creationId xmlns:p14="http://schemas.microsoft.com/office/powerpoint/2010/main" val="1926743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C3F33-0F3E-6189-580F-264D68800A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A3E3AD-C95F-D61F-89EA-A4C5DCC6D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95ECF-9B87-18BA-0A02-5A2C93514F7F}"/>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5" name="Footer Placeholder 4">
            <a:extLst>
              <a:ext uri="{FF2B5EF4-FFF2-40B4-BE49-F238E27FC236}">
                <a16:creationId xmlns:a16="http://schemas.microsoft.com/office/drawing/2014/main" id="{165B8FC1-6FD6-5B8D-6E83-1F66A74BF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0FAA8-FBBD-34DE-C42E-C0493C3E31A1}"/>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907064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6398-4038-8562-F91E-7076BB194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3D7E8-D7B0-D114-E1EF-441E9EAD6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6A31D-8B10-B721-85D4-EE80692674F8}"/>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5" name="Footer Placeholder 4">
            <a:extLst>
              <a:ext uri="{FF2B5EF4-FFF2-40B4-BE49-F238E27FC236}">
                <a16:creationId xmlns:a16="http://schemas.microsoft.com/office/drawing/2014/main" id="{17C8C85A-2EDC-18C2-683E-DA95AA458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92AD8-32A3-AEB3-744B-CAEB730F5A5E}"/>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2736322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15FD-518C-7412-74E5-7DA8B2C55A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CE43E1-314D-34A2-BA31-02D868EFAE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38F596-02EE-43CF-F1F3-0ACACC362D1D}"/>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5" name="Footer Placeholder 4">
            <a:extLst>
              <a:ext uri="{FF2B5EF4-FFF2-40B4-BE49-F238E27FC236}">
                <a16:creationId xmlns:a16="http://schemas.microsoft.com/office/drawing/2014/main" id="{8F2C58F5-4146-14AD-E79B-20F09F568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88BD5-A840-7371-5770-095BFCA7C6BA}"/>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3425869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70B3-90A8-3027-B00A-807523F19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D58F5B-2133-FD93-AA4D-B74BF7A054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35EB24-C2AB-02F2-68C1-F2FDBD0C0C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49F5E-DACF-89B1-8ECF-A7387DFEF61F}"/>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6" name="Footer Placeholder 5">
            <a:extLst>
              <a:ext uri="{FF2B5EF4-FFF2-40B4-BE49-F238E27FC236}">
                <a16:creationId xmlns:a16="http://schemas.microsoft.com/office/drawing/2014/main" id="{A20E9460-9B8E-5D8D-046C-4C577F3B0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527D4-878D-D286-B3ED-BDCC776287D0}"/>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1989296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B073-BE19-CB18-52E5-B98A9F1252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0C6EB4-B5E7-9DDF-B5D6-90E10F0266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A12F2E-47AF-2DFC-ECE4-DC3727F5BF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9933A3-C618-8FD9-683E-3283A61E05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E6BABF-58F1-B010-6A42-347D2B585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AEE6D1-AAEE-4564-B6AE-FC7A2706D73E}"/>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8" name="Footer Placeholder 7">
            <a:extLst>
              <a:ext uri="{FF2B5EF4-FFF2-40B4-BE49-F238E27FC236}">
                <a16:creationId xmlns:a16="http://schemas.microsoft.com/office/drawing/2014/main" id="{6118B41E-71A7-4AA8-88DC-10A7484C92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FD6F5-A22C-9034-33FE-4542AA0BF268}"/>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7212890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43A2-1B33-9CBC-F6DB-E2732B6C10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CA0AAE-9C2F-A6AB-225C-96DA60922582}"/>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4" name="Footer Placeholder 3">
            <a:extLst>
              <a:ext uri="{FF2B5EF4-FFF2-40B4-BE49-F238E27FC236}">
                <a16:creationId xmlns:a16="http://schemas.microsoft.com/office/drawing/2014/main" id="{4DBC4EFB-487E-5C6A-F0F3-4F26191D53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DA8B52-C23F-629F-5190-842A4CAF8C87}"/>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1974231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CC8DC3-636C-0FC5-2F0F-591823735516}"/>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3" name="Footer Placeholder 2">
            <a:extLst>
              <a:ext uri="{FF2B5EF4-FFF2-40B4-BE49-F238E27FC236}">
                <a16:creationId xmlns:a16="http://schemas.microsoft.com/office/drawing/2014/main" id="{3921BD57-269C-536F-9963-8A06E0115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58C14-1DBF-5C5B-1BBB-4F3C7F091E14}"/>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439086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1934-6AE7-46D8-6C75-883FEDD93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16E688-3215-05F7-2D66-952D875E0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9609C-050A-3602-A05C-C978D3F07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A2F90D-486F-B70D-FCC7-08348E8AA3A2}"/>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6" name="Footer Placeholder 5">
            <a:extLst>
              <a:ext uri="{FF2B5EF4-FFF2-40B4-BE49-F238E27FC236}">
                <a16:creationId xmlns:a16="http://schemas.microsoft.com/office/drawing/2014/main" id="{7552E3C1-EC8D-4C98-37AE-F026B5CF6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5549A-790B-1969-C076-F85A62C2F1D6}"/>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832069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p:cNvCxnSpPr/>
          <p:nvPr/>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D4B2027-3BBC-4A03-9775-7558D60C49EB}"/>
              </a:ext>
            </a:extLst>
          </p:cNvPr>
          <p:cNvCxnSpPr/>
          <p:nvPr userDrawn="1"/>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3442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C6CE-3EA8-D2A1-4C80-B1A7B17B5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887B3-0AAA-8D3A-9AA5-7B1260BCEA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220DE6-75BB-D714-B2EF-61ED07EF5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ED533-4F38-0024-80DB-0658DEE6789E}"/>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6" name="Footer Placeholder 5">
            <a:extLst>
              <a:ext uri="{FF2B5EF4-FFF2-40B4-BE49-F238E27FC236}">
                <a16:creationId xmlns:a16="http://schemas.microsoft.com/office/drawing/2014/main" id="{22FA2C71-7F46-B0C7-A3F4-C26E0E425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2239D3-4B38-14D9-1C37-947CF5030189}"/>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3546183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1577-1AFC-7A8F-3E58-8CDA8A910B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DFFCA9-2CAD-B238-5A84-16ED19C62B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78A25-3B7E-5CBD-CFD3-DE51B94A8EE0}"/>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5" name="Footer Placeholder 4">
            <a:extLst>
              <a:ext uri="{FF2B5EF4-FFF2-40B4-BE49-F238E27FC236}">
                <a16:creationId xmlns:a16="http://schemas.microsoft.com/office/drawing/2014/main" id="{6C6DB4BD-F3C1-FC8C-CD8B-E61F58D94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AC9EC-2EFE-8A32-C888-8B39473CFAF9}"/>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7195667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7DCEE-C87C-82DC-044E-B4201E42AD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B322B9-C385-E62F-D627-F173B3068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E99B8-A28B-B03D-6827-3017C9AB4382}"/>
              </a:ext>
            </a:extLst>
          </p:cNvPr>
          <p:cNvSpPr>
            <a:spLocks noGrp="1"/>
          </p:cNvSpPr>
          <p:nvPr>
            <p:ph type="dt" sz="half" idx="10"/>
          </p:nvPr>
        </p:nvSpPr>
        <p:spPr/>
        <p:txBody>
          <a:bodyPr/>
          <a:lstStyle/>
          <a:p>
            <a:fld id="{571EABC2-84B9-A649-80A1-3829C8110F11}" type="datetimeFigureOut">
              <a:rPr lang="en-US" smtClean="0"/>
              <a:t>10/2/2024</a:t>
            </a:fld>
            <a:endParaRPr lang="en-US"/>
          </a:p>
        </p:txBody>
      </p:sp>
      <p:sp>
        <p:nvSpPr>
          <p:cNvPr id="5" name="Footer Placeholder 4">
            <a:extLst>
              <a:ext uri="{FF2B5EF4-FFF2-40B4-BE49-F238E27FC236}">
                <a16:creationId xmlns:a16="http://schemas.microsoft.com/office/drawing/2014/main" id="{5D859E17-212B-0631-D5B4-BDCE4FCBB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E6515-45CE-A63A-66CF-446A59064921}"/>
              </a:ext>
            </a:extLst>
          </p:cNvPr>
          <p:cNvSpPr>
            <a:spLocks noGrp="1"/>
          </p:cNvSpPr>
          <p:nvPr>
            <p:ph type="sldNum" sz="quarter" idx="12"/>
          </p:nvPr>
        </p:nvSpPr>
        <p:spPr/>
        <p:txBody>
          <a:bodyPr/>
          <a:lstStyle/>
          <a:p>
            <a:fld id="{2182B214-1E5C-2B4A-9D83-5B35E02F01C6}" type="slidenum">
              <a:rPr lang="en-US" smtClean="0"/>
              <a:t>‹#›</a:t>
            </a:fld>
            <a:endParaRPr lang="en-US"/>
          </a:p>
        </p:txBody>
      </p:sp>
    </p:spTree>
    <p:extLst>
      <p:ext uri="{BB962C8B-B14F-4D97-AF65-F5344CB8AC3E}">
        <p14:creationId xmlns:p14="http://schemas.microsoft.com/office/powerpoint/2010/main" val="925363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ctrTitle"/>
          </p:nvPr>
        </p:nvSpPr>
        <p:spPr>
          <a:xfrm>
            <a:off x="631371" y="1122363"/>
            <a:ext cx="6096807" cy="2038526"/>
          </a:xfrm>
        </p:spPr>
        <p:txBody>
          <a:bodyPr anchor="b"/>
          <a:lstStyle>
            <a:lvl1pPr algn="l">
              <a:defRPr sz="6000">
                <a:latin typeface="Real Head Pro" charset="0"/>
                <a:ea typeface="Real Head Pro" charset="0"/>
                <a:cs typeface="Real Head Pro" charset="0"/>
              </a:defRPr>
            </a:lvl1pPr>
          </a:lstStyle>
          <a:p>
            <a:r>
              <a:rPr lang="en-US" dirty="0"/>
              <a:t>Click to edit Master title style</a:t>
            </a:r>
          </a:p>
        </p:txBody>
      </p:sp>
      <p:sp>
        <p:nvSpPr>
          <p:cNvPr id="7" name="Subtitle 2"/>
          <p:cNvSpPr>
            <a:spLocks noGrp="1"/>
          </p:cNvSpPr>
          <p:nvPr>
            <p:ph type="subTitle" idx="1"/>
          </p:nvPr>
        </p:nvSpPr>
        <p:spPr>
          <a:xfrm>
            <a:off x="631371" y="3376260"/>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a:stretch>
            <a:fillRect/>
          </a:stretch>
        </p:blipFill>
        <p:spPr>
          <a:xfrm>
            <a:off x="6728178" y="2667000"/>
            <a:ext cx="5460073" cy="4230327"/>
          </a:xfrm>
          <a:prstGeom prst="rect">
            <a:avLst/>
          </a:prstGeom>
        </p:spPr>
      </p:pic>
    </p:spTree>
    <p:extLst>
      <p:ext uri="{BB962C8B-B14F-4D97-AF65-F5344CB8AC3E}">
        <p14:creationId xmlns:p14="http://schemas.microsoft.com/office/powerpoint/2010/main" val="1180988674"/>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Slide">
    <p:bg>
      <p:bgRef idx="1001">
        <a:schemeClr val="bg1"/>
      </p:bgRef>
    </p:bg>
    <p:spTree>
      <p:nvGrpSpPr>
        <p:cNvPr id="1" name=""/>
        <p:cNvGrpSpPr/>
        <p:nvPr/>
      </p:nvGrpSpPr>
      <p:grpSpPr>
        <a:xfrm>
          <a:off x="0" y="0"/>
          <a:ext cx="0" cy="0"/>
          <a:chOff x="0" y="0"/>
          <a:chExt cx="0" cy="0"/>
        </a:xfrm>
      </p:grpSpPr>
      <p:sp>
        <p:nvSpPr>
          <p:cNvPr id="8"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dirty="0"/>
              <a:t>Click to edit Master title style</a:t>
            </a:r>
          </a:p>
        </p:txBody>
      </p:sp>
      <p:sp>
        <p:nvSpPr>
          <p:cNvPr id="9"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2187454989"/>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Slide">
    <p:bg>
      <p:bgRef idx="1001">
        <a:schemeClr val="bg1"/>
      </p:bgRef>
    </p:bg>
    <p:spTree>
      <p:nvGrpSpPr>
        <p:cNvPr id="1" name=""/>
        <p:cNvGrpSpPr/>
        <p:nvPr/>
      </p:nvGrpSpPr>
      <p:grpSpPr>
        <a:xfrm>
          <a:off x="0" y="0"/>
          <a:ext cx="0" cy="0"/>
          <a:chOff x="0" y="0"/>
          <a:chExt cx="0" cy="0"/>
        </a:xfrm>
      </p:grpSpPr>
      <p:sp>
        <p:nvSpPr>
          <p:cNvPr id="11" name="Title 1"/>
          <p:cNvSpPr>
            <a:spLocks noGrp="1"/>
          </p:cNvSpPr>
          <p:nvPr>
            <p:ph type="ctrTitle"/>
          </p:nvPr>
        </p:nvSpPr>
        <p:spPr>
          <a:xfrm>
            <a:off x="631371" y="1122363"/>
            <a:ext cx="6096807" cy="2387600"/>
          </a:xfrm>
        </p:spPr>
        <p:txBody>
          <a:bodyPr anchor="b"/>
          <a:lstStyle>
            <a:lvl1pPr algn="l">
              <a:defRPr sz="6000">
                <a:latin typeface="Real Head Pro" charset="0"/>
                <a:ea typeface="Real Head Pro" charset="0"/>
                <a:cs typeface="Real Head Pro" charset="0"/>
              </a:defRPr>
            </a:lvl1pPr>
          </a:lstStyle>
          <a:p>
            <a:r>
              <a:rPr lang="en-US" dirty="0"/>
              <a:t>Click to edit Master title style</a:t>
            </a:r>
          </a:p>
        </p:txBody>
      </p:sp>
      <p:sp>
        <p:nvSpPr>
          <p:cNvPr id="12" name="Subtitle 2"/>
          <p:cNvSpPr>
            <a:spLocks noGrp="1"/>
          </p:cNvSpPr>
          <p:nvPr>
            <p:ph type="subTitle" idx="1"/>
          </p:nvPr>
        </p:nvSpPr>
        <p:spPr>
          <a:xfrm>
            <a:off x="631371" y="3602038"/>
            <a:ext cx="6096807" cy="1655762"/>
          </a:xfrm>
        </p:spPr>
        <p:txBody>
          <a:bodyPr/>
          <a:lstStyle>
            <a:lvl1pPr marL="0" indent="0" algn="l">
              <a:buNone/>
              <a:defRPr sz="2400">
                <a:latin typeface="Real Text Pro" charset="0"/>
                <a:ea typeface="Real Text Pro" charset="0"/>
                <a:cs typeface="Real Text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a:stretch>
            <a:fillRect/>
          </a:stretch>
        </p:blipFill>
        <p:spPr>
          <a:xfrm>
            <a:off x="6728178" y="2654300"/>
            <a:ext cx="5474515" cy="4241516"/>
          </a:xfrm>
          <a:prstGeom prst="rect">
            <a:avLst/>
          </a:prstGeom>
        </p:spPr>
      </p:pic>
    </p:spTree>
    <p:extLst>
      <p:ext uri="{BB962C8B-B14F-4D97-AF65-F5344CB8AC3E}">
        <p14:creationId xmlns:p14="http://schemas.microsoft.com/office/powerpoint/2010/main" val="249171167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Slide">
    <p:bg>
      <p:bgRef idx="1001">
        <a:schemeClr val="bg1"/>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831850" y="1709738"/>
            <a:ext cx="5824589" cy="2852737"/>
          </a:xfrm>
        </p:spPr>
        <p:txBody>
          <a:bodyPr anchor="b"/>
          <a:lstStyle>
            <a:lvl1pPr>
              <a:defRPr sz="6000">
                <a:solidFill>
                  <a:schemeClr val="tx1"/>
                </a:solidFill>
              </a:defRPr>
            </a:lvl1pPr>
          </a:lstStyle>
          <a:p>
            <a:r>
              <a:rPr lang="en-US" dirty="0"/>
              <a:t>Click to edit Master title style</a:t>
            </a:r>
          </a:p>
        </p:txBody>
      </p:sp>
      <p:sp>
        <p:nvSpPr>
          <p:cNvPr id="11" name="Text Placeholder 2"/>
          <p:cNvSpPr>
            <a:spLocks noGrp="1"/>
          </p:cNvSpPr>
          <p:nvPr>
            <p:ph type="body" idx="1"/>
          </p:nvPr>
        </p:nvSpPr>
        <p:spPr>
          <a:xfrm>
            <a:off x="831850" y="4589463"/>
            <a:ext cx="582458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2" name="Picture 1"/>
          <p:cNvPicPr>
            <a:picLocks noChangeAspect="1"/>
          </p:cNvPicPr>
          <p:nvPr userDrawn="1"/>
        </p:nvPicPr>
        <p:blipFill>
          <a:blip r:embed="rId2"/>
          <a:stretch>
            <a:fillRect/>
          </a:stretch>
        </p:blipFill>
        <p:spPr>
          <a:xfrm>
            <a:off x="7404100" y="368300"/>
            <a:ext cx="4552950" cy="6325056"/>
          </a:xfrm>
          <a:prstGeom prst="rect">
            <a:avLst/>
          </a:prstGeom>
        </p:spPr>
      </p:pic>
    </p:spTree>
    <p:extLst>
      <p:ext uri="{BB962C8B-B14F-4D97-AF65-F5344CB8AC3E}">
        <p14:creationId xmlns:p14="http://schemas.microsoft.com/office/powerpoint/2010/main" val="3411378474"/>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dirty="0"/>
              <a:t>Click to edit Master title style</a:t>
            </a:r>
          </a:p>
        </p:txBody>
      </p:sp>
      <p:pic>
        <p:nvPicPr>
          <p:cNvPr id="9" name="Picture 8"/>
          <p:cNvPicPr>
            <a:picLocks noChangeAspect="1"/>
          </p:cNvPicPr>
          <p:nvPr userDrawn="1"/>
        </p:nvPicPr>
        <p:blipFill>
          <a:blip r:embed="rId2"/>
          <a:stretch>
            <a:fillRect/>
          </a:stretch>
        </p:blipFill>
        <p:spPr>
          <a:xfrm>
            <a:off x="10604771" y="5559425"/>
            <a:ext cx="1079500" cy="830792"/>
          </a:xfrm>
          <a:prstGeom prst="rect">
            <a:avLst/>
          </a:prstGeom>
        </p:spPr>
      </p:pic>
      <p:sp>
        <p:nvSpPr>
          <p:cNvPr id="4" name="Slide Number Placeholder 3"/>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11806409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bg>
      <p:bgRef idx="1001">
        <a:schemeClr val="bg1"/>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838200" y="302417"/>
            <a:ext cx="10515600" cy="1325563"/>
          </a:xfrm>
        </p:spPr>
        <p:txBody>
          <a:bodyPr/>
          <a:lstStyle>
            <a:lvl1pPr>
              <a:defRPr>
                <a:solidFill>
                  <a:schemeClr val="tx1"/>
                </a:solidFill>
                <a:latin typeface="Real Head Pro" charset="0"/>
                <a:ea typeface="Real Head Pro" charset="0"/>
                <a:cs typeface="Real Head Pro" charset="0"/>
              </a:defRPr>
            </a:lvl1pPr>
          </a:lstStyle>
          <a:p>
            <a:r>
              <a:rPr lang="en-US" dirty="0"/>
              <a:t>Click to edit Master title style</a:t>
            </a:r>
          </a:p>
        </p:txBody>
      </p:sp>
      <p:pic>
        <p:nvPicPr>
          <p:cNvPr id="8" name="Picture 7"/>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1664699482"/>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p:cNvCxnSpPr/>
          <p:nvPr userDrawn="1"/>
        </p:nvCxnSpPr>
        <p:spPr>
          <a:xfrm>
            <a:off x="838200" y="4515556"/>
            <a:ext cx="9829800"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42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35994" y="1825625"/>
            <a:ext cx="5181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2"/>
          <a:stretch>
            <a:fillRect/>
          </a:stretch>
        </p:blipFill>
        <p:spPr>
          <a:xfrm>
            <a:off x="10604771" y="5559425"/>
            <a:ext cx="1079500" cy="830792"/>
          </a:xfrm>
          <a:prstGeom prst="rect">
            <a:avLst/>
          </a:prstGeom>
        </p:spPr>
      </p:pic>
      <p:sp>
        <p:nvSpPr>
          <p:cNvPr id="9" name="Rectangle 8">
            <a:extLst>
              <a:ext uri="{FF2B5EF4-FFF2-40B4-BE49-F238E27FC236}">
                <a16:creationId xmlns:a16="http://schemas.microsoft.com/office/drawing/2014/main" id="{CB2792F9-CB31-4A16-8C01-79B7B616A227}"/>
              </a:ext>
            </a:extLst>
          </p:cNvPr>
          <p:cNvSpPr/>
          <p:nvPr userDrawn="1"/>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5644FEE-FB9A-4ACD-B918-D5D1CE4BF02A}"/>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A88A3C0-FD24-4AF5-89CE-B283B1FB7146}"/>
              </a:ext>
            </a:extLst>
          </p:cNvPr>
          <p:cNvPicPr>
            <a:picLocks noChangeAspect="1"/>
          </p:cNvPicPr>
          <p:nvPr userDrawn="1"/>
        </p:nvPicPr>
        <p:blipFill>
          <a:blip r:embed="rId2"/>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37273057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dirty="0"/>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35994" y="1825625"/>
            <a:ext cx="5181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581405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dirty="0"/>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stretch>
            <a:fillRect/>
          </a:stretch>
        </p:blipFill>
        <p:spPr>
          <a:xfrm>
            <a:off x="838200" y="6397395"/>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3"/>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32433121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4944533" cy="1325563"/>
          </a:xfrm>
        </p:spPr>
        <p:txBody>
          <a:bodyPr/>
          <a:lstStyle>
            <a:lvl1pPr>
              <a:defRPr>
                <a:solidFill>
                  <a:schemeClr val="bg1"/>
                </a:solidFill>
                <a:latin typeface="Real Head Pro" charset="0"/>
                <a:ea typeface="Real Head Pro" charset="0"/>
                <a:cs typeface="Real Head Pro" charset="0"/>
              </a:defRPr>
            </a:lvl1pPr>
          </a:lstStyle>
          <a:p>
            <a:r>
              <a:rPr lang="en-US" dirty="0"/>
              <a:t>Click to edit Master title style</a:t>
            </a:r>
          </a:p>
        </p:txBody>
      </p:sp>
      <p:sp>
        <p:nvSpPr>
          <p:cNvPr id="3" name="Content Placeholder 2"/>
          <p:cNvSpPr>
            <a:spLocks noGrp="1"/>
          </p:cNvSpPr>
          <p:nvPr>
            <p:ph sz="half" idx="1"/>
          </p:nvPr>
        </p:nvSpPr>
        <p:spPr>
          <a:xfrm>
            <a:off x="838200"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6535994" y="1825625"/>
            <a:ext cx="4944533"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stretch>
            <a:fillRect/>
          </a:stretch>
        </p:blipFill>
        <p:spPr>
          <a:xfrm>
            <a:off x="10604771" y="5559425"/>
            <a:ext cx="1079500" cy="830792"/>
          </a:xfrm>
          <a:prstGeom prst="rect">
            <a:avLst/>
          </a:prstGeom>
        </p:spPr>
      </p:pic>
      <p:sp>
        <p:nvSpPr>
          <p:cNvPr id="4" name="Slide Number Placeholder 3"/>
          <p:cNvSpPr>
            <a:spLocks noGrp="1"/>
          </p:cNvSpPr>
          <p:nvPr>
            <p:ph type="sldNum" sz="quarter" idx="11"/>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780071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dirty="0"/>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stretch>
            <a:fillRect/>
          </a:stretch>
        </p:blipFill>
        <p:spPr>
          <a:xfrm>
            <a:off x="838200" y="6397395"/>
            <a:ext cx="2688771" cy="240173"/>
          </a:xfrm>
          <a:prstGeom prst="rect">
            <a:avLst/>
          </a:prstGeom>
        </p:spPr>
      </p:pic>
      <p:cxnSp>
        <p:nvCxnSpPr>
          <p:cNvPr id="16" name="Straight Connector 15"/>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150761" y="1825625"/>
            <a:ext cx="0" cy="4571772"/>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sz="half" idx="10"/>
          </p:nvPr>
        </p:nvSpPr>
        <p:spPr>
          <a:xfrm>
            <a:off x="6553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p:cNvPicPr>
            <a:picLocks noChangeAspect="1"/>
          </p:cNvPicPr>
          <p:nvPr userDrawn="1"/>
        </p:nvPicPr>
        <p:blipFill>
          <a:blip r:embed="rId3"/>
          <a:stretch>
            <a:fillRect/>
          </a:stretch>
        </p:blipFill>
        <p:spPr>
          <a:xfrm>
            <a:off x="10604771" y="5559425"/>
            <a:ext cx="1079500" cy="830792"/>
          </a:xfrm>
          <a:prstGeom prst="rect">
            <a:avLst/>
          </a:prstGeom>
        </p:spPr>
      </p:pic>
      <p:sp>
        <p:nvSpPr>
          <p:cNvPr id="2" name="Slide Number Placeholder 1"/>
          <p:cNvSpPr>
            <a:spLocks noGrp="1"/>
          </p:cNvSpPr>
          <p:nvPr>
            <p:ph type="sldNum" sz="quarter" idx="11"/>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26671012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50000"/>
          </a:blip>
          <a:stretch>
            <a:fillRect/>
          </a:stretch>
        </p:blipFill>
        <p:spPr>
          <a:xfrm>
            <a:off x="838200" y="337165"/>
            <a:ext cx="2858729" cy="901861"/>
          </a:xfrm>
          <a:prstGeom prst="rect">
            <a:avLst/>
          </a:prstGeom>
        </p:spPr>
      </p:pic>
      <p:sp>
        <p:nvSpPr>
          <p:cNvPr id="8"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1897380" y="1332089"/>
            <a:ext cx="875086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stretch>
            <a:fillRect/>
          </a:stretch>
        </p:blipFill>
        <p:spPr>
          <a:xfrm>
            <a:off x="10604771" y="5559425"/>
            <a:ext cx="1079500" cy="830792"/>
          </a:xfrm>
          <a:prstGeom prst="rect">
            <a:avLst/>
          </a:prstGeom>
        </p:spPr>
      </p:pic>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3857028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dirty="0">
                <a:solidFill>
                  <a:schemeClr val="tx1"/>
                </a:solidFill>
              </a:rPr>
              <a:t>Click to edit Master title style</a:t>
            </a:r>
          </a:p>
        </p:txBody>
      </p:sp>
      <p:cxnSp>
        <p:nvCxnSpPr>
          <p:cNvPr id="14" name="Straight Connector 13"/>
          <p:cNvCxnSpPr/>
          <p:nvPr userDrawn="1"/>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16"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3355304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838200" y="5983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dirty="0">
                <a:solidFill>
                  <a:schemeClr val="tx1"/>
                </a:solidFill>
              </a:rPr>
              <a:t>Click to edit Master title style</a:t>
            </a:r>
          </a:p>
        </p:txBody>
      </p:sp>
      <p:cxnSp>
        <p:nvCxnSpPr>
          <p:cNvPr id="14" name="Straight Connector 13"/>
          <p:cNvCxnSpPr/>
          <p:nvPr userDrawn="1"/>
        </p:nvCxnSpPr>
        <p:spPr>
          <a:xfrm>
            <a:off x="838200" y="13320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838200" y="1692001"/>
            <a:ext cx="10515600" cy="4351338"/>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1853964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838200" y="3062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dirty="0">
                <a:solidFill>
                  <a:schemeClr val="tx1"/>
                </a:solidFill>
              </a:rPr>
              <a:t>Click to edit Master title style</a:t>
            </a:r>
          </a:p>
        </p:txBody>
      </p:sp>
      <p:cxnSp>
        <p:nvCxnSpPr>
          <p:cNvPr id="14" name="Straight Connector 13"/>
          <p:cNvCxnSpPr/>
          <p:nvPr userDrawn="1"/>
        </p:nvCxnSpPr>
        <p:spPr>
          <a:xfrm>
            <a:off x="838200" y="10399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16" name="Content Placeholder 2"/>
          <p:cNvSpPr>
            <a:spLocks noGrp="1"/>
          </p:cNvSpPr>
          <p:nvPr>
            <p:ph idx="1"/>
          </p:nvPr>
        </p:nvSpPr>
        <p:spPr>
          <a:xfrm>
            <a:off x="838200" y="1333500"/>
            <a:ext cx="10515600" cy="5056717"/>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1989572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alpha val="45000"/>
          </a:schemeClr>
        </a:solidFill>
        <a:effectLst/>
      </p:bgPr>
    </p:bg>
    <p:spTree>
      <p:nvGrpSpPr>
        <p:cNvPr id="1" name=""/>
        <p:cNvGrpSpPr/>
        <p:nvPr/>
      </p:nvGrpSpPr>
      <p:grpSpPr>
        <a:xfrm>
          <a:off x="0" y="0"/>
          <a:ext cx="0" cy="0"/>
          <a:chOff x="0" y="0"/>
          <a:chExt cx="0" cy="0"/>
        </a:xfrm>
      </p:grpSpPr>
      <p:sp>
        <p:nvSpPr>
          <p:cNvPr id="13" name="Title 1"/>
          <p:cNvSpPr txBox="1">
            <a:spLocks/>
          </p:cNvSpPr>
          <p:nvPr userDrawn="1"/>
        </p:nvSpPr>
        <p:spPr>
          <a:xfrm>
            <a:off x="838200" y="306210"/>
            <a:ext cx="10515600" cy="733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Real Head Pro" charset="0"/>
                <a:ea typeface="Real Head Pro" charset="0"/>
                <a:cs typeface="Real Head Pro" charset="0"/>
              </a:defRPr>
            </a:lvl1pPr>
          </a:lstStyle>
          <a:p>
            <a:r>
              <a:rPr lang="en-US" dirty="0">
                <a:solidFill>
                  <a:schemeClr val="tx1"/>
                </a:solidFill>
              </a:rPr>
              <a:t>Click to edit Master title style</a:t>
            </a:r>
          </a:p>
        </p:txBody>
      </p:sp>
      <p:cxnSp>
        <p:nvCxnSpPr>
          <p:cNvPr id="14" name="Straight Connector 13"/>
          <p:cNvCxnSpPr/>
          <p:nvPr userDrawn="1"/>
        </p:nvCxnSpPr>
        <p:spPr>
          <a:xfrm>
            <a:off x="838200" y="1039989"/>
            <a:ext cx="9766571"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838200" y="1333500"/>
            <a:ext cx="10515600" cy="5118100"/>
          </a:xfrm>
        </p:spPr>
        <p:txBody>
          <a:bodyPr/>
          <a:lstStyle>
            <a:lvl1pPr>
              <a:defRPr>
                <a:latin typeface="Real Text Pro" charset="0"/>
                <a:ea typeface="Real Text Pro" charset="0"/>
                <a:cs typeface="Real Text Pro" charset="0"/>
              </a:defRPr>
            </a:lvl1pPr>
            <a:lvl2pPr>
              <a:defRPr>
                <a:latin typeface="Real Text Pro" charset="0"/>
                <a:ea typeface="Real Text Pro" charset="0"/>
                <a:cs typeface="Real Text Pro" charset="0"/>
              </a:defRPr>
            </a:lvl2pPr>
            <a:lvl3pPr>
              <a:defRPr>
                <a:latin typeface="Real Text Pro" charset="0"/>
                <a:ea typeface="Real Text Pro" charset="0"/>
                <a:cs typeface="Real Text Pro" charset="0"/>
              </a:defRPr>
            </a:lvl3pPr>
            <a:lvl4pPr>
              <a:defRPr>
                <a:latin typeface="Real Text Pro" charset="0"/>
                <a:ea typeface="Real Text Pro" charset="0"/>
                <a:cs typeface="Real Text Pro" charset="0"/>
              </a:defRPr>
            </a:lvl4pPr>
            <a:lvl5pPr>
              <a:defRPr>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2897122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598310"/>
            <a:ext cx="10515600" cy="733779"/>
          </a:xfrm>
        </p:spPr>
        <p:txBody>
          <a:bodyPr/>
          <a:lstStyle>
            <a:lvl1pPr>
              <a:defRPr>
                <a:solidFill>
                  <a:schemeClr val="bg1"/>
                </a:solidFill>
                <a:latin typeface="Real Head Pro" charset="0"/>
                <a:ea typeface="Real Head Pro" charset="0"/>
                <a:cs typeface="Real Head Pro" charset="0"/>
              </a:defRPr>
            </a:lvl1pPr>
          </a:lstStyle>
          <a:p>
            <a:r>
              <a:rPr lang="en-US" dirty="0"/>
              <a:t>Click to edit Master title style</a:t>
            </a:r>
          </a:p>
        </p:txBody>
      </p:sp>
      <p:cxnSp>
        <p:nvCxnSpPr>
          <p:cNvPr id="13" name="Straight Connector 12"/>
          <p:cNvCxnSpPr/>
          <p:nvPr userDrawn="1"/>
        </p:nvCxnSpPr>
        <p:spPr>
          <a:xfrm>
            <a:off x="838200" y="1332089"/>
            <a:ext cx="9810044"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838200" y="1692001"/>
            <a:ext cx="10515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339959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0" name="Rectangle 9"/>
          <p:cNvSpPr/>
          <p:nvPr/>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838200" y="365125"/>
            <a:ext cx="4944533" cy="1325563"/>
          </a:xfrm>
        </p:spPr>
        <p:txBody>
          <a:bodyPr/>
          <a:lstStyle>
            <a:lvl1pPr>
              <a:defRPr>
                <a:solidFill>
                  <a:schemeClr val="tx1"/>
                </a:solidFill>
                <a:latin typeface="Real Head Pro" charset="0"/>
                <a:ea typeface="Real Head Pro" charset="0"/>
                <a:cs typeface="Real Head Pro" charset="0"/>
              </a:defRPr>
            </a:lvl1pPr>
          </a:lstStyle>
          <a:p>
            <a:r>
              <a:rPr lang="en-US"/>
              <a:t>Click to edit Master title style</a:t>
            </a:r>
          </a:p>
        </p:txBody>
      </p:sp>
      <p:sp>
        <p:nvSpPr>
          <p:cNvPr id="12" name="Content Placeholder 2"/>
          <p:cNvSpPr>
            <a:spLocks noGrp="1"/>
          </p:cNvSpPr>
          <p:nvPr>
            <p:ph sz="half" idx="1"/>
          </p:nvPr>
        </p:nvSpPr>
        <p:spPr>
          <a:xfrm>
            <a:off x="838200" y="1825625"/>
            <a:ext cx="4944533" cy="4351338"/>
          </a:xfrm>
        </p:spPr>
        <p:txBody>
          <a:bodyPr/>
          <a:lstStyle>
            <a:lvl1pPr>
              <a:defRPr>
                <a:solidFill>
                  <a:schemeClr val="tx1"/>
                </a:solidFill>
                <a:latin typeface="Real Text Pro" charset="0"/>
                <a:ea typeface="Real Text Pro" charset="0"/>
                <a:cs typeface="Real Text Pro" charset="0"/>
              </a:defRPr>
            </a:lvl1pPr>
            <a:lvl2pPr>
              <a:defRPr>
                <a:solidFill>
                  <a:schemeClr val="tx1"/>
                </a:solidFill>
                <a:latin typeface="Real Text Pro" charset="0"/>
                <a:ea typeface="Real Text Pro" charset="0"/>
                <a:cs typeface="Real Text Pro" charset="0"/>
              </a:defRPr>
            </a:lvl2pPr>
            <a:lvl3pPr>
              <a:defRPr>
                <a:solidFill>
                  <a:schemeClr val="tx1"/>
                </a:solidFill>
                <a:latin typeface="Real Text Pro" charset="0"/>
                <a:ea typeface="Real Text Pro" charset="0"/>
                <a:cs typeface="Real Text Pro" charset="0"/>
              </a:defRPr>
            </a:lvl3pPr>
            <a:lvl4pPr>
              <a:defRPr>
                <a:solidFill>
                  <a:schemeClr val="tx1"/>
                </a:solidFill>
                <a:latin typeface="Real Text Pro" charset="0"/>
                <a:ea typeface="Real Text Pro" charset="0"/>
                <a:cs typeface="Real Text Pro" charset="0"/>
              </a:defRPr>
            </a:lvl4pPr>
            <a:lvl5pPr>
              <a:defRPr>
                <a:solidFill>
                  <a:schemeClr val="tx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6553200" y="1825625"/>
            <a:ext cx="5181600" cy="4351338"/>
          </a:xfrm>
        </p:spPr>
        <p:txBody>
          <a:bodyPr/>
          <a:lstStyle>
            <a:lvl1pPr>
              <a:defRPr>
                <a:solidFill>
                  <a:schemeClr val="bg1"/>
                </a:solidFill>
                <a:latin typeface="Real Text Pro" charset="0"/>
                <a:ea typeface="Real Text Pro" charset="0"/>
                <a:cs typeface="Real Text Pro" charset="0"/>
              </a:defRPr>
            </a:lvl1pPr>
            <a:lvl2pPr>
              <a:defRPr>
                <a:solidFill>
                  <a:schemeClr val="bg1"/>
                </a:solidFill>
                <a:latin typeface="Real Text Pro" charset="0"/>
                <a:ea typeface="Real Text Pro" charset="0"/>
                <a:cs typeface="Real Text Pro" charset="0"/>
              </a:defRPr>
            </a:lvl2pPr>
            <a:lvl3pPr>
              <a:defRPr>
                <a:solidFill>
                  <a:schemeClr val="bg1"/>
                </a:solidFill>
                <a:latin typeface="Real Text Pro" charset="0"/>
                <a:ea typeface="Real Text Pro" charset="0"/>
                <a:cs typeface="Real Text Pro" charset="0"/>
              </a:defRPr>
            </a:lvl3pPr>
            <a:lvl4pPr>
              <a:defRPr>
                <a:solidFill>
                  <a:schemeClr val="bg1"/>
                </a:solidFill>
                <a:latin typeface="Real Text Pro" charset="0"/>
                <a:ea typeface="Real Text Pro" charset="0"/>
                <a:cs typeface="Real Text Pro" charset="0"/>
              </a:defRPr>
            </a:lvl4pPr>
            <a:lvl5pPr>
              <a:defRPr>
                <a:solidFill>
                  <a:schemeClr val="bg1"/>
                </a:solidFill>
                <a:latin typeface="Real Text Pro" charset="0"/>
                <a:ea typeface="Real Text Pro" charset="0"/>
                <a:cs typeface="Real Text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a:blip r:embed="rId2"/>
          <a:stretch>
            <a:fillRect/>
          </a:stretch>
        </p:blipFill>
        <p:spPr>
          <a:xfrm>
            <a:off x="838200" y="6397395"/>
            <a:ext cx="2688771" cy="240173"/>
          </a:xfrm>
          <a:prstGeom prst="rect">
            <a:avLst/>
          </a:prstGeom>
        </p:spPr>
      </p:pic>
      <p:cxnSp>
        <p:nvCxnSpPr>
          <p:cNvPr id="16" name="Straight Connector 15"/>
          <p:cNvCxnSpPr/>
          <p:nvPr/>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stretch>
            <a:fillRect/>
          </a:stretch>
        </p:blipFill>
        <p:spPr>
          <a:xfrm>
            <a:off x="10604771" y="5559425"/>
            <a:ext cx="1079500" cy="830792"/>
          </a:xfrm>
          <a:prstGeom prst="rect">
            <a:avLst/>
          </a:prstGeom>
        </p:spPr>
      </p:pic>
      <p:sp>
        <p:nvSpPr>
          <p:cNvPr id="9" name="Rectangle 8">
            <a:extLst>
              <a:ext uri="{FF2B5EF4-FFF2-40B4-BE49-F238E27FC236}">
                <a16:creationId xmlns:a16="http://schemas.microsoft.com/office/drawing/2014/main" id="{BE5F13A7-81E1-4031-982F-13A57D3604B0}"/>
              </a:ext>
            </a:extLst>
          </p:cNvPr>
          <p:cNvSpPr/>
          <p:nvPr userDrawn="1"/>
        </p:nvSpPr>
        <p:spPr>
          <a:xfrm>
            <a:off x="6096000" y="0"/>
            <a:ext cx="6096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722B70A-7D35-4789-AE61-52C6D0CDEACC}"/>
              </a:ext>
            </a:extLst>
          </p:cNvPr>
          <p:cNvPicPr>
            <a:picLocks noChangeAspect="1"/>
          </p:cNvPicPr>
          <p:nvPr userDrawn="1"/>
        </p:nvPicPr>
        <p:blipFill>
          <a:blip r:embed="rId2"/>
          <a:stretch>
            <a:fillRect/>
          </a:stretch>
        </p:blipFill>
        <p:spPr>
          <a:xfrm>
            <a:off x="838200" y="6397395"/>
            <a:ext cx="2688771" cy="240173"/>
          </a:xfrm>
          <a:prstGeom prst="rect">
            <a:avLst/>
          </a:prstGeom>
        </p:spPr>
      </p:pic>
      <p:cxnSp>
        <p:nvCxnSpPr>
          <p:cNvPr id="18" name="Straight Connector 17">
            <a:extLst>
              <a:ext uri="{FF2B5EF4-FFF2-40B4-BE49-F238E27FC236}">
                <a16:creationId xmlns:a16="http://schemas.microsoft.com/office/drawing/2014/main" id="{09B4B578-4D1C-4016-BA1F-C9E598112F11}"/>
              </a:ext>
            </a:extLst>
          </p:cNvPr>
          <p:cNvCxnSpPr/>
          <p:nvPr userDrawn="1"/>
        </p:nvCxnSpPr>
        <p:spPr>
          <a:xfrm>
            <a:off x="838200" y="1690688"/>
            <a:ext cx="4944533"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C0D98764-9A3E-4BE4-9BB5-19DFDA89D362}"/>
              </a:ext>
            </a:extLst>
          </p:cNvPr>
          <p:cNvPicPr>
            <a:picLocks noChangeAspect="1"/>
          </p:cNvPicPr>
          <p:nvPr userDrawn="1"/>
        </p:nvPicPr>
        <p:blipFill>
          <a:blip r:embed="rId3"/>
          <a:stretch>
            <a:fillRect/>
          </a:stretch>
        </p:blipFill>
        <p:spPr>
          <a:xfrm>
            <a:off x="10604771" y="5559425"/>
            <a:ext cx="1079500" cy="830792"/>
          </a:xfrm>
          <a:prstGeom prst="rect">
            <a:avLst/>
          </a:prstGeom>
        </p:spPr>
      </p:pic>
    </p:spTree>
    <p:extLst>
      <p:ext uri="{BB962C8B-B14F-4D97-AF65-F5344CB8AC3E}">
        <p14:creationId xmlns:p14="http://schemas.microsoft.com/office/powerpoint/2010/main" val="1884736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8"/>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latin typeface="Real Text Pro" charset="0"/>
                <a:ea typeface="Real Text Pro" charset="0"/>
                <a:cs typeface="Real Text Pro" charset="0"/>
              </a:defRPr>
            </a:lvl1pPr>
            <a:lvl2pPr>
              <a:defRPr sz="2800">
                <a:solidFill>
                  <a:schemeClr val="bg1"/>
                </a:solidFill>
                <a:latin typeface="Real Text Pro" charset="0"/>
                <a:ea typeface="Real Text Pro" charset="0"/>
                <a:cs typeface="Real Text Pro" charset="0"/>
              </a:defRPr>
            </a:lvl2pPr>
            <a:lvl3pPr>
              <a:defRPr sz="2400">
                <a:solidFill>
                  <a:schemeClr val="bg1"/>
                </a:solidFill>
                <a:latin typeface="Real Text Pro" charset="0"/>
                <a:ea typeface="Real Text Pro" charset="0"/>
                <a:cs typeface="Real Text Pro" charset="0"/>
              </a:defRPr>
            </a:lvl3pPr>
            <a:lvl4pPr>
              <a:defRPr sz="2000">
                <a:solidFill>
                  <a:schemeClr val="bg1"/>
                </a:solidFill>
                <a:latin typeface="Real Text Pro" charset="0"/>
                <a:ea typeface="Real Text Pro" charset="0"/>
                <a:cs typeface="Real Text Pro" charset="0"/>
              </a:defRPr>
            </a:lvl4pPr>
            <a:lvl5pPr>
              <a:defRPr sz="2000">
                <a:solidFill>
                  <a:schemeClr val="bg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dirty="0"/>
              <a:t>Click to edit Master title style</a:t>
            </a:r>
          </a:p>
        </p:txBody>
      </p:sp>
      <p:cxnSp>
        <p:nvCxnSpPr>
          <p:cNvPr id="10" name="Straight Connector 9"/>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30699195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9" name="Rectangle 8"/>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latin typeface="Real Text Pro" charset="0"/>
                <a:ea typeface="Real Text Pro" charset="0"/>
                <a:cs typeface="Real Text Pro" charset="0"/>
              </a:defRPr>
            </a:lvl1pPr>
            <a:lvl2pPr>
              <a:defRPr sz="2800">
                <a:solidFill>
                  <a:schemeClr val="tx1"/>
                </a:solidFill>
                <a:latin typeface="Real Text Pro" charset="0"/>
                <a:ea typeface="Real Text Pro" charset="0"/>
                <a:cs typeface="Real Text Pro" charset="0"/>
              </a:defRPr>
            </a:lvl2pPr>
            <a:lvl3pPr>
              <a:defRPr sz="2400">
                <a:solidFill>
                  <a:schemeClr val="tx1"/>
                </a:solidFill>
                <a:latin typeface="Real Text Pro" charset="0"/>
                <a:ea typeface="Real Text Pro" charset="0"/>
                <a:cs typeface="Real Text Pro" charset="0"/>
              </a:defRPr>
            </a:lvl3pPr>
            <a:lvl4pPr>
              <a:defRPr sz="2000">
                <a:solidFill>
                  <a:schemeClr val="tx1"/>
                </a:solidFill>
                <a:latin typeface="Real Text Pro" charset="0"/>
                <a:ea typeface="Real Text Pro" charset="0"/>
                <a:cs typeface="Real Text Pro" charset="0"/>
              </a:defRPr>
            </a:lvl4pPr>
            <a:lvl5pPr>
              <a:defRPr sz="2000">
                <a:solidFill>
                  <a:schemeClr val="tx1"/>
                </a:solidFill>
                <a:latin typeface="Real Text Pro" charset="0"/>
                <a:ea typeface="Real Text Pro" charset="0"/>
                <a:cs typeface="Real Text Pro"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8" name="Straight Connector 7"/>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604771" y="5559425"/>
            <a:ext cx="1079500" cy="830792"/>
          </a:xfrm>
          <a:prstGeom prst="rect">
            <a:avLst/>
          </a:prstGeom>
        </p:spPr>
      </p:pic>
      <p:sp>
        <p:nvSpPr>
          <p:cNvPr id="5" name="Slide Number Placeholder 4"/>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29014488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p:cNvSpPr/>
          <p:nvPr userDrawn="1"/>
        </p:nvSpPr>
        <p:spPr>
          <a:xfrm>
            <a:off x="4974771" y="0"/>
            <a:ext cx="721722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1"/>
          <p:cNvSpPr>
            <a:spLocks noGrp="1"/>
          </p:cNvSpPr>
          <p:nvPr>
            <p:ph type="title"/>
          </p:nvPr>
        </p:nvSpPr>
        <p:spPr>
          <a:xfrm>
            <a:off x="839788" y="457200"/>
            <a:ext cx="3932237" cy="1379768"/>
          </a:xfrm>
        </p:spPr>
        <p:txBody>
          <a:bodyPr anchor="b"/>
          <a:lstStyle>
            <a:lvl1pPr>
              <a:defRPr sz="3200">
                <a:solidFill>
                  <a:schemeClr val="tx1"/>
                </a:solidFill>
                <a:latin typeface="Real Text Pro" charset="0"/>
                <a:ea typeface="Real Text Pro" charset="0"/>
                <a:cs typeface="Real Text Pro" charset="0"/>
              </a:defRPr>
            </a:lvl1pPr>
          </a:lstStyle>
          <a:p>
            <a:r>
              <a:rPr lang="en-US" dirty="0"/>
              <a:t>Click to edit Master title style</a:t>
            </a:r>
          </a:p>
        </p:txBody>
      </p:sp>
      <p:cxnSp>
        <p:nvCxnSpPr>
          <p:cNvPr id="10" name="Straight Connector 9"/>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32763799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Rectangle 5"/>
          <p:cNvSpPr/>
          <p:nvPr userDrawn="1"/>
        </p:nvSpPr>
        <p:spPr>
          <a:xfrm>
            <a:off x="1" y="0"/>
            <a:ext cx="4963886"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latin typeface="Real Text Pro" charset="0"/>
                <a:ea typeface="Real Text Pro" charset="0"/>
                <a:cs typeface="Real Text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p:cNvSpPr>
            <a:spLocks noGrp="1"/>
          </p:cNvSpPr>
          <p:nvPr>
            <p:ph type="title"/>
          </p:nvPr>
        </p:nvSpPr>
        <p:spPr>
          <a:xfrm>
            <a:off x="839788" y="457200"/>
            <a:ext cx="3932237" cy="1379768"/>
          </a:xfrm>
        </p:spPr>
        <p:txBody>
          <a:bodyPr anchor="b"/>
          <a:lstStyle>
            <a:lvl1pPr>
              <a:defRPr sz="3200">
                <a:solidFill>
                  <a:schemeClr val="bg1"/>
                </a:solidFill>
                <a:latin typeface="Real Text Pro" charset="0"/>
                <a:ea typeface="Real Text Pro" charset="0"/>
                <a:cs typeface="Real Text Pro" charset="0"/>
              </a:defRPr>
            </a:lvl1pPr>
          </a:lstStyle>
          <a:p>
            <a:r>
              <a:rPr lang="en-US" dirty="0"/>
              <a:t>Click to edit Master title style</a:t>
            </a:r>
          </a:p>
        </p:txBody>
      </p:sp>
      <p:cxnSp>
        <p:nvCxnSpPr>
          <p:cNvPr id="9" name="Straight Connector 8"/>
          <p:cNvCxnSpPr/>
          <p:nvPr userDrawn="1"/>
        </p:nvCxnSpPr>
        <p:spPr>
          <a:xfrm>
            <a:off x="838200" y="1841630"/>
            <a:ext cx="3933825"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10604771" y="5559425"/>
            <a:ext cx="1079500" cy="830792"/>
          </a:xfrm>
          <a:prstGeom prst="rect">
            <a:avLst/>
          </a:prstGeom>
        </p:spPr>
      </p:pic>
      <p:sp>
        <p:nvSpPr>
          <p:cNvPr id="2" name="Slide Number Placeholder 1"/>
          <p:cNvSpPr>
            <a:spLocks noGrp="1"/>
          </p:cNvSpPr>
          <p:nvPr>
            <p:ph type="sldNum" sz="quarter" idx="10"/>
          </p:nvPr>
        </p:nvSpPr>
        <p:spPr/>
        <p:txBody>
          <a:bodyPr/>
          <a:lstStyle>
            <a:lvl1pPr>
              <a:defRPr>
                <a:solidFill>
                  <a:schemeClr val="bg1">
                    <a:lumMod val="75000"/>
                  </a:schemeClr>
                </a:solidFill>
              </a:defRPr>
            </a:lvl1pPr>
          </a:lstStyle>
          <a:p>
            <a:fld id="{2BE017B6-6466-CA44-A203-DCC007137B39}" type="slidenum">
              <a:rPr lang="en-US" smtClean="0"/>
              <a:pPr/>
              <a:t>‹#›</a:t>
            </a:fld>
            <a:endParaRPr lang="en-US" dirty="0"/>
          </a:p>
        </p:txBody>
      </p:sp>
    </p:spTree>
    <p:extLst>
      <p:ext uri="{BB962C8B-B14F-4D97-AF65-F5344CB8AC3E}">
        <p14:creationId xmlns:p14="http://schemas.microsoft.com/office/powerpoint/2010/main" val="13903882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dirty="0"/>
              <a:t>Thank You!</a:t>
            </a:r>
          </a:p>
        </p:txBody>
      </p:sp>
      <p:pic>
        <p:nvPicPr>
          <p:cNvPr id="4" name="Picture 3"/>
          <p:cNvPicPr>
            <a:picLocks noChangeAspect="1"/>
          </p:cNvPicPr>
          <p:nvPr userDrawn="1"/>
        </p:nvPicPr>
        <p:blipFill>
          <a:blip r:embed="rId2">
            <a:biLevel thresh="50000"/>
          </a:blip>
          <a:stretch>
            <a:fillRect/>
          </a:stretch>
        </p:blipFill>
        <p:spPr>
          <a:xfrm>
            <a:off x="3343089" y="3747891"/>
            <a:ext cx="5839012" cy="1842071"/>
          </a:xfrm>
          <a:prstGeom prst="rect">
            <a:avLst/>
          </a:prstGeom>
        </p:spPr>
      </p:pic>
      <p:cxnSp>
        <p:nvCxnSpPr>
          <p:cNvPr id="5" name="Straight Connector 4"/>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157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dirty="0"/>
              <a:t>Thank You!</a:t>
            </a:r>
          </a:p>
        </p:txBody>
      </p:sp>
      <p:cxnSp>
        <p:nvCxnSpPr>
          <p:cNvPr id="10" name="Straight Connector 9"/>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biLevel thresh="25000"/>
          </a:blip>
          <a:stretch>
            <a:fillRect/>
          </a:stretch>
        </p:blipFill>
        <p:spPr>
          <a:xfrm>
            <a:off x="3343089" y="3747891"/>
            <a:ext cx="5839012" cy="1842071"/>
          </a:xfrm>
          <a:prstGeom prst="rect">
            <a:avLst/>
          </a:prstGeom>
        </p:spPr>
      </p:pic>
    </p:spTree>
    <p:extLst>
      <p:ext uri="{BB962C8B-B14F-4D97-AF65-F5344CB8AC3E}">
        <p14:creationId xmlns:p14="http://schemas.microsoft.com/office/powerpoint/2010/main" val="382931487"/>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End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dirty="0"/>
              <a:t>Thank You!</a:t>
            </a:r>
          </a:p>
        </p:txBody>
      </p:sp>
      <p:cxnSp>
        <p:nvCxnSpPr>
          <p:cNvPr id="5" name="Straight Connector 4"/>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a:stretch>
            <a:fillRect/>
          </a:stretch>
        </p:blipFill>
        <p:spPr>
          <a:xfrm>
            <a:off x="4509994" y="3528577"/>
            <a:ext cx="3505201" cy="2336801"/>
          </a:xfrm>
          <a:prstGeom prst="rect">
            <a:avLst/>
          </a:prstGeom>
        </p:spPr>
      </p:pic>
    </p:spTree>
    <p:extLst>
      <p:ext uri="{BB962C8B-B14F-4D97-AF65-F5344CB8AC3E}">
        <p14:creationId xmlns:p14="http://schemas.microsoft.com/office/powerpoint/2010/main" val="2888707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EndSlide">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343089" y="1206500"/>
            <a:ext cx="5839012" cy="1524000"/>
          </a:xfrm>
        </p:spPr>
        <p:txBody>
          <a:bodyPr>
            <a:normAutofit/>
          </a:bodyPr>
          <a:lstStyle>
            <a:lvl1pPr algn="ctr">
              <a:defRPr sz="6000" b="1" i="0">
                <a:latin typeface="Real Text Pro Demibold" charset="0"/>
                <a:ea typeface="Real Text Pro Demibold" charset="0"/>
                <a:cs typeface="Real Text Pro Demibold" charset="0"/>
              </a:defRPr>
            </a:lvl1pPr>
          </a:lstStyle>
          <a:p>
            <a:r>
              <a:rPr lang="en-US" dirty="0"/>
              <a:t>Thank You!</a:t>
            </a:r>
          </a:p>
        </p:txBody>
      </p:sp>
      <p:cxnSp>
        <p:nvCxnSpPr>
          <p:cNvPr id="10" name="Straight Connector 9"/>
          <p:cNvCxnSpPr/>
          <p:nvPr userDrawn="1"/>
        </p:nvCxnSpPr>
        <p:spPr>
          <a:xfrm>
            <a:off x="2514600" y="2997200"/>
            <a:ext cx="7370442" cy="0"/>
          </a:xfrm>
          <a:prstGeom prst="line">
            <a:avLst/>
          </a:prstGeom>
          <a:ln w="25400">
            <a:solidFill>
              <a:srgbClr val="E1192B"/>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stretch>
            <a:fillRect/>
          </a:stretch>
        </p:blipFill>
        <p:spPr>
          <a:xfrm>
            <a:off x="4509994" y="3528576"/>
            <a:ext cx="3505202" cy="2336801"/>
          </a:xfrm>
          <a:prstGeom prst="rect">
            <a:avLst/>
          </a:prstGeom>
        </p:spPr>
      </p:pic>
    </p:spTree>
    <p:extLst>
      <p:ext uri="{BB962C8B-B14F-4D97-AF65-F5344CB8AC3E}">
        <p14:creationId xmlns:p14="http://schemas.microsoft.com/office/powerpoint/2010/main" val="223478587"/>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5020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466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35" r:id="rId50"/>
  </p:sldLayoutIdLst>
  <p:txStyles>
    <p:titleStyle>
      <a:lvl1pPr algn="l" defTabSz="914400" rtl="0" eaLnBrk="1" latinLnBrk="0" hangingPunct="1">
        <a:lnSpc>
          <a:spcPct val="90000"/>
        </a:lnSpc>
        <a:spcBef>
          <a:spcPct val="0"/>
        </a:spcBef>
        <a:buNone/>
        <a:defRPr sz="4400" kern="1200">
          <a:solidFill>
            <a:schemeClr val="tx1"/>
          </a:solidFill>
          <a:latin typeface="Real Head Pro" charset="0"/>
          <a:ea typeface="Real Head Pro" charset="0"/>
          <a:cs typeface="Real He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Real Text Pro" charset="0"/>
          <a:ea typeface="Real Text Pro" charset="0"/>
          <a:cs typeface="Real Text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Real Text Pro" charset="0"/>
          <a:ea typeface="Real Text Pro" charset="0"/>
          <a:cs typeface="Real Text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Real Text Pro" charset="0"/>
          <a:ea typeface="Real Text Pro" charset="0"/>
          <a:cs typeface="Real Text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Real Text Pro" charset="0"/>
          <a:ea typeface="Real Text Pro" charset="0"/>
          <a:cs typeface="Real Text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Real Text Pro" charset="0"/>
          <a:ea typeface="Real Text Pro" charset="0"/>
          <a:cs typeface="Real Text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D25CB5-59FD-44E9-A5E5-BE0120C4B255}" type="datetimeFigureOut">
              <a:rPr lang="en-AU" smtClean="0"/>
              <a:t>2/10/2024</a:t>
            </a:fld>
            <a:endParaRPr lang="en-AU"/>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8DD37D-F777-4C0B-B2DD-831BECF25018}" type="slidenum">
              <a:rPr lang="en-AU" smtClean="0"/>
              <a:t>‹#›</a:t>
            </a:fld>
            <a:endParaRPr lang="en-AU"/>
          </a:p>
        </p:txBody>
      </p:sp>
    </p:spTree>
    <p:extLst>
      <p:ext uri="{BB962C8B-B14F-4D97-AF65-F5344CB8AC3E}">
        <p14:creationId xmlns:p14="http://schemas.microsoft.com/office/powerpoint/2010/main" val="179143258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113CAB-7A4E-BE79-6803-681FF21C59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81756A-8209-2AC7-85C9-7F698C9EA0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0C03D-D6AA-8E08-CF1A-3CD12B5AB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EABC2-84B9-A649-80A1-3829C8110F11}" type="datetimeFigureOut">
              <a:rPr lang="en-US" smtClean="0"/>
              <a:t>10/2/2024</a:t>
            </a:fld>
            <a:endParaRPr lang="en-US"/>
          </a:p>
        </p:txBody>
      </p:sp>
      <p:sp>
        <p:nvSpPr>
          <p:cNvPr id="5" name="Footer Placeholder 4">
            <a:extLst>
              <a:ext uri="{FF2B5EF4-FFF2-40B4-BE49-F238E27FC236}">
                <a16:creationId xmlns:a16="http://schemas.microsoft.com/office/drawing/2014/main" id="{0B46ACDE-38A2-5843-4D05-258AFADBBD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6B5CA1-AA8C-6D61-9035-5309F9C018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2B214-1E5C-2B4A-9D83-5B35E02F01C6}" type="slidenum">
              <a:rPr lang="en-US" smtClean="0"/>
              <a:t>‹#›</a:t>
            </a:fld>
            <a:endParaRPr lang="en-US"/>
          </a:p>
        </p:txBody>
      </p:sp>
    </p:spTree>
    <p:extLst>
      <p:ext uri="{BB962C8B-B14F-4D97-AF65-F5344CB8AC3E}">
        <p14:creationId xmlns:p14="http://schemas.microsoft.com/office/powerpoint/2010/main" val="74069193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90170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017B6-6466-CA44-A203-DCC007137B39}" type="slidenum">
              <a:rPr lang="en-US" smtClean="0"/>
              <a:t>‹#›</a:t>
            </a:fld>
            <a:endParaRPr lang="en-US" dirty="0"/>
          </a:p>
        </p:txBody>
      </p:sp>
    </p:spTree>
    <p:extLst>
      <p:ext uri="{BB962C8B-B14F-4D97-AF65-F5344CB8AC3E}">
        <p14:creationId xmlns:p14="http://schemas.microsoft.com/office/powerpoint/2010/main" val="385486138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Real Head Pro" charset="0"/>
          <a:ea typeface="Real Head Pro" charset="0"/>
          <a:cs typeface="Real He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Real Text Pro" charset="0"/>
          <a:ea typeface="Real Text Pro" charset="0"/>
          <a:cs typeface="Real Text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Real Text Pro" charset="0"/>
          <a:ea typeface="Real Text Pro" charset="0"/>
          <a:cs typeface="Real Text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Real Text Pro" charset="0"/>
          <a:ea typeface="Real Text Pro" charset="0"/>
          <a:cs typeface="Real Text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Real Text Pro" charset="0"/>
          <a:ea typeface="Real Text Pro" charset="0"/>
          <a:cs typeface="Real Text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Real Text Pro" charset="0"/>
          <a:ea typeface="Real Text Pro" charset="0"/>
          <a:cs typeface="Real Text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hyperlink" Target="https://www.ukactive.com/blog/research-institute-presents-at-major-international-academic-conference/" TargetMode="External"/><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hyperlink" Target="https://discover-research.northeastern.edu/dashboard" TargetMode="External"/><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hyperlink" Target="mailto:ngnresearch@northeastern.edu" TargetMode="External"/><Relationship Id="rId2" Type="http://schemas.openxmlformats.org/officeDocument/2006/relationships/image" Target="../media/image30.JPG"/><Relationship Id="rId1" Type="http://schemas.openxmlformats.org/officeDocument/2006/relationships/slideLayout" Target="../slideLayouts/slideLayout85.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JPG"/><Relationship Id="rId2" Type="http://schemas.openxmlformats.org/officeDocument/2006/relationships/diagramData" Target="../diagrams/data3.xml"/><Relationship Id="rId1" Type="http://schemas.openxmlformats.org/officeDocument/2006/relationships/slideLayout" Target="../slideLayouts/slideLayout8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JP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hyperlink" Target="https://drive.google.com/file/d/111xXqLLjciso0-NtllZFZU3iUexuqkGx/view" TargetMode="External"/><Relationship Id="rId5" Type="http://schemas.openxmlformats.org/officeDocument/2006/relationships/image" Target="../media/image42.jp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e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7.jpeg"/><Relationship Id="rId11" Type="http://schemas.openxmlformats.org/officeDocument/2006/relationships/image" Target="../media/image52.jpg"/><Relationship Id="rId5" Type="http://schemas.openxmlformats.org/officeDocument/2006/relationships/image" Target="../media/image46.jpeg"/><Relationship Id="rId10" Type="http://schemas.openxmlformats.org/officeDocument/2006/relationships/image" Target="../media/image51.jpg"/><Relationship Id="rId4" Type="http://schemas.openxmlformats.org/officeDocument/2006/relationships/image" Target="../media/image45.jpeg"/><Relationship Id="rId9"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resdev.northeastern.edu/abou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ndcpartnership.org/news-and-events/news/ndc-partnership-steering-committee-charts-course-toward-climate-action" TargetMode="External"/><Relationship Id="rId2" Type="http://schemas.openxmlformats.org/officeDocument/2006/relationships/image" Target="../media/image14.jpeg"/><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hyperlink" Target="https://insight.discovery.academicanalytics.com/northeastern/search/%7B%22query%22:null,%22type%22:0%7D/scholar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hyperlink" Target="https://pivot.proquest.com/funding" TargetMode="External"/><Relationship Id="rId7"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s://foa.resdev.northeastern.edu/funding-announcement/#/?types=limited-submissio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7.jpe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70.jpeg"/><Relationship Id="rId5" Type="http://schemas.openxmlformats.org/officeDocument/2006/relationships/image" Target="../media/image69.sv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hyperlink" Target="https://impactengines.northeastern.edu/" TargetMode="External"/><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eventbrite.com/e/establishing-a-research-program-in-stem-tickets-951600702317" TargetMode="External"/><Relationship Id="rId1" Type="http://schemas.openxmlformats.org/officeDocument/2006/relationships/slideLayout" Target="../slideLayouts/slideLayout8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hyperlink" Target="https://provostweb.wufoo.com/forms/m1rrt5k8179b8fd/" TargetMode="External"/><Relationship Id="rId1" Type="http://schemas.openxmlformats.org/officeDocument/2006/relationships/slideLayout" Target="../slideLayouts/slideLayout7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hyperlink" Target="https://www.missbsresources.com/tag/revision" TargetMode="External"/><Relationship Id="rId2" Type="http://schemas.openxmlformats.org/officeDocument/2006/relationships/image" Target="../media/image80.jpg"/><Relationship Id="rId1" Type="http://schemas.openxmlformats.org/officeDocument/2006/relationships/slideLayout" Target="../slideLayouts/slideLayout78.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8" Type="http://schemas.openxmlformats.org/officeDocument/2006/relationships/image" Target="../media/image86.1"/><Relationship Id="rId3" Type="http://schemas.openxmlformats.org/officeDocument/2006/relationships/image" Target="../media/image83.svg"/><Relationship Id="rId7" Type="http://schemas.openxmlformats.org/officeDocument/2006/relationships/hyperlink" Target="https://creativecommons.org/licenses/by-nc-nd/3.0/" TargetMode="External"/><Relationship Id="rId2" Type="http://schemas.openxmlformats.org/officeDocument/2006/relationships/image" Target="../media/image82.png"/><Relationship Id="rId1" Type="http://schemas.openxmlformats.org/officeDocument/2006/relationships/slideLayout" Target="../slideLayouts/slideLayout78.xml"/><Relationship Id="rId6" Type="http://schemas.openxmlformats.org/officeDocument/2006/relationships/hyperlink" Target="https://junputh.com/open-space/taking-onus-of-poverty-from-poor-theories-of-poverty-reduction/" TargetMode="External"/><Relationship Id="rId5" Type="http://schemas.openxmlformats.org/officeDocument/2006/relationships/image" Target="../media/image85.jpg"/><Relationship Id="rId10" Type="http://schemas.openxmlformats.org/officeDocument/2006/relationships/image" Target="../media/image87.jpeg"/><Relationship Id="rId4" Type="http://schemas.openxmlformats.org/officeDocument/2006/relationships/image" Target="../media/image84.jpg"/><Relationship Id="rId9" Type="http://schemas.openxmlformats.org/officeDocument/2006/relationships/hyperlink" Target="https://www.rawpixel.com/image/472296/free-illustration-image-stress-patience-ac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eventbrite.com/e/mental-health-matters-shape-your-daily-work-to-benefit-your-mental-health-tickets-951606589927" TargetMode="External"/><Relationship Id="rId1" Type="http://schemas.openxmlformats.org/officeDocument/2006/relationships/slideLayout" Target="../slideLayouts/slideLayout83.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hyperlink" Target="https://www.vecteezy.com/vector-art/672789-college-students-in-front-of-university-ready-to-learn"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www.istockphoto.com/illustrations/woman-thinking" TargetMode="External"/><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3447-EF35-7C0F-3481-927AAE8651E4}"/>
              </a:ext>
            </a:extLst>
          </p:cNvPr>
          <p:cNvSpPr>
            <a:spLocks noGrp="1"/>
          </p:cNvSpPr>
          <p:nvPr>
            <p:ph type="title"/>
          </p:nvPr>
        </p:nvSpPr>
        <p:spPr>
          <a:xfrm>
            <a:off x="831850" y="337458"/>
            <a:ext cx="6073042" cy="3578050"/>
          </a:xfrm>
        </p:spPr>
        <p:txBody>
          <a:bodyPr>
            <a:normAutofit/>
          </a:bodyPr>
          <a:lstStyle/>
          <a:p>
            <a:r>
              <a:rPr lang="en-US" sz="5400" dirty="0"/>
              <a:t>Faculty Research Collaborations: Finding People and Finding Funds</a:t>
            </a:r>
          </a:p>
        </p:txBody>
      </p:sp>
      <p:sp>
        <p:nvSpPr>
          <p:cNvPr id="3" name="Text Placeholder 2">
            <a:extLst>
              <a:ext uri="{FF2B5EF4-FFF2-40B4-BE49-F238E27FC236}">
                <a16:creationId xmlns:a16="http://schemas.microsoft.com/office/drawing/2014/main" id="{780D63A4-1D69-085A-0EAC-88D31A45F635}"/>
              </a:ext>
            </a:extLst>
          </p:cNvPr>
          <p:cNvSpPr>
            <a:spLocks noGrp="1"/>
          </p:cNvSpPr>
          <p:nvPr>
            <p:ph type="body" idx="1"/>
          </p:nvPr>
        </p:nvSpPr>
        <p:spPr>
          <a:xfrm>
            <a:off x="831850" y="4589463"/>
            <a:ext cx="6581321" cy="1500187"/>
          </a:xfrm>
        </p:spPr>
        <p:txBody>
          <a:bodyPr>
            <a:noAutofit/>
          </a:bodyPr>
          <a:lstStyle/>
          <a:p>
            <a:r>
              <a:rPr lang="en-US" sz="2800" dirty="0"/>
              <a:t>Deb Franko</a:t>
            </a:r>
          </a:p>
          <a:p>
            <a:r>
              <a:rPr lang="en-US" sz="2800" dirty="0"/>
              <a:t>Senior Vice Provost for Academic Affairs</a:t>
            </a:r>
          </a:p>
          <a:p>
            <a:r>
              <a:rPr lang="en-US" sz="2800" dirty="0"/>
              <a:t>October 8, 2024</a:t>
            </a:r>
          </a:p>
        </p:txBody>
      </p:sp>
    </p:spTree>
    <p:extLst>
      <p:ext uri="{BB962C8B-B14F-4D97-AF65-F5344CB8AC3E}">
        <p14:creationId xmlns:p14="http://schemas.microsoft.com/office/powerpoint/2010/main" val="3901161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47F1589-3E0C-42AF-F79E-2604D67010C8}"/>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ED43E5F-1422-089E-E069-71238CC6038A}"/>
              </a:ext>
            </a:extLst>
          </p:cNvPr>
          <p:cNvGraphicFramePr/>
          <p:nvPr>
            <p:extLst>
              <p:ext uri="{D42A27DB-BD31-4B8C-83A1-F6EECF244321}">
                <p14:modId xmlns:p14="http://schemas.microsoft.com/office/powerpoint/2010/main" val="26525064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676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A85246E7-6380-DA34-10C1-1A929B3766B0}"/>
              </a:ext>
            </a:extLst>
          </p:cNvPr>
          <p:cNvPicPr>
            <a:picLocks noGrp="1" noChangeAspect="1"/>
          </p:cNvPicPr>
          <p:nvPr>
            <p:ph idx="1"/>
          </p:nvPr>
        </p:nvPicPr>
        <p:blipFill rotWithShape="1">
          <a:blip r:embed="rId3"/>
          <a:srcRect l="17082" r="3584"/>
          <a:stretch/>
        </p:blipFill>
        <p:spPr>
          <a:xfrm>
            <a:off x="1524020" y="10"/>
            <a:ext cx="9143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1487488" y="5411705"/>
            <a:ext cx="9180512" cy="650372"/>
          </a:xfrm>
        </p:spPr>
        <p:txBody>
          <a:bodyPr vert="horz" lIns="91440" tIns="45720" rIns="91440" bIns="45720" rtlCol="0" anchor="ctr">
            <a:normAutofit fontScale="90000"/>
          </a:bodyPr>
          <a:lstStyle/>
          <a:p>
            <a:pPr algn="ctr" defTabSz="914400"/>
            <a:br>
              <a:rPr lang="en-US" sz="1500" dirty="0">
                <a:solidFill>
                  <a:schemeClr val="tx1">
                    <a:lumMod val="85000"/>
                    <a:lumOff val="15000"/>
                  </a:schemeClr>
                </a:solidFill>
                <a:latin typeface="Real Head Pro"/>
              </a:rPr>
            </a:br>
            <a:r>
              <a:rPr lang="en-US" sz="3900" b="1" dirty="0">
                <a:solidFill>
                  <a:schemeClr val="tx1">
                    <a:lumMod val="85000"/>
                    <a:lumOff val="15000"/>
                  </a:schemeClr>
                </a:solidFill>
                <a:latin typeface="Real Head Pro"/>
              </a:rPr>
              <a:t>BARRIERS TO RESEARCH COLLABORATIONS </a:t>
            </a:r>
            <a:br>
              <a:rPr lang="en-US" sz="1500" dirty="0">
                <a:solidFill>
                  <a:schemeClr val="tx1">
                    <a:lumMod val="85000"/>
                    <a:lumOff val="15000"/>
                  </a:schemeClr>
                </a:solidFill>
                <a:latin typeface="Real Head Pro"/>
              </a:rPr>
            </a:br>
            <a:endParaRPr lang="en-US" sz="1500" dirty="0">
              <a:solidFill>
                <a:schemeClr val="tx1">
                  <a:lumMod val="85000"/>
                  <a:lumOff val="15000"/>
                </a:schemeClr>
              </a:solidFill>
              <a:latin typeface="Real Head Pro"/>
            </a:endParaRP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629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giving a presentation to an audience&#10;&#10;Description automatically generated with medium confidence">
            <a:extLst>
              <a:ext uri="{FF2B5EF4-FFF2-40B4-BE49-F238E27FC236}">
                <a16:creationId xmlns:a16="http://schemas.microsoft.com/office/drawing/2014/main" id="{2D96B189-1187-066A-40BF-EB4B74F572AB}"/>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4931081" y="425611"/>
            <a:ext cx="9602233" cy="59973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 Placeholder 2">
            <a:extLst>
              <a:ext uri="{FF2B5EF4-FFF2-40B4-BE49-F238E27FC236}">
                <a16:creationId xmlns:a16="http://schemas.microsoft.com/office/drawing/2014/main" id="{69C73EF6-9034-EB4D-F0B5-EF2FE4E80D54}"/>
              </a:ext>
            </a:extLst>
          </p:cNvPr>
          <p:cNvSpPr>
            <a:spLocks noGrp="1"/>
          </p:cNvSpPr>
          <p:nvPr>
            <p:ph type="body" sz="half" idx="2"/>
          </p:nvPr>
        </p:nvSpPr>
        <p:spPr>
          <a:xfrm>
            <a:off x="839788" y="1928191"/>
            <a:ext cx="3932237" cy="4234070"/>
          </a:xfrm>
        </p:spPr>
        <p:txBody>
          <a:bodyPr>
            <a:normAutofit fontScale="85000" lnSpcReduction="10000"/>
          </a:bodyPr>
          <a:lstStyle/>
          <a:p>
            <a:pPr marL="457200" indent="-457200">
              <a:lnSpc>
                <a:spcPct val="120000"/>
              </a:lnSpc>
              <a:spcBef>
                <a:spcPts val="0"/>
              </a:spcBef>
              <a:buFont typeface="Arial" panose="020B0604020202020204" pitchFamily="34" charset="0"/>
              <a:buChar char="•"/>
            </a:pPr>
            <a:r>
              <a:rPr lang="en-US" sz="3500" dirty="0"/>
              <a:t>Don’t know where to start</a:t>
            </a:r>
          </a:p>
          <a:p>
            <a:pPr marL="457200" indent="-457200">
              <a:lnSpc>
                <a:spcPct val="120000"/>
              </a:lnSpc>
              <a:spcBef>
                <a:spcPts val="0"/>
              </a:spcBef>
              <a:buFont typeface="Arial" panose="020B0604020202020204" pitchFamily="34" charset="0"/>
              <a:buChar char="•"/>
            </a:pPr>
            <a:r>
              <a:rPr lang="en-US" sz="3500" dirty="0"/>
              <a:t>Not sure what have to offer</a:t>
            </a:r>
          </a:p>
          <a:p>
            <a:pPr marL="457200" indent="-457200">
              <a:lnSpc>
                <a:spcPct val="120000"/>
              </a:lnSpc>
              <a:spcBef>
                <a:spcPts val="0"/>
              </a:spcBef>
              <a:buFont typeface="Arial" panose="020B0604020202020204" pitchFamily="34" charset="0"/>
              <a:buChar char="•"/>
            </a:pPr>
            <a:r>
              <a:rPr lang="en-US" sz="3500" dirty="0"/>
              <a:t>Resource constraints </a:t>
            </a:r>
          </a:p>
          <a:p>
            <a:pPr marL="457200" indent="-457200">
              <a:lnSpc>
                <a:spcPct val="120000"/>
              </a:lnSpc>
              <a:spcBef>
                <a:spcPts val="0"/>
              </a:spcBef>
              <a:buFont typeface="Arial" panose="020B0604020202020204" pitchFamily="34" charset="0"/>
              <a:buChar char="•"/>
            </a:pPr>
            <a:r>
              <a:rPr lang="en-US" sz="3500" dirty="0"/>
              <a:t>Shy, fear of rejection</a:t>
            </a:r>
          </a:p>
          <a:p>
            <a:pPr marL="457200" indent="-457200">
              <a:lnSpc>
                <a:spcPct val="120000"/>
              </a:lnSpc>
              <a:spcBef>
                <a:spcPts val="0"/>
              </a:spcBef>
              <a:buFont typeface="Arial" panose="020B0604020202020204" pitchFamily="34" charset="0"/>
              <a:buChar char="•"/>
            </a:pPr>
            <a:r>
              <a:rPr lang="en-US" sz="3500" dirty="0"/>
              <a:t>Takes time</a:t>
            </a:r>
          </a:p>
          <a:p>
            <a:endParaRPr lang="en-US" dirty="0"/>
          </a:p>
        </p:txBody>
      </p:sp>
      <p:sp>
        <p:nvSpPr>
          <p:cNvPr id="2" name="Title 1">
            <a:extLst>
              <a:ext uri="{FF2B5EF4-FFF2-40B4-BE49-F238E27FC236}">
                <a16:creationId xmlns:a16="http://schemas.microsoft.com/office/drawing/2014/main" id="{1752D062-3C85-2B12-2F03-D7B666C87AC1}"/>
              </a:ext>
            </a:extLst>
          </p:cNvPr>
          <p:cNvSpPr>
            <a:spLocks noGrp="1"/>
          </p:cNvSpPr>
          <p:nvPr>
            <p:ph type="title"/>
          </p:nvPr>
        </p:nvSpPr>
        <p:spPr/>
        <p:txBody>
          <a:bodyPr vert="horz" lIns="91440" tIns="45720" rIns="91440" bIns="45720" rtlCol="0" anchor="b">
            <a:noAutofit/>
          </a:bodyPr>
          <a:lstStyle/>
          <a:p>
            <a:pPr defTabSz="914400"/>
            <a:r>
              <a:rPr lang="en-US" sz="4400" b="1" dirty="0"/>
              <a:t>What makes this hard?</a:t>
            </a:r>
          </a:p>
        </p:txBody>
      </p:sp>
      <p:sp>
        <p:nvSpPr>
          <p:cNvPr id="7" name="TextBox 6">
            <a:extLst>
              <a:ext uri="{FF2B5EF4-FFF2-40B4-BE49-F238E27FC236}">
                <a16:creationId xmlns:a16="http://schemas.microsoft.com/office/drawing/2014/main" id="{C7DEE9C8-E145-C7C0-94F9-A3C182F83F1E}"/>
              </a:ext>
            </a:extLst>
          </p:cNvPr>
          <p:cNvSpPr txBox="1"/>
          <p:nvPr/>
        </p:nvSpPr>
        <p:spPr>
          <a:xfrm rot="20312097">
            <a:off x="5284690" y="2909686"/>
            <a:ext cx="613642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a:ln>
                  <a:noFill/>
                </a:ln>
                <a:solidFill>
                  <a:srgbClr val="FF0000"/>
                </a:solidFill>
                <a:effectLst/>
                <a:uLnTx/>
                <a:uFillTx/>
                <a:latin typeface="Real Head Pro"/>
              </a:rPr>
              <a:t>PUSH YOURSELF</a:t>
            </a:r>
            <a:r>
              <a:rPr kumimoji="0" lang="en-US" sz="6600" b="1" i="0" u="none" strike="noStrike" kern="1200" cap="none" spc="0" normalizeH="0" baseline="0" noProof="0" dirty="0">
                <a:ln>
                  <a:noFill/>
                </a:ln>
                <a:solidFill>
                  <a:srgbClr val="FF0000"/>
                </a:solidFill>
                <a:effectLst/>
                <a:uLnTx/>
                <a:uFillTx/>
                <a:latin typeface="Real Head Pro"/>
              </a:rPr>
              <a:t>!</a:t>
            </a:r>
          </a:p>
        </p:txBody>
      </p:sp>
    </p:spTree>
    <p:extLst>
      <p:ext uri="{BB962C8B-B14F-4D97-AF65-F5344CB8AC3E}">
        <p14:creationId xmlns:p14="http://schemas.microsoft.com/office/powerpoint/2010/main" val="315834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C7A987-58CE-BCC7-1E4A-4817AFCE3970}"/>
              </a:ext>
            </a:extLst>
          </p:cNvPr>
          <p:cNvPicPr>
            <a:picLocks noGrp="1" noChangeAspect="1"/>
          </p:cNvPicPr>
          <p:nvPr>
            <p:ph idx="1"/>
          </p:nvPr>
        </p:nvPicPr>
        <p:blipFill rotWithShape="1">
          <a:blip r:embed="rId3"/>
          <a:srcRect/>
          <a:stretch/>
        </p:blipFill>
        <p:spPr>
          <a:xfrm>
            <a:off x="1524020" y="10"/>
            <a:ext cx="9143980" cy="6857990"/>
          </a:xfrm>
          <a:prstGeom prst="rect">
            <a:avLst/>
          </a:prstGeom>
        </p:spPr>
      </p:pic>
      <p:sp>
        <p:nvSpPr>
          <p:cNvPr id="28" name="Rectangle 2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1919536" y="5320142"/>
            <a:ext cx="8405564" cy="741934"/>
          </a:xfrm>
        </p:spPr>
        <p:txBody>
          <a:bodyPr vert="horz" lIns="91440" tIns="45720" rIns="91440" bIns="45720" rtlCol="0" anchor="ctr">
            <a:noAutofit/>
          </a:bodyPr>
          <a:lstStyle/>
          <a:p>
            <a:pPr algn="ctr" defTabSz="914400"/>
            <a:br>
              <a:rPr lang="en-US" sz="2800" b="1" dirty="0">
                <a:latin typeface="Real Head Pro"/>
              </a:rPr>
            </a:br>
            <a:r>
              <a:rPr lang="en-US" sz="2800" b="1" dirty="0">
                <a:latin typeface="Real Head Pro"/>
              </a:rPr>
              <a:t>TIPS FOR ESTABLISHING RESEARCH COLLABORATIONS </a:t>
            </a:r>
            <a:br>
              <a:rPr lang="en-US" sz="2800" b="1" dirty="0">
                <a:latin typeface="Real Head Pro"/>
              </a:rPr>
            </a:br>
            <a:endParaRPr lang="en-US" sz="2800" b="1" dirty="0">
              <a:latin typeface="Real Head Pro"/>
            </a:endParaRPr>
          </a:p>
        </p:txBody>
      </p:sp>
      <p:cxnSp>
        <p:nvCxnSpPr>
          <p:cNvPr id="30" name="Straight Connector 2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839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3BE402-7771-7530-CA3C-A25FE3A39AB5}"/>
              </a:ext>
            </a:extLst>
          </p:cNvPr>
          <p:cNvSpPr>
            <a:spLocks noGrp="1"/>
          </p:cNvSpPr>
          <p:nvPr>
            <p:ph idx="1"/>
          </p:nvPr>
        </p:nvSpPr>
        <p:spPr/>
        <p:txBody>
          <a:bodyPr>
            <a:normAutofit/>
          </a:bodyPr>
          <a:lstStyle/>
          <a:p>
            <a:pPr marL="342900" indent="-342900">
              <a:lnSpc>
                <a:spcPct val="110000"/>
              </a:lnSpc>
              <a:spcBef>
                <a:spcPts val="0"/>
              </a:spcBef>
              <a:buFont typeface="+mj-lt"/>
              <a:buAutoNum type="arabicPeriod"/>
            </a:pPr>
            <a:r>
              <a:rPr lang="en-US" sz="3300" dirty="0"/>
              <a:t>Seek and seize opportunity</a:t>
            </a:r>
          </a:p>
          <a:p>
            <a:pPr marL="342900" indent="-342900">
              <a:lnSpc>
                <a:spcPct val="110000"/>
              </a:lnSpc>
              <a:spcBef>
                <a:spcPts val="0"/>
              </a:spcBef>
              <a:buFont typeface="+mj-lt"/>
              <a:buAutoNum type="arabicPeriod"/>
            </a:pPr>
            <a:r>
              <a:rPr lang="en-US" sz="3300" dirty="0"/>
              <a:t> Establish fit</a:t>
            </a:r>
          </a:p>
          <a:p>
            <a:pPr marL="342900" indent="-342900">
              <a:lnSpc>
                <a:spcPct val="110000"/>
              </a:lnSpc>
              <a:spcBef>
                <a:spcPts val="0"/>
              </a:spcBef>
              <a:buFont typeface="+mj-lt"/>
              <a:buAutoNum type="arabicPeriod"/>
            </a:pPr>
            <a:r>
              <a:rPr lang="en-US" sz="3300" dirty="0"/>
              <a:t> Pitch perfectly</a:t>
            </a:r>
          </a:p>
          <a:p>
            <a:pPr marL="342900" indent="-342900">
              <a:lnSpc>
                <a:spcPct val="110000"/>
              </a:lnSpc>
              <a:spcBef>
                <a:spcPts val="0"/>
              </a:spcBef>
              <a:buFont typeface="+mj-lt"/>
              <a:buAutoNum type="arabicPeriod"/>
            </a:pPr>
            <a:r>
              <a:rPr lang="en-US" sz="3300" dirty="0"/>
              <a:t> Add value</a:t>
            </a:r>
          </a:p>
          <a:p>
            <a:pPr marL="342900" indent="-342900">
              <a:lnSpc>
                <a:spcPct val="110000"/>
              </a:lnSpc>
              <a:spcBef>
                <a:spcPts val="0"/>
              </a:spcBef>
              <a:buFont typeface="+mj-lt"/>
              <a:buAutoNum type="arabicPeriod"/>
            </a:pPr>
            <a:r>
              <a:rPr lang="en-US" sz="3300" dirty="0"/>
              <a:t> Keep promises  </a:t>
            </a:r>
          </a:p>
          <a:p>
            <a:pPr marL="342900" indent="-342900">
              <a:lnSpc>
                <a:spcPct val="110000"/>
              </a:lnSpc>
              <a:spcBef>
                <a:spcPts val="0"/>
              </a:spcBef>
              <a:buFont typeface="+mj-lt"/>
              <a:buAutoNum type="arabicPeriod"/>
            </a:pPr>
            <a:r>
              <a:rPr lang="en-US" sz="3300" dirty="0"/>
              <a:t> Act with integrity</a:t>
            </a:r>
          </a:p>
          <a:p>
            <a:pPr marL="342900" indent="-342900">
              <a:lnSpc>
                <a:spcPct val="110000"/>
              </a:lnSpc>
              <a:spcBef>
                <a:spcPts val="0"/>
              </a:spcBef>
              <a:buFont typeface="+mj-lt"/>
              <a:buAutoNum type="arabicPeriod"/>
            </a:pPr>
            <a:r>
              <a:rPr lang="en-US" sz="3300" dirty="0"/>
              <a:t> Be a pleasure to work with.</a:t>
            </a:r>
          </a:p>
          <a:p>
            <a:pPr marL="0" indent="0">
              <a:buNone/>
            </a:pPr>
            <a:r>
              <a:rPr lang="en-US" sz="1600" dirty="0"/>
              <a:t>     </a:t>
            </a:r>
          </a:p>
          <a:p>
            <a:endParaRPr lang="en-US" dirty="0"/>
          </a:p>
        </p:txBody>
      </p:sp>
      <p:sp>
        <p:nvSpPr>
          <p:cNvPr id="5" name="Title 4">
            <a:extLst>
              <a:ext uri="{FF2B5EF4-FFF2-40B4-BE49-F238E27FC236}">
                <a16:creationId xmlns:a16="http://schemas.microsoft.com/office/drawing/2014/main" id="{3378AD19-B13C-E418-BE6D-5D471E2F835F}"/>
              </a:ext>
            </a:extLst>
          </p:cNvPr>
          <p:cNvSpPr>
            <a:spLocks noGrp="1"/>
          </p:cNvSpPr>
          <p:nvPr>
            <p:ph type="title"/>
          </p:nvPr>
        </p:nvSpPr>
        <p:spPr/>
        <p:txBody>
          <a:bodyPr>
            <a:noAutofit/>
          </a:bodyPr>
          <a:lstStyle/>
          <a:p>
            <a:r>
              <a:rPr lang="en-US" sz="3600" b="1" dirty="0"/>
              <a:t>Seven Habits of Successful Collaborators</a:t>
            </a:r>
          </a:p>
        </p:txBody>
      </p:sp>
      <p:pic>
        <p:nvPicPr>
          <p:cNvPr id="1026" name="Picture 2" descr="Opportunity Seeking Photos, Images &amp; Pictures | Shutterstock">
            <a:extLst>
              <a:ext uri="{FF2B5EF4-FFF2-40B4-BE49-F238E27FC236}">
                <a16:creationId xmlns:a16="http://schemas.microsoft.com/office/drawing/2014/main" id="{EC8BD92A-8FB8-8B48-D2A6-AC967794F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136"/>
          <a:stretch/>
        </p:blipFill>
        <p:spPr bwMode="auto">
          <a:xfrm>
            <a:off x="6998336" y="1904113"/>
            <a:ext cx="4644855" cy="4545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igsaw Puzzle Pieces Clip Art Image - ClipSafari">
            <a:extLst>
              <a:ext uri="{FF2B5EF4-FFF2-40B4-BE49-F238E27FC236}">
                <a16:creationId xmlns:a16="http://schemas.microsoft.com/office/drawing/2014/main" id="{AC2E4F9F-CB25-CC0D-3272-1832CF63D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0422" y="1747694"/>
            <a:ext cx="4841114" cy="48579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ston Red Sox 2021 Season Preview: Major League Starting Pitchers - Over  the Monster">
            <a:extLst>
              <a:ext uri="{FF2B5EF4-FFF2-40B4-BE49-F238E27FC236}">
                <a16:creationId xmlns:a16="http://schemas.microsoft.com/office/drawing/2014/main" id="{1815E528-AB4C-CA5E-1887-161D13CC5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0482" y="1867188"/>
            <a:ext cx="5352222" cy="356814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eto Creamer | Smooth And Sweet Coffee Creamer - KetoConnect">
            <a:extLst>
              <a:ext uri="{FF2B5EF4-FFF2-40B4-BE49-F238E27FC236}">
                <a16:creationId xmlns:a16="http://schemas.microsoft.com/office/drawing/2014/main" id="{549CBE99-D93C-A190-9080-8B5E2A72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1028" y="1629088"/>
            <a:ext cx="4477164" cy="447716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hy does God make promises to people? – Christadelphians of Nova Scotia,  Canada">
            <a:extLst>
              <a:ext uri="{FF2B5EF4-FFF2-40B4-BE49-F238E27FC236}">
                <a16:creationId xmlns:a16="http://schemas.microsoft.com/office/drawing/2014/main" id="{B1DE26E6-957E-3330-5AC4-A8D43C5F02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8060" y="2234502"/>
            <a:ext cx="465693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e Integral Role of Integrity | Psychology Today">
            <a:extLst>
              <a:ext uri="{FF2B5EF4-FFF2-40B4-BE49-F238E27FC236}">
                <a16:creationId xmlns:a16="http://schemas.microsoft.com/office/drawing/2014/main" id="{4063AEA5-CF1D-D184-22B4-30DA7C1C71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985" t="8840" r="19275" b="10166"/>
          <a:stretch/>
        </p:blipFill>
        <p:spPr bwMode="auto">
          <a:xfrm>
            <a:off x="6329314" y="1454345"/>
            <a:ext cx="4644855" cy="45700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he Smile Experiment - Anthony J. Yeung">
            <a:extLst>
              <a:ext uri="{FF2B5EF4-FFF2-40B4-BE49-F238E27FC236}">
                <a16:creationId xmlns:a16="http://schemas.microsoft.com/office/drawing/2014/main" id="{C75CF813-77CE-DA32-B27E-2AD37CF6B8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1202" y="2159375"/>
            <a:ext cx="4770782" cy="268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7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10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40"/>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0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042"/>
                                        </p:tgtEl>
                                        <p:attrNameLst>
                                          <p:attrName>style.visibility</p:attrName>
                                        </p:attrNameLst>
                                      </p:cBhvr>
                                      <p:to>
                                        <p:strVal val="visible"/>
                                      </p:to>
                                    </p:set>
                                  </p:childTnLst>
                                </p:cTn>
                              </p:par>
                              <p:par>
                                <p:cTn id="40" presetID="1" presetClass="exit" presetSubtype="0" fill="hold" nodeType="withEffect">
                                  <p:stCondLst>
                                    <p:cond delay="0"/>
                                  </p:stCondLst>
                                  <p:childTnLst>
                                    <p:set>
                                      <p:cBhvr>
                                        <p:cTn id="41" dur="1" fill="hold">
                                          <p:stCondLst>
                                            <p:cond delay="0"/>
                                          </p:stCondLst>
                                        </p:cTn>
                                        <p:tgtEl>
                                          <p:spTgt spid="104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44"/>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104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46"/>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620A-1474-BF44-A1BE-30F9DAEBF410}"/>
              </a:ext>
            </a:extLst>
          </p:cNvPr>
          <p:cNvSpPr>
            <a:spLocks noGrp="1"/>
          </p:cNvSpPr>
          <p:nvPr>
            <p:ph type="ctrTitle"/>
          </p:nvPr>
        </p:nvSpPr>
        <p:spPr>
          <a:xfrm>
            <a:off x="1524000" y="-1058375"/>
            <a:ext cx="9144000" cy="7289075"/>
          </a:xfrm>
        </p:spPr>
        <p:txBody>
          <a:bodyPr>
            <a:noAutofit/>
          </a:bodyPr>
          <a:lstStyle/>
          <a:p>
            <a:pPr marL="0" marR="0">
              <a:spcBef>
                <a:spcPts val="0"/>
              </a:spcBef>
              <a:spcAft>
                <a:spcPts val="0"/>
              </a:spcAft>
            </a:pPr>
            <a:r>
              <a:rPr lang="en-US" b="1" i="1" dirty="0">
                <a:solidFill>
                  <a:schemeClr val="bg1"/>
                </a:solidFill>
                <a:effectLst/>
                <a:latin typeface="Real Head Pro"/>
                <a:ea typeface="Times New Roman" panose="02020603050405020304" pitchFamily="18" charset="0"/>
              </a:rPr>
              <a:t>“But, how do I find people to collaborate with?”</a:t>
            </a:r>
            <a:br>
              <a:rPr lang="en-US" b="1" i="1" dirty="0">
                <a:solidFill>
                  <a:schemeClr val="bg1"/>
                </a:solidFill>
                <a:effectLst/>
                <a:latin typeface="Times New Roman" panose="02020603050405020304" pitchFamily="18" charset="0"/>
                <a:ea typeface="Times New Roman" panose="02020603050405020304" pitchFamily="18" charset="0"/>
              </a:rPr>
            </a:br>
            <a:br>
              <a:rPr lang="en-US" b="1" i="1" dirty="0">
                <a:solidFill>
                  <a:schemeClr val="bg1"/>
                </a:solidFill>
                <a:effectLst/>
                <a:latin typeface="Times New Roman" panose="02020603050405020304" pitchFamily="18" charset="0"/>
                <a:ea typeface="Times New Roman" panose="02020603050405020304" pitchFamily="18" charset="0"/>
              </a:rPr>
            </a:br>
            <a:br>
              <a:rPr lang="en-US"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dirty="0">
                <a:solidFill>
                  <a:schemeClr val="bg1"/>
                </a:solidFill>
                <a:effectLst/>
                <a:latin typeface="Times New Roman" panose="02020603050405020304" pitchFamily="18" charset="0"/>
                <a:ea typeface="Times New Roman" panose="02020603050405020304" pitchFamily="18" charset="0"/>
              </a:rPr>
            </a:br>
            <a:endParaRPr lang="en-US" sz="4500" dirty="0">
              <a:solidFill>
                <a:schemeClr val="bg1"/>
              </a:solidFill>
            </a:endParaRPr>
          </a:p>
        </p:txBody>
      </p:sp>
      <p:sp>
        <p:nvSpPr>
          <p:cNvPr id="4" name="TextBox 3">
            <a:extLst>
              <a:ext uri="{FF2B5EF4-FFF2-40B4-BE49-F238E27FC236}">
                <a16:creationId xmlns:a16="http://schemas.microsoft.com/office/drawing/2014/main" id="{C69209FC-9000-CC09-998D-DAD7FC4E8CE1}"/>
              </a:ext>
            </a:extLst>
          </p:cNvPr>
          <p:cNvSpPr txBox="1"/>
          <p:nvPr/>
        </p:nvSpPr>
        <p:spPr>
          <a:xfrm>
            <a:off x="420756" y="3429000"/>
            <a:ext cx="11350487" cy="1938992"/>
          </a:xfrm>
          <a:prstGeom prst="rect">
            <a:avLst/>
          </a:prstGeom>
          <a:noFill/>
        </p:spPr>
        <p:txBody>
          <a:bodyPr wrap="square">
            <a:spAutoFit/>
          </a:bodyPr>
          <a:lstStyle/>
          <a:p>
            <a:pPr algn="ctr"/>
            <a:r>
              <a:rPr lang="en-US" sz="6000" b="1" i="1" dirty="0">
                <a:solidFill>
                  <a:schemeClr val="bg1"/>
                </a:solidFill>
                <a:effectLst/>
                <a:latin typeface="Real Head Pro"/>
                <a:ea typeface="Times New Roman" panose="02020603050405020304" pitchFamily="18" charset="0"/>
              </a:rPr>
              <a:t>“How do I learn about funding?”</a:t>
            </a:r>
            <a:br>
              <a:rPr lang="en-US" sz="6000" b="1" i="1" dirty="0">
                <a:solidFill>
                  <a:schemeClr val="bg1"/>
                </a:solidFill>
                <a:effectLst/>
                <a:latin typeface="Real Head Pro"/>
                <a:ea typeface="Times New Roman" panose="02020603050405020304" pitchFamily="18" charset="0"/>
              </a:rPr>
            </a:br>
            <a:endParaRPr lang="en-US" sz="6000" dirty="0">
              <a:latin typeface="Real Head Pro"/>
            </a:endParaRPr>
          </a:p>
        </p:txBody>
      </p:sp>
    </p:spTree>
    <p:extLst>
      <p:ext uri="{BB962C8B-B14F-4D97-AF65-F5344CB8AC3E}">
        <p14:creationId xmlns:p14="http://schemas.microsoft.com/office/powerpoint/2010/main" val="37551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Work tools and supplies">
            <a:extLst>
              <a:ext uri="{FF2B5EF4-FFF2-40B4-BE49-F238E27FC236}">
                <a16:creationId xmlns:a16="http://schemas.microsoft.com/office/drawing/2014/main" id="{051EF631-3EDA-5780-61E9-5751A8C2D878}"/>
              </a:ext>
            </a:extLst>
          </p:cNvPr>
          <p:cNvPicPr>
            <a:picLocks noChangeAspect="1"/>
          </p:cNvPicPr>
          <p:nvPr/>
        </p:nvPicPr>
        <p:blipFill>
          <a:blip r:embed="rId2"/>
          <a:srcRect t="8737" r="-1" b="13623"/>
          <a:stretch/>
        </p:blipFill>
        <p:spPr>
          <a:xfrm>
            <a:off x="0" y="0"/>
            <a:ext cx="13233113" cy="6858000"/>
          </a:xfrm>
          <a:prstGeom prst="rect">
            <a:avLst/>
          </a:prstGeom>
        </p:spPr>
      </p:pic>
      <p:sp>
        <p:nvSpPr>
          <p:cNvPr id="2" name="TextBox 1">
            <a:extLst>
              <a:ext uri="{FF2B5EF4-FFF2-40B4-BE49-F238E27FC236}">
                <a16:creationId xmlns:a16="http://schemas.microsoft.com/office/drawing/2014/main" id="{B3159536-9585-0AD1-F1F5-1EDFAAED0C45}"/>
              </a:ext>
            </a:extLst>
          </p:cNvPr>
          <p:cNvSpPr txBox="1"/>
          <p:nvPr/>
        </p:nvSpPr>
        <p:spPr>
          <a:xfrm>
            <a:off x="3737630" y="1475510"/>
            <a:ext cx="4716740" cy="2646878"/>
          </a:xfrm>
          <a:prstGeom prst="rect">
            <a:avLst/>
          </a:prstGeom>
          <a:noFill/>
        </p:spPr>
        <p:txBody>
          <a:bodyPr wrap="none" rtlCol="0">
            <a:spAutoFit/>
          </a:bodyPr>
          <a:lstStyle/>
          <a:p>
            <a:r>
              <a:rPr lang="en-US" sz="16600" b="1" dirty="0">
                <a:ln w="28575">
                  <a:solidFill>
                    <a:schemeClr val="tx1"/>
                  </a:solidFill>
                </a:ln>
                <a:solidFill>
                  <a:schemeClr val="bg1"/>
                </a:solidFill>
              </a:rPr>
              <a:t>Tools</a:t>
            </a:r>
          </a:p>
        </p:txBody>
      </p:sp>
    </p:spTree>
    <p:extLst>
      <p:ext uri="{BB962C8B-B14F-4D97-AF65-F5344CB8AC3E}">
        <p14:creationId xmlns:p14="http://schemas.microsoft.com/office/powerpoint/2010/main" val="288607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620A-1474-BF44-A1BE-30F9DAEBF410}"/>
              </a:ext>
            </a:extLst>
          </p:cNvPr>
          <p:cNvSpPr>
            <a:spLocks noGrp="1"/>
          </p:cNvSpPr>
          <p:nvPr>
            <p:ph type="ctrTitle"/>
          </p:nvPr>
        </p:nvSpPr>
        <p:spPr>
          <a:xfrm>
            <a:off x="1049050" y="2335255"/>
            <a:ext cx="10093899" cy="4441372"/>
          </a:xfrm>
        </p:spPr>
        <p:txBody>
          <a:bodyPr>
            <a:noAutofit/>
          </a:bodyPr>
          <a:lstStyle/>
          <a:p>
            <a:pPr marL="0" marR="0">
              <a:spcBef>
                <a:spcPts val="0"/>
              </a:spcBef>
              <a:spcAft>
                <a:spcPts val="0"/>
              </a:spcAft>
            </a:pPr>
            <a:br>
              <a:rPr lang="en-US" sz="4500" b="1" i="1" dirty="0">
                <a:solidFill>
                  <a:schemeClr val="bg1"/>
                </a:solidFill>
                <a:effectLst/>
                <a:latin typeface="Real Head Pro"/>
                <a:ea typeface="Times New Roman" panose="02020603050405020304" pitchFamily="18" charset="0"/>
              </a:rPr>
            </a:br>
            <a:br>
              <a:rPr lang="en-US" sz="4500" b="1" i="1" dirty="0">
                <a:solidFill>
                  <a:schemeClr val="bg1"/>
                </a:solidFill>
                <a:effectLst/>
                <a:latin typeface="Real Head Pro"/>
                <a:ea typeface="Times New Roman" panose="02020603050405020304" pitchFamily="18" charset="0"/>
              </a:rPr>
            </a:br>
            <a:br>
              <a:rPr lang="en-US" sz="4500" b="1" i="1" dirty="0">
                <a:solidFill>
                  <a:schemeClr val="bg1"/>
                </a:solidFill>
                <a:effectLst/>
                <a:latin typeface="Real Head Pro"/>
                <a:ea typeface="Times New Roman" panose="02020603050405020304" pitchFamily="18" charset="0"/>
              </a:rPr>
            </a:br>
            <a:r>
              <a:rPr lang="en-US" sz="6600" b="1" i="1" dirty="0">
                <a:solidFill>
                  <a:schemeClr val="bg1"/>
                </a:solidFill>
                <a:effectLst/>
                <a:latin typeface="Real Head Pro"/>
                <a:ea typeface="Times New Roman" panose="02020603050405020304" pitchFamily="18" charset="0"/>
              </a:rPr>
              <a:t>Finding Collaborators</a:t>
            </a:r>
            <a:br>
              <a:rPr lang="en-US" sz="4500" b="1" i="1" dirty="0">
                <a:solidFill>
                  <a:schemeClr val="bg1"/>
                </a:solidFill>
                <a:effectLst/>
                <a:latin typeface="Real Head Pro"/>
                <a:ea typeface="Times New Roman" panose="02020603050405020304" pitchFamily="18" charset="0"/>
              </a:rPr>
            </a:br>
            <a:br>
              <a:rPr lang="en-US" sz="4500" b="1" i="1" dirty="0">
                <a:solidFill>
                  <a:schemeClr val="bg1"/>
                </a:solidFill>
                <a:effectLst/>
                <a:latin typeface="Real Head Pro"/>
                <a:ea typeface="Times New Roman" panose="02020603050405020304" pitchFamily="18" charset="0"/>
              </a:rPr>
            </a:br>
            <a:r>
              <a:rPr lang="en-US" sz="4500" b="1" i="1" dirty="0">
                <a:solidFill>
                  <a:schemeClr val="bg1"/>
                </a:solidFill>
                <a:effectLst/>
                <a:latin typeface="Real Head Pro"/>
                <a:ea typeface="Times New Roman" panose="02020603050405020304" pitchFamily="18" charset="0"/>
                <a:hlinkClick r:id="rId3"/>
              </a:rPr>
              <a:t>https://discover-research.northeastern.edu/dashboard</a:t>
            </a:r>
            <a:br>
              <a:rPr lang="en-US" sz="4500" b="1" i="1" dirty="0">
                <a:solidFill>
                  <a:schemeClr val="bg1"/>
                </a:solidFill>
                <a:effectLst/>
                <a:latin typeface="Real Head Pro"/>
                <a:ea typeface="Times New Roman" panose="02020603050405020304" pitchFamily="18" charset="0"/>
              </a:rPr>
            </a:br>
            <a:br>
              <a:rPr lang="en-US" sz="4500" b="1" i="1" dirty="0">
                <a:solidFill>
                  <a:schemeClr val="bg1"/>
                </a:solidFill>
                <a:effectLst/>
                <a:latin typeface="Real Head Pro"/>
                <a:ea typeface="Times New Roman" panose="02020603050405020304" pitchFamily="18" charset="0"/>
              </a:rPr>
            </a:br>
            <a:br>
              <a:rPr lang="en-US" sz="4500" b="1" i="1" dirty="0">
                <a:solidFill>
                  <a:schemeClr val="bg1"/>
                </a:solidFill>
                <a:effectLst/>
                <a:latin typeface="Real Head Pro"/>
                <a:ea typeface="Times New Roman" panose="02020603050405020304" pitchFamily="18" charset="0"/>
              </a:rPr>
            </a:br>
            <a:br>
              <a:rPr lang="en-US" sz="4500" dirty="0">
                <a:solidFill>
                  <a:schemeClr val="bg1"/>
                </a:solidFill>
                <a:effectLst/>
                <a:latin typeface="Real Head Pro"/>
                <a:ea typeface="Times New Roman" panose="02020603050405020304" pitchFamily="18" charset="0"/>
              </a:rPr>
            </a:br>
            <a:endParaRPr lang="en-US" sz="4500" dirty="0">
              <a:solidFill>
                <a:schemeClr val="bg1"/>
              </a:solidFill>
              <a:latin typeface="Real Head Pro"/>
            </a:endParaRPr>
          </a:p>
        </p:txBody>
      </p:sp>
    </p:spTree>
    <p:extLst>
      <p:ext uri="{BB962C8B-B14F-4D97-AF65-F5344CB8AC3E}">
        <p14:creationId xmlns:p14="http://schemas.microsoft.com/office/powerpoint/2010/main" val="352359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F7B3B7-F24A-F107-4A5C-0709E2EA0117}"/>
              </a:ext>
            </a:extLst>
          </p:cNvPr>
          <p:cNvSpPr>
            <a:spLocks noGrp="1"/>
          </p:cNvSpPr>
          <p:nvPr>
            <p:ph idx="1"/>
          </p:nvPr>
        </p:nvSpPr>
        <p:spPr>
          <a:xfrm>
            <a:off x="294969" y="1489587"/>
            <a:ext cx="11711004" cy="5235678"/>
          </a:xfrm>
        </p:spPr>
        <p:txBody>
          <a:bodyPr>
            <a:normAutofit fontScale="32500" lnSpcReduction="20000"/>
          </a:bodyPr>
          <a:lstStyle/>
          <a:p>
            <a:pPr algn="l" fontAlgn="base">
              <a:lnSpc>
                <a:spcPct val="120000"/>
              </a:lnSpc>
              <a:spcBef>
                <a:spcPts val="0"/>
              </a:spcBef>
            </a:pPr>
            <a:r>
              <a:rPr lang="en-US" sz="9600" b="0" i="0" dirty="0">
                <a:effectLst/>
                <a:latin typeface="Real Head Pro"/>
              </a:rPr>
              <a:t>Virtual faculty networking events in AY24-25 designed to uncover potential cross-college collaborations in strategic areas</a:t>
            </a:r>
            <a:endParaRPr lang="en-US" sz="9600" dirty="0">
              <a:latin typeface="Real Head Pro"/>
            </a:endParaRPr>
          </a:p>
          <a:p>
            <a:pPr algn="l" fontAlgn="base">
              <a:lnSpc>
                <a:spcPct val="120000"/>
              </a:lnSpc>
              <a:spcBef>
                <a:spcPts val="0"/>
              </a:spcBef>
            </a:pPr>
            <a:r>
              <a:rPr lang="en-US" sz="9600" b="0" i="0" dirty="0">
                <a:effectLst/>
                <a:latin typeface="Real Head Pro"/>
              </a:rPr>
              <a:t>Goal: To seed interdisciplinary research connections. </a:t>
            </a:r>
          </a:p>
          <a:p>
            <a:pPr algn="l" fontAlgn="base">
              <a:lnSpc>
                <a:spcPct val="120000"/>
              </a:lnSpc>
              <a:spcBef>
                <a:spcPts val="0"/>
              </a:spcBef>
            </a:pPr>
            <a:r>
              <a:rPr lang="en-US" sz="9600" b="0" i="0" dirty="0">
                <a:effectLst/>
                <a:latin typeface="Real Head Pro"/>
              </a:rPr>
              <a:t>Faculty will have the opportunity to present a 2-minute “give/get” slide to introduce their work and identify the expertise they are seeking in a collaborator. </a:t>
            </a:r>
          </a:p>
          <a:p>
            <a:pPr algn="l" fontAlgn="base">
              <a:lnSpc>
                <a:spcPct val="120000"/>
              </a:lnSpc>
              <a:spcBef>
                <a:spcPts val="0"/>
              </a:spcBef>
            </a:pPr>
            <a:r>
              <a:rPr lang="en-US" sz="9600" b="0" i="0" dirty="0">
                <a:effectLst/>
                <a:latin typeface="Real Head Pro"/>
              </a:rPr>
              <a:t>The events will be recorded and will serve as a compendium of the research interests of colleagues for subsequent consultation. </a:t>
            </a:r>
          </a:p>
          <a:p>
            <a:pPr marL="0" indent="0">
              <a:buNone/>
            </a:pPr>
            <a:br>
              <a:rPr kumimoji="0" lang="en-US" sz="45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rPr>
            </a:br>
            <a:br>
              <a:rPr kumimoji="0" lang="en-US" sz="45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rPr>
            </a:br>
            <a:br>
              <a:rPr kumimoji="0" lang="en-US" sz="45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rPr>
            </a:br>
            <a:endParaRPr lang="en-US" dirty="0"/>
          </a:p>
        </p:txBody>
      </p:sp>
      <p:sp>
        <p:nvSpPr>
          <p:cNvPr id="3" name="Title 2">
            <a:extLst>
              <a:ext uri="{FF2B5EF4-FFF2-40B4-BE49-F238E27FC236}">
                <a16:creationId xmlns:a16="http://schemas.microsoft.com/office/drawing/2014/main" id="{318AD3A8-1B45-1308-DE90-C65AF2259C02}"/>
              </a:ext>
            </a:extLst>
          </p:cNvPr>
          <p:cNvSpPr>
            <a:spLocks noGrp="1"/>
          </p:cNvSpPr>
          <p:nvPr>
            <p:ph type="title"/>
          </p:nvPr>
        </p:nvSpPr>
        <p:spPr>
          <a:xfrm>
            <a:off x="186026" y="366439"/>
            <a:ext cx="11819947" cy="1218522"/>
          </a:xfrm>
        </p:spPr>
        <p:txBody>
          <a:bodyPr>
            <a:normAutofit fontScale="90000"/>
          </a:bodyPr>
          <a:lstStyle/>
          <a:p>
            <a:r>
              <a:rPr lang="en-US" b="1" dirty="0">
                <a:latin typeface="Lato" panose="020F0502020204030203" pitchFamily="34" charset="0"/>
              </a:rPr>
              <a:t>*</a:t>
            </a:r>
            <a:r>
              <a:rPr lang="en-US" sz="4400" b="1" i="0" dirty="0">
                <a:effectLst/>
                <a:latin typeface="Lato" panose="020F0502020204030203" pitchFamily="34" charset="0"/>
              </a:rPr>
              <a:t>New* Collaboration Series for AY24-25: Destination Collaboration</a:t>
            </a:r>
            <a:br>
              <a:rPr lang="en-US" sz="4400" b="0" i="0" dirty="0">
                <a:effectLst/>
                <a:latin typeface="Lato" panose="020F0502020204030203" pitchFamily="34" charset="0"/>
              </a:rPr>
            </a:br>
            <a:endParaRPr lang="en-US" sz="4200" dirty="0">
              <a:latin typeface="+mn-lt"/>
            </a:endParaRPr>
          </a:p>
        </p:txBody>
      </p:sp>
    </p:spTree>
    <p:extLst>
      <p:ext uri="{BB962C8B-B14F-4D97-AF65-F5344CB8AC3E}">
        <p14:creationId xmlns:p14="http://schemas.microsoft.com/office/powerpoint/2010/main" val="316551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AFE65-706D-E5F2-A6F0-B93D010F566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017B6-6466-CA44-A203-DCC007137B39}"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171E77-7DDD-FD5A-1C98-77F032664886}"/>
              </a:ext>
            </a:extLst>
          </p:cNvPr>
          <p:cNvPicPr>
            <a:picLocks noChangeAspect="1"/>
          </p:cNvPicPr>
          <p:nvPr/>
        </p:nvPicPr>
        <p:blipFill>
          <a:blip r:embed="rId2"/>
          <a:srcRect l="14952" r="18797"/>
          <a:stretch/>
        </p:blipFill>
        <p:spPr>
          <a:xfrm>
            <a:off x="0" y="-442405"/>
            <a:ext cx="12297747" cy="1821395"/>
          </a:xfrm>
          <a:prstGeom prst="rect">
            <a:avLst/>
          </a:prstGeom>
        </p:spPr>
      </p:pic>
      <p:pic>
        <p:nvPicPr>
          <p:cNvPr id="7" name="Content Placeholder 6" descr="A screenshot of a computer&#10;&#10;Description automatically generated">
            <a:extLst>
              <a:ext uri="{FF2B5EF4-FFF2-40B4-BE49-F238E27FC236}">
                <a16:creationId xmlns:a16="http://schemas.microsoft.com/office/drawing/2014/main" id="{82D99751-3816-CAE1-084A-DD26A0949B6B}"/>
              </a:ext>
            </a:extLst>
          </p:cNvPr>
          <p:cNvPicPr>
            <a:picLocks noGrp="1" noChangeAspect="1"/>
          </p:cNvPicPr>
          <p:nvPr>
            <p:ph idx="1"/>
          </p:nvPr>
        </p:nvPicPr>
        <p:blipFill rotWithShape="1">
          <a:blip r:embed="rId3"/>
          <a:srcRect l="67132" t="13484" r="3526" b="22103"/>
          <a:stretch/>
        </p:blipFill>
        <p:spPr bwMode="auto">
          <a:xfrm>
            <a:off x="2572157" y="1692275"/>
            <a:ext cx="7997491" cy="4937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4149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6D98-1C2A-D6DE-993F-712CF8325AF4}"/>
              </a:ext>
            </a:extLst>
          </p:cNvPr>
          <p:cNvSpPr>
            <a:spLocks noGrp="1"/>
          </p:cNvSpPr>
          <p:nvPr>
            <p:ph type="title"/>
          </p:nvPr>
        </p:nvSpPr>
        <p:spPr>
          <a:xfrm>
            <a:off x="838200" y="0"/>
            <a:ext cx="10515600" cy="1325563"/>
          </a:xfrm>
        </p:spPr>
        <p:txBody>
          <a:bodyPr>
            <a:normAutofit/>
          </a:bodyPr>
          <a:lstStyle/>
          <a:p>
            <a:pPr algn="ctr"/>
            <a:r>
              <a:rPr lang="en-US" sz="4000" b="1" dirty="0">
                <a:solidFill>
                  <a:schemeClr val="bg1"/>
                </a:solidFill>
                <a:latin typeface="Real Head Pro"/>
              </a:rPr>
              <a:t>Northeastern is a big place. </a:t>
            </a:r>
            <a:br>
              <a:rPr lang="en-US" sz="4000" b="1" dirty="0">
                <a:solidFill>
                  <a:schemeClr val="bg1"/>
                </a:solidFill>
                <a:latin typeface="Real Head Pro"/>
              </a:rPr>
            </a:br>
            <a:r>
              <a:rPr lang="en-US" sz="4000" b="1" dirty="0">
                <a:solidFill>
                  <a:schemeClr val="bg1"/>
                </a:solidFill>
                <a:latin typeface="Real Head Pro"/>
              </a:rPr>
              <a:t>It takes time to get to know the people here. </a:t>
            </a:r>
          </a:p>
        </p:txBody>
      </p:sp>
      <p:pic>
        <p:nvPicPr>
          <p:cNvPr id="2050" name="Picture 2" descr="Northeastern University moves to online learning at its Boston campus -  Northeastern Global News">
            <a:extLst>
              <a:ext uri="{FF2B5EF4-FFF2-40B4-BE49-F238E27FC236}">
                <a16:creationId xmlns:a16="http://schemas.microsoft.com/office/drawing/2014/main" id="{C8253854-06ED-1DFB-8F4D-8B5C10FFDA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3872" y="1436060"/>
            <a:ext cx="9644255"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20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AFE65-706D-E5F2-A6F0-B93D010F566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017B6-6466-CA44-A203-DCC007137B39}"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171E77-7DDD-FD5A-1C98-77F032664886}"/>
              </a:ext>
            </a:extLst>
          </p:cNvPr>
          <p:cNvPicPr>
            <a:picLocks noChangeAspect="1"/>
          </p:cNvPicPr>
          <p:nvPr/>
        </p:nvPicPr>
        <p:blipFill>
          <a:blip r:embed="rId2"/>
          <a:srcRect l="14952" r="18797"/>
          <a:stretch/>
        </p:blipFill>
        <p:spPr>
          <a:xfrm>
            <a:off x="0" y="-442405"/>
            <a:ext cx="12297747" cy="1821395"/>
          </a:xfrm>
          <a:prstGeom prst="rect">
            <a:avLst/>
          </a:prstGeom>
        </p:spPr>
      </p:pic>
      <p:sp>
        <p:nvSpPr>
          <p:cNvPr id="6" name="Content Placeholder 5">
            <a:extLst>
              <a:ext uri="{FF2B5EF4-FFF2-40B4-BE49-F238E27FC236}">
                <a16:creationId xmlns:a16="http://schemas.microsoft.com/office/drawing/2014/main" id="{B17719C1-A42C-BC11-3FCB-7460125DE960}"/>
              </a:ext>
            </a:extLst>
          </p:cNvPr>
          <p:cNvSpPr>
            <a:spLocks noGrp="1"/>
          </p:cNvSpPr>
          <p:nvPr>
            <p:ph idx="1"/>
          </p:nvPr>
        </p:nvSpPr>
        <p:spPr>
          <a:xfrm>
            <a:off x="5746102" y="1831960"/>
            <a:ext cx="5459963" cy="4351338"/>
          </a:xfrm>
        </p:spPr>
        <p:txBody>
          <a:bodyPr/>
          <a:lstStyle/>
          <a:p>
            <a:pPr marL="0" indent="0">
              <a:lnSpc>
                <a:spcPct val="100000"/>
              </a:lnSpc>
              <a:spcBef>
                <a:spcPts val="0"/>
              </a:spcBef>
              <a:buNone/>
            </a:pPr>
            <a:r>
              <a:rPr lang="en-US" dirty="0"/>
              <a:t>Microsoft Outlook Newsletter</a:t>
            </a:r>
          </a:p>
          <a:p>
            <a:pPr marL="0" indent="0">
              <a:buNone/>
            </a:pPr>
            <a:endParaRPr lang="en-US" sz="900" b="1" dirty="0">
              <a:effectLst/>
              <a:latin typeface="Calibri" panose="020F0502020204030204" pitchFamily="34" charset="0"/>
              <a:ea typeface="Aptos" panose="020B0004020202020204" pitchFamily="34" charset="0"/>
              <a:cs typeface="Aptos" panose="020B0004020202020204" pitchFamily="34" charset="0"/>
            </a:endParaRPr>
          </a:p>
          <a:p>
            <a:pPr marL="0" indent="0">
              <a:buNone/>
            </a:pPr>
            <a:r>
              <a:rPr lang="en-US" sz="1800" b="1" dirty="0">
                <a:effectLst/>
                <a:latin typeface="Calibri" panose="020F0502020204030204" pitchFamily="34" charset="0"/>
                <a:ea typeface="Aptos" panose="020B0004020202020204" pitchFamily="34" charset="0"/>
                <a:cs typeface="Aptos" panose="020B0004020202020204" pitchFamily="34" charset="0"/>
              </a:rPr>
              <a:t>From:</a:t>
            </a:r>
            <a:r>
              <a:rPr lang="en-US" sz="1800" dirty="0">
                <a:effectLst/>
                <a:latin typeface="Calibri" panose="020F0502020204030204" pitchFamily="34" charset="0"/>
                <a:ea typeface="Aptos" panose="020B0004020202020204" pitchFamily="34" charset="0"/>
                <a:cs typeface="Aptos" panose="020B0004020202020204" pitchFamily="34" charset="0"/>
              </a:rPr>
              <a:t> Northeastern Research &lt;</a:t>
            </a:r>
            <a:r>
              <a:rPr lang="en-US" sz="1800" u="sng" dirty="0">
                <a:solidFill>
                  <a:srgbClr val="0000FF"/>
                </a:solidFill>
                <a:effectLst/>
                <a:latin typeface="Calibri" panose="020F0502020204030204" pitchFamily="34" charset="0"/>
                <a:ea typeface="Aptos" panose="020B0004020202020204" pitchFamily="34" charset="0"/>
                <a:cs typeface="Aptos" panose="020B0004020202020204" pitchFamily="34" charset="0"/>
                <a:hlinkClick r:id="rId3"/>
              </a:rPr>
              <a:t>ngnresearch@northeastern.edu</a:t>
            </a:r>
            <a:r>
              <a:rPr lang="en-US" sz="1800" dirty="0">
                <a:effectLst/>
                <a:latin typeface="Calibri" panose="020F0502020204030204" pitchFamily="34" charset="0"/>
                <a:ea typeface="Aptos" panose="020B0004020202020204" pitchFamily="34" charset="0"/>
                <a:cs typeface="Aptos" panose="020B0004020202020204" pitchFamily="34" charset="0"/>
              </a:rPr>
              <a:t>&gt; </a:t>
            </a:r>
            <a:br>
              <a:rPr lang="en-US" sz="1800" dirty="0">
                <a:effectLst/>
                <a:latin typeface="Calibri" panose="020F0502020204030204" pitchFamily="34" charset="0"/>
                <a:ea typeface="Aptos" panose="020B0004020202020204" pitchFamily="34" charset="0"/>
                <a:cs typeface="Aptos" panose="020B0004020202020204" pitchFamily="34" charset="0"/>
              </a:rPr>
            </a:br>
            <a:r>
              <a:rPr lang="en-US" sz="1800" b="1" dirty="0">
                <a:effectLst/>
                <a:latin typeface="Calibri" panose="020F0502020204030204" pitchFamily="34" charset="0"/>
                <a:ea typeface="Aptos" panose="020B0004020202020204" pitchFamily="34" charset="0"/>
                <a:cs typeface="Aptos" panose="020B0004020202020204" pitchFamily="34" charset="0"/>
              </a:rPr>
              <a:t>Sent:</a:t>
            </a:r>
            <a:r>
              <a:rPr lang="en-US" sz="1800" dirty="0">
                <a:effectLst/>
                <a:latin typeface="Calibri" panose="020F0502020204030204" pitchFamily="34" charset="0"/>
                <a:ea typeface="Aptos" panose="020B0004020202020204" pitchFamily="34" charset="0"/>
                <a:cs typeface="Aptos" panose="020B0004020202020204" pitchFamily="34" charset="0"/>
              </a:rPr>
              <a:t> Tuesday, October 1, 2024 10:01 AM</a:t>
            </a:r>
            <a:br>
              <a:rPr lang="en-US" sz="1800" dirty="0">
                <a:effectLst/>
                <a:latin typeface="Calibri" panose="020F0502020204030204" pitchFamily="34" charset="0"/>
                <a:ea typeface="Aptos" panose="020B0004020202020204" pitchFamily="34" charset="0"/>
                <a:cs typeface="Aptos" panose="020B0004020202020204" pitchFamily="34" charset="0"/>
              </a:rPr>
            </a:br>
            <a:r>
              <a:rPr lang="en-US" sz="1800" b="1" dirty="0">
                <a:effectLst/>
                <a:latin typeface="Calibri" panose="020F0502020204030204" pitchFamily="34" charset="0"/>
                <a:ea typeface="Aptos" panose="020B0004020202020204" pitchFamily="34" charset="0"/>
                <a:cs typeface="Aptos" panose="020B0004020202020204" pitchFamily="34" charset="0"/>
              </a:rPr>
              <a:t>Subject:</a:t>
            </a:r>
            <a:r>
              <a:rPr lang="en-US" sz="1800" dirty="0">
                <a:effectLst/>
                <a:latin typeface="Calibri" panose="020F0502020204030204" pitchFamily="34" charset="0"/>
                <a:ea typeface="Aptos" panose="020B0004020202020204" pitchFamily="34" charset="0"/>
                <a:cs typeface="Aptos" panose="020B0004020202020204" pitchFamily="34" charset="0"/>
              </a:rPr>
              <a:t> Can cooling paint help cool the planet?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indent="0">
              <a:buNone/>
            </a:pPr>
            <a:endParaRPr lang="en-US" dirty="0"/>
          </a:p>
        </p:txBody>
      </p:sp>
      <p:pic>
        <p:nvPicPr>
          <p:cNvPr id="8" name="Picture 7" descr="A screenshot of a computer&#10;&#10;Description automatically generated">
            <a:extLst>
              <a:ext uri="{FF2B5EF4-FFF2-40B4-BE49-F238E27FC236}">
                <a16:creationId xmlns:a16="http://schemas.microsoft.com/office/drawing/2014/main" id="{42B4DE89-A8C2-5448-D2E6-75723D8BB9E6}"/>
              </a:ext>
            </a:extLst>
          </p:cNvPr>
          <p:cNvPicPr>
            <a:picLocks noChangeAspect="1"/>
          </p:cNvPicPr>
          <p:nvPr/>
        </p:nvPicPr>
        <p:blipFill>
          <a:blip r:embed="rId4"/>
          <a:stretch>
            <a:fillRect/>
          </a:stretch>
        </p:blipFill>
        <p:spPr>
          <a:xfrm>
            <a:off x="295989" y="1484394"/>
            <a:ext cx="5100734" cy="5251743"/>
          </a:xfrm>
          <a:prstGeom prst="rect">
            <a:avLst/>
          </a:prstGeom>
        </p:spPr>
      </p:pic>
    </p:spTree>
    <p:extLst>
      <p:ext uri="{BB962C8B-B14F-4D97-AF65-F5344CB8AC3E}">
        <p14:creationId xmlns:p14="http://schemas.microsoft.com/office/powerpoint/2010/main" val="3461772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952E817-9DE4-96C8-4F4C-F07FA47D3549}"/>
              </a:ext>
            </a:extLst>
          </p:cNvPr>
          <p:cNvGraphicFramePr>
            <a:graphicFrameLocks noGrp="1"/>
          </p:cNvGraphicFramePr>
          <p:nvPr>
            <p:ph idx="1"/>
          </p:nvPr>
        </p:nvGraphicFramePr>
        <p:xfrm>
          <a:off x="838200" y="1959429"/>
          <a:ext cx="10515600" cy="4084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C4AFE65-706D-E5F2-A6F0-B93D010F566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017B6-6466-CA44-A203-DCC007137B39}"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171E77-7DDD-FD5A-1C98-77F032664886}"/>
              </a:ext>
            </a:extLst>
          </p:cNvPr>
          <p:cNvPicPr>
            <a:picLocks noChangeAspect="1"/>
          </p:cNvPicPr>
          <p:nvPr/>
        </p:nvPicPr>
        <p:blipFill>
          <a:blip r:embed="rId7"/>
          <a:srcRect l="14952" r="18797"/>
          <a:stretch/>
        </p:blipFill>
        <p:spPr>
          <a:xfrm>
            <a:off x="0" y="-442405"/>
            <a:ext cx="12297747" cy="1821395"/>
          </a:xfrm>
          <a:prstGeom prst="rect">
            <a:avLst/>
          </a:prstGeom>
        </p:spPr>
      </p:pic>
    </p:spTree>
    <p:extLst>
      <p:ext uri="{BB962C8B-B14F-4D97-AF65-F5344CB8AC3E}">
        <p14:creationId xmlns:p14="http://schemas.microsoft.com/office/powerpoint/2010/main" val="2084101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AFE65-706D-E5F2-A6F0-B93D010F566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017B6-6466-CA44-A203-DCC007137B39}" type="slidenum">
              <a:rPr kumimoji="0" lang="en-US" sz="1200" b="0" i="0" u="none" strike="noStrike" kern="1200" cap="none" spc="0" normalizeH="0" baseline="0" noProof="0" smtClean="0">
                <a:ln>
                  <a:noFill/>
                </a:ln>
                <a:solidFill>
                  <a:prstClr val="white">
                    <a:lumMod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C171E77-7DDD-FD5A-1C98-77F032664886}"/>
              </a:ext>
            </a:extLst>
          </p:cNvPr>
          <p:cNvPicPr>
            <a:picLocks noChangeAspect="1"/>
          </p:cNvPicPr>
          <p:nvPr/>
        </p:nvPicPr>
        <p:blipFill>
          <a:blip r:embed="rId2"/>
          <a:srcRect l="14952" r="18797"/>
          <a:stretch/>
        </p:blipFill>
        <p:spPr>
          <a:xfrm>
            <a:off x="0" y="-442405"/>
            <a:ext cx="12297747" cy="1821395"/>
          </a:xfrm>
          <a:prstGeom prst="rect">
            <a:avLst/>
          </a:prstGeom>
        </p:spPr>
      </p:pic>
      <p:sp>
        <p:nvSpPr>
          <p:cNvPr id="6" name="Content Placeholder 5">
            <a:extLst>
              <a:ext uri="{FF2B5EF4-FFF2-40B4-BE49-F238E27FC236}">
                <a16:creationId xmlns:a16="http://schemas.microsoft.com/office/drawing/2014/main" id="{445F1C74-F37D-6337-FAAF-DFD30B78C5C3}"/>
              </a:ext>
            </a:extLst>
          </p:cNvPr>
          <p:cNvSpPr>
            <a:spLocks noGrp="1"/>
          </p:cNvSpPr>
          <p:nvPr>
            <p:ph idx="1"/>
          </p:nvPr>
        </p:nvSpPr>
        <p:spPr>
          <a:xfrm>
            <a:off x="838201" y="1692001"/>
            <a:ext cx="5898502" cy="4848758"/>
          </a:xfrm>
        </p:spPr>
        <p:txBody>
          <a:bodyPr>
            <a:normAutofit fontScale="62500" lnSpcReduction="20000"/>
          </a:bodyPr>
          <a:lstStyle/>
          <a:p>
            <a:pPr marL="0" indent="0">
              <a:lnSpc>
                <a:spcPct val="120000"/>
              </a:lnSpc>
              <a:spcBef>
                <a:spcPts val="0"/>
              </a:spcBef>
              <a:buNone/>
            </a:pPr>
            <a:r>
              <a:rPr lang="en-US" sz="3800" dirty="0"/>
              <a:t>Book Highlight</a:t>
            </a:r>
          </a:p>
          <a:p>
            <a:pPr>
              <a:lnSpc>
                <a:spcPct val="120000"/>
              </a:lnSpc>
              <a:spcBef>
                <a:spcPts val="0"/>
              </a:spcBef>
            </a:pPr>
            <a:endParaRPr lang="en-US" dirty="0"/>
          </a:p>
          <a:p>
            <a:pPr marL="0" indent="0">
              <a:lnSpc>
                <a:spcPct val="120000"/>
              </a:lnSpc>
              <a:spcBef>
                <a:spcPts val="0"/>
              </a:spcBef>
              <a:buNone/>
            </a:pPr>
            <a:r>
              <a:rPr lang="en-US" dirty="0"/>
              <a:t>‘Under a Zambian Tree: Dora Moono Nyambe's quest to educate her nation’</a:t>
            </a:r>
          </a:p>
          <a:p>
            <a:pPr marL="0" indent="0">
              <a:lnSpc>
                <a:spcPct val="120000"/>
              </a:lnSpc>
              <a:spcBef>
                <a:spcPts val="0"/>
              </a:spcBef>
              <a:buNone/>
            </a:pPr>
            <a:endParaRPr lang="en-US" dirty="0"/>
          </a:p>
          <a:p>
            <a:pPr marL="0" indent="0">
              <a:lnSpc>
                <a:spcPct val="120000"/>
              </a:lnSpc>
              <a:spcBef>
                <a:spcPts val="0"/>
              </a:spcBef>
              <a:buNone/>
            </a:pPr>
            <a:r>
              <a:rPr lang="en-US" dirty="0"/>
              <a:t>“Under a Zambian Tree” tells the inspiring story of Dora Moono Nyambe, or “Teacher Dora,” who transforms a rural village in Zambia through education and empowerment. </a:t>
            </a:r>
          </a:p>
          <a:p>
            <a:pPr marL="0" indent="0">
              <a:lnSpc>
                <a:spcPct val="120000"/>
              </a:lnSpc>
              <a:spcBef>
                <a:spcPts val="0"/>
              </a:spcBef>
              <a:buNone/>
            </a:pPr>
            <a:r>
              <a:rPr lang="en-US" dirty="0"/>
              <a:t>Her journey, supported by millions online, highlights the power of kindness and resilience, and encourages readers to realize that they too can create positive change in their communities, no matter how small their actions may seem.</a:t>
            </a:r>
          </a:p>
          <a:p>
            <a:pPr>
              <a:lnSpc>
                <a:spcPct val="120000"/>
              </a:lnSpc>
              <a:spcBef>
                <a:spcPts val="0"/>
              </a:spcBef>
            </a:pPr>
            <a:endParaRPr lang="en-US" dirty="0"/>
          </a:p>
          <a:p>
            <a:pPr marL="0" indent="0">
              <a:lnSpc>
                <a:spcPct val="120000"/>
              </a:lnSpc>
              <a:spcBef>
                <a:spcPts val="0"/>
              </a:spcBef>
              <a:buNone/>
            </a:pPr>
            <a:r>
              <a:rPr lang="en-US" dirty="0"/>
              <a:t>Joseph Schmitt, 2023</a:t>
            </a:r>
          </a:p>
          <a:p>
            <a:pPr marL="0" indent="0">
              <a:lnSpc>
                <a:spcPct val="120000"/>
              </a:lnSpc>
              <a:spcBef>
                <a:spcPts val="0"/>
              </a:spcBef>
              <a:buNone/>
            </a:pPr>
            <a:r>
              <a:rPr lang="en-US" dirty="0"/>
              <a:t>Published by Great Lakes Publishing</a:t>
            </a:r>
          </a:p>
          <a:p>
            <a:endParaRPr lang="en-US" dirty="0"/>
          </a:p>
        </p:txBody>
      </p:sp>
      <p:pic>
        <p:nvPicPr>
          <p:cNvPr id="2052" name="Picture 4" descr="UNDER A ZAMBIAN TREE - Home">
            <a:extLst>
              <a:ext uri="{FF2B5EF4-FFF2-40B4-BE49-F238E27FC236}">
                <a16:creationId xmlns:a16="http://schemas.microsoft.com/office/drawing/2014/main" id="{FBE73825-418F-39BB-423F-4BCFBF2D31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72" t="12085" r="20217" b="6957"/>
          <a:stretch/>
        </p:blipFill>
        <p:spPr bwMode="auto">
          <a:xfrm>
            <a:off x="7080379" y="1847462"/>
            <a:ext cx="4004388" cy="3875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72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B6E860-FA84-5DFE-4F4C-F82A74D0D3BB}"/>
              </a:ext>
            </a:extLst>
          </p:cNvPr>
          <p:cNvPicPr>
            <a:picLocks noChangeAspect="1"/>
          </p:cNvPicPr>
          <p:nvPr/>
        </p:nvPicPr>
        <p:blipFill>
          <a:blip r:embed="rId2"/>
          <a:stretch>
            <a:fillRect/>
          </a:stretch>
        </p:blipFill>
        <p:spPr>
          <a:xfrm>
            <a:off x="170623" y="856891"/>
            <a:ext cx="11850754" cy="5144218"/>
          </a:xfrm>
          <a:prstGeom prst="rect">
            <a:avLst/>
          </a:prstGeom>
        </p:spPr>
      </p:pic>
      <p:sp>
        <p:nvSpPr>
          <p:cNvPr id="7" name="TextBox 6">
            <a:extLst>
              <a:ext uri="{FF2B5EF4-FFF2-40B4-BE49-F238E27FC236}">
                <a16:creationId xmlns:a16="http://schemas.microsoft.com/office/drawing/2014/main" id="{60746B83-2F6B-1AD5-0592-E28845003E14}"/>
              </a:ext>
            </a:extLst>
          </p:cNvPr>
          <p:cNvSpPr txBox="1"/>
          <p:nvPr/>
        </p:nvSpPr>
        <p:spPr>
          <a:xfrm>
            <a:off x="5359924" y="6492875"/>
            <a:ext cx="6832076" cy="369332"/>
          </a:xfrm>
          <a:prstGeom prst="rect">
            <a:avLst/>
          </a:prstGeom>
          <a:noFill/>
        </p:spPr>
        <p:txBody>
          <a:bodyPr wrap="square">
            <a:spAutoFit/>
          </a:bodyPr>
          <a:lstStyle/>
          <a:p>
            <a:r>
              <a:rPr lang="en-US" dirty="0">
                <a:solidFill>
                  <a:srgbClr val="0070C0"/>
                </a:solidFill>
              </a:rPr>
              <a:t>https://northeastern.sharepoint.com/sites/AcademicAnalyticsNU</a:t>
            </a:r>
          </a:p>
        </p:txBody>
      </p:sp>
    </p:spTree>
    <p:extLst>
      <p:ext uri="{BB962C8B-B14F-4D97-AF65-F5344CB8AC3E}">
        <p14:creationId xmlns:p14="http://schemas.microsoft.com/office/powerpoint/2010/main" val="4280702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7121-4D38-1E8C-D56D-BFDBFFF863D0}"/>
              </a:ext>
            </a:extLst>
          </p:cNvPr>
          <p:cNvSpPr>
            <a:spLocks noGrp="1"/>
          </p:cNvSpPr>
          <p:nvPr>
            <p:ph type="title"/>
          </p:nvPr>
        </p:nvSpPr>
        <p:spPr/>
        <p:txBody>
          <a:bodyPr/>
          <a:lstStyle/>
          <a:p>
            <a:r>
              <a:rPr lang="en-US" b="1" dirty="0"/>
              <a:t>Range of </a:t>
            </a:r>
            <a:r>
              <a:rPr lang="en-US" b="1" dirty="0" err="1"/>
              <a:t>AcAn</a:t>
            </a:r>
            <a:r>
              <a:rPr lang="en-US" b="1" dirty="0"/>
              <a:t> Tools</a:t>
            </a:r>
          </a:p>
        </p:txBody>
      </p:sp>
      <p:sp>
        <p:nvSpPr>
          <p:cNvPr id="3" name="Content Placeholder 2">
            <a:extLst>
              <a:ext uri="{FF2B5EF4-FFF2-40B4-BE49-F238E27FC236}">
                <a16:creationId xmlns:a16="http://schemas.microsoft.com/office/drawing/2014/main" id="{EAB5C21A-E0EA-F2F3-E694-E5D7136B0B60}"/>
              </a:ext>
            </a:extLst>
          </p:cNvPr>
          <p:cNvSpPr>
            <a:spLocks noGrp="1"/>
          </p:cNvSpPr>
          <p:nvPr>
            <p:ph idx="1"/>
          </p:nvPr>
        </p:nvSpPr>
        <p:spPr/>
        <p:txBody>
          <a:bodyPr>
            <a:normAutofit lnSpcReduction="10000"/>
          </a:bodyPr>
          <a:lstStyle/>
          <a:p>
            <a:r>
              <a:rPr lang="en-US" sz="3500" dirty="0"/>
              <a:t>Finding research collaborators</a:t>
            </a:r>
          </a:p>
          <a:p>
            <a:r>
              <a:rPr lang="en-US" sz="3500" dirty="0"/>
              <a:t>Locating “experts” for news stories</a:t>
            </a:r>
          </a:p>
          <a:p>
            <a:r>
              <a:rPr lang="en-US" sz="3500" dirty="0"/>
              <a:t>Determining faculty nomination readiness</a:t>
            </a:r>
          </a:p>
          <a:p>
            <a:r>
              <a:rPr lang="en-US" sz="3500" dirty="0"/>
              <a:t>Exploring candidates for faculty searches</a:t>
            </a:r>
          </a:p>
          <a:p>
            <a:r>
              <a:rPr lang="en-US" sz="3500" dirty="0"/>
              <a:t>Benchmarking departments</a:t>
            </a:r>
          </a:p>
          <a:p>
            <a:pPr marL="0" indent="0">
              <a:buNone/>
            </a:pPr>
            <a:endParaRPr lang="en-US" dirty="0"/>
          </a:p>
          <a:p>
            <a:pPr marL="0" indent="0">
              <a:buNone/>
            </a:pPr>
            <a:r>
              <a:rPr lang="en-US" i="1" dirty="0"/>
              <a:t>NOTE: Only T/TT faculty have profiles; must be requested for other faculty</a:t>
            </a:r>
          </a:p>
        </p:txBody>
      </p:sp>
    </p:spTree>
    <p:extLst>
      <p:ext uri="{BB962C8B-B14F-4D97-AF65-F5344CB8AC3E}">
        <p14:creationId xmlns:p14="http://schemas.microsoft.com/office/powerpoint/2010/main" val="400090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EC04BCF-9B09-50F6-B55C-59612B31651F}"/>
              </a:ext>
            </a:extLst>
          </p:cNvPr>
          <p:cNvPicPr>
            <a:picLocks noChangeAspect="1"/>
          </p:cNvPicPr>
          <p:nvPr/>
        </p:nvPicPr>
        <p:blipFill>
          <a:blip r:embed="rId2"/>
          <a:stretch>
            <a:fillRect/>
          </a:stretch>
        </p:blipFill>
        <p:spPr>
          <a:xfrm>
            <a:off x="-116959" y="313660"/>
            <a:ext cx="12780879" cy="6230679"/>
          </a:xfrm>
          <a:prstGeom prst="rect">
            <a:avLst/>
          </a:prstGeom>
        </p:spPr>
      </p:pic>
    </p:spTree>
    <p:extLst>
      <p:ext uri="{BB962C8B-B14F-4D97-AF65-F5344CB8AC3E}">
        <p14:creationId xmlns:p14="http://schemas.microsoft.com/office/powerpoint/2010/main" val="2141773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ADA5FE-F64E-C522-BAAE-DDF288AAD1A8}"/>
              </a:ext>
            </a:extLst>
          </p:cNvPr>
          <p:cNvSpPr>
            <a:spLocks noGrp="1"/>
          </p:cNvSpPr>
          <p:nvPr>
            <p:ph type="title"/>
          </p:nvPr>
        </p:nvSpPr>
        <p:spPr>
          <a:xfrm>
            <a:off x="838199" y="302417"/>
            <a:ext cx="11027735" cy="1325563"/>
          </a:xfrm>
        </p:spPr>
        <p:txBody>
          <a:bodyPr/>
          <a:lstStyle/>
          <a:p>
            <a:r>
              <a:rPr lang="en-US" b="1" dirty="0"/>
              <a:t>Another way to find collaborators in research</a:t>
            </a:r>
          </a:p>
        </p:txBody>
      </p:sp>
      <p:pic>
        <p:nvPicPr>
          <p:cNvPr id="4" name="Content Placeholder 3">
            <a:extLst>
              <a:ext uri="{FF2B5EF4-FFF2-40B4-BE49-F238E27FC236}">
                <a16:creationId xmlns:a16="http://schemas.microsoft.com/office/drawing/2014/main" id="{7F474DC7-E434-36F4-5ECB-538FF4E84B30}"/>
              </a:ext>
            </a:extLst>
          </p:cNvPr>
          <p:cNvPicPr>
            <a:picLocks noGrp="1" noChangeAspect="1"/>
          </p:cNvPicPr>
          <p:nvPr>
            <p:ph idx="1"/>
          </p:nvPr>
        </p:nvPicPr>
        <p:blipFill>
          <a:blip r:embed="rId2"/>
          <a:stretch>
            <a:fillRect/>
          </a:stretch>
        </p:blipFill>
        <p:spPr>
          <a:xfrm>
            <a:off x="998410" y="1479624"/>
            <a:ext cx="10195179" cy="5075959"/>
          </a:xfrm>
          <a:prstGeom prst="rect">
            <a:avLst/>
          </a:prstGeom>
        </p:spPr>
      </p:pic>
    </p:spTree>
    <p:extLst>
      <p:ext uri="{BB962C8B-B14F-4D97-AF65-F5344CB8AC3E}">
        <p14:creationId xmlns:p14="http://schemas.microsoft.com/office/powerpoint/2010/main" val="1339525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87E531-C3F6-00FD-F929-F31BCCD53AFA}"/>
              </a:ext>
            </a:extLst>
          </p:cNvPr>
          <p:cNvSpPr txBox="1">
            <a:spLocks/>
          </p:cNvSpPr>
          <p:nvPr/>
        </p:nvSpPr>
        <p:spPr>
          <a:xfrm>
            <a:off x="-98856" y="4389422"/>
            <a:ext cx="6621619" cy="2411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0" algn="l" defTabSz="914400" rtl="0" eaLnBrk="1" fontAlgn="auto" latinLnBrk="0" hangingPunct="1">
              <a:lnSpc>
                <a:spcPct val="12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Research Development is your friend!</a:t>
            </a:r>
          </a:p>
          <a:p>
            <a:pPr marL="457200" marR="0" lvl="0" indent="0" algn="l" defTabSz="914400" rtl="0" eaLnBrk="1" fontAlgn="auto" latinLnBrk="0" hangingPunct="1">
              <a:lnSpc>
                <a:spcPct val="100000"/>
              </a:lnSpc>
              <a:spcBef>
                <a:spcPct val="0"/>
              </a:spcBef>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 Focus on research excellence and strategic</a:t>
            </a:r>
          </a:p>
          <a:p>
            <a:pPr marL="457200" marR="0" lvl="0" indent="0" algn="l" defTabSz="914400" rtl="0" eaLnBrk="1" fontAlgn="auto" latinLnBrk="0" hangingPunct="1">
              <a:lnSpc>
                <a:spcPct val="100000"/>
              </a:lnSpc>
              <a:spcBef>
                <a:spcPct val="0"/>
              </a:spcBef>
              <a:buClrTx/>
              <a:buSzTx/>
              <a:tabLst/>
              <a:defRPr/>
            </a:pPr>
            <a:r>
              <a:rPr lang="en-US" sz="2400" dirty="0">
                <a:solidFill>
                  <a:prstClr val="black"/>
                </a:solidFill>
                <a:latin typeface="Calibri Light" panose="020F0302020204030204"/>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rPr>
              <a:t>research initiatives and the Academic Plan</a:t>
            </a:r>
          </a:p>
        </p:txBody>
      </p:sp>
      <p:pic>
        <p:nvPicPr>
          <p:cNvPr id="5" name="Picture 4" descr="A picture containing drawing&#10;&#10;Description automatically generated">
            <a:extLst>
              <a:ext uri="{FF2B5EF4-FFF2-40B4-BE49-F238E27FC236}">
                <a16:creationId xmlns:a16="http://schemas.microsoft.com/office/drawing/2014/main" id="{3AB26999-1503-B633-8B88-AEE0B6774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4" y="143363"/>
            <a:ext cx="2838180" cy="1050659"/>
          </a:xfrm>
          <a:prstGeom prst="rect">
            <a:avLst/>
          </a:prstGeom>
        </p:spPr>
      </p:pic>
      <p:cxnSp>
        <p:nvCxnSpPr>
          <p:cNvPr id="6" name="Straight Connector 5">
            <a:extLst>
              <a:ext uri="{FF2B5EF4-FFF2-40B4-BE49-F238E27FC236}">
                <a16:creationId xmlns:a16="http://schemas.microsoft.com/office/drawing/2014/main" id="{66A6D224-09EA-511D-9745-D66E8FEC5342}"/>
              </a:ext>
            </a:extLst>
          </p:cNvPr>
          <p:cNvCxnSpPr/>
          <p:nvPr/>
        </p:nvCxnSpPr>
        <p:spPr>
          <a:xfrm>
            <a:off x="0" y="1485900"/>
            <a:ext cx="12192000" cy="0"/>
          </a:xfrm>
          <a:prstGeom prst="line">
            <a:avLst/>
          </a:prstGeom>
          <a:ln w="53975">
            <a:solidFill>
              <a:srgbClr val="D41B2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FD44B68-D8C4-001F-0A99-984AA6DB9C49}"/>
              </a:ext>
            </a:extLst>
          </p:cNvPr>
          <p:cNvSpPr txBox="1"/>
          <p:nvPr/>
        </p:nvSpPr>
        <p:spPr>
          <a:xfrm>
            <a:off x="3511120" y="486137"/>
            <a:ext cx="40329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BrowalliaUPC" panose="020B0604020202020204" pitchFamily="34" charset="-34"/>
              </a:rPr>
              <a:t>Research Division</a:t>
            </a:r>
          </a:p>
        </p:txBody>
      </p:sp>
      <p:pic>
        <p:nvPicPr>
          <p:cNvPr id="11" name="Picture 10">
            <a:extLst>
              <a:ext uri="{FF2B5EF4-FFF2-40B4-BE49-F238E27FC236}">
                <a16:creationId xmlns:a16="http://schemas.microsoft.com/office/drawing/2014/main" id="{D5AB6924-8D4E-D5EF-63AC-EA043C9B4DBD}"/>
              </a:ext>
            </a:extLst>
          </p:cNvPr>
          <p:cNvPicPr>
            <a:picLocks noChangeAspect="1"/>
          </p:cNvPicPr>
          <p:nvPr/>
        </p:nvPicPr>
        <p:blipFill>
          <a:blip r:embed="rId4"/>
          <a:stretch>
            <a:fillRect/>
          </a:stretch>
        </p:blipFill>
        <p:spPr>
          <a:xfrm>
            <a:off x="351181" y="1773452"/>
            <a:ext cx="7064687" cy="2615970"/>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A6324AF8-06D5-5F9D-A87C-626FBB8A4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3840" y="3081437"/>
            <a:ext cx="5257191" cy="3503542"/>
          </a:xfrm>
          <a:prstGeom prst="rect">
            <a:avLst/>
          </a:prstGeom>
        </p:spPr>
      </p:pic>
      <p:grpSp>
        <p:nvGrpSpPr>
          <p:cNvPr id="16" name="Group 15">
            <a:extLst>
              <a:ext uri="{FF2B5EF4-FFF2-40B4-BE49-F238E27FC236}">
                <a16:creationId xmlns:a16="http://schemas.microsoft.com/office/drawing/2014/main" id="{F0B24830-E6C0-D448-849D-F4C1179D17EA}"/>
              </a:ext>
            </a:extLst>
          </p:cNvPr>
          <p:cNvGrpSpPr/>
          <p:nvPr/>
        </p:nvGrpSpPr>
        <p:grpSpPr>
          <a:xfrm>
            <a:off x="6704156" y="5725532"/>
            <a:ext cx="4924338" cy="646331"/>
            <a:chOff x="1426128" y="5092117"/>
            <a:chExt cx="4924338" cy="646331"/>
          </a:xfrm>
        </p:grpSpPr>
        <p:sp>
          <p:nvSpPr>
            <p:cNvPr id="14" name="Rectangle 13">
              <a:extLst>
                <a:ext uri="{FF2B5EF4-FFF2-40B4-BE49-F238E27FC236}">
                  <a16:creationId xmlns:a16="http://schemas.microsoft.com/office/drawing/2014/main" id="{81B28456-9124-349A-8591-D19C23861194}"/>
                </a:ext>
              </a:extLst>
            </p:cNvPr>
            <p:cNvSpPr/>
            <p:nvPr/>
          </p:nvSpPr>
          <p:spPr>
            <a:xfrm>
              <a:off x="1426128" y="5092117"/>
              <a:ext cx="4739780"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EFBBE6A-4AF5-F874-4BE4-48263C9584FB}"/>
                </a:ext>
              </a:extLst>
            </p:cNvPr>
            <p:cNvSpPr txBox="1"/>
            <p:nvPr/>
          </p:nvSpPr>
          <p:spPr>
            <a:xfrm>
              <a:off x="1426128" y="5092117"/>
              <a:ext cx="49243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David Luzzi,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Senior Vice Provost for Research at Northeastern</a:t>
              </a:r>
            </a:p>
          </p:txBody>
        </p:sp>
      </p:grpSp>
      <p:pic>
        <p:nvPicPr>
          <p:cNvPr id="17" name="Picture 16">
            <a:hlinkClick r:id="rId6"/>
            <a:extLst>
              <a:ext uri="{FF2B5EF4-FFF2-40B4-BE49-F238E27FC236}">
                <a16:creationId xmlns:a16="http://schemas.microsoft.com/office/drawing/2014/main" id="{66AED5A9-78B8-6B08-9B57-C5B1117457F6}"/>
              </a:ext>
            </a:extLst>
          </p:cNvPr>
          <p:cNvPicPr>
            <a:picLocks noChangeAspect="1"/>
          </p:cNvPicPr>
          <p:nvPr/>
        </p:nvPicPr>
        <p:blipFill>
          <a:blip r:embed="rId7"/>
          <a:stretch>
            <a:fillRect/>
          </a:stretch>
        </p:blipFill>
        <p:spPr>
          <a:xfrm>
            <a:off x="9248862" y="305496"/>
            <a:ext cx="2462169" cy="2935911"/>
          </a:xfrm>
          <a:prstGeom prst="rect">
            <a:avLst/>
          </a:prstGeom>
        </p:spPr>
      </p:pic>
    </p:spTree>
    <p:extLst>
      <p:ext uri="{BB962C8B-B14F-4D97-AF65-F5344CB8AC3E}">
        <p14:creationId xmlns:p14="http://schemas.microsoft.com/office/powerpoint/2010/main" val="808999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897DDF-64A7-4474-86FA-94840DEF47EE}"/>
              </a:ext>
            </a:extLst>
          </p:cNvPr>
          <p:cNvCxnSpPr/>
          <p:nvPr/>
        </p:nvCxnSpPr>
        <p:spPr>
          <a:xfrm>
            <a:off x="0" y="1313180"/>
            <a:ext cx="12192000" cy="0"/>
          </a:xfrm>
          <a:prstGeom prst="line">
            <a:avLst/>
          </a:prstGeom>
          <a:ln w="53975">
            <a:solidFill>
              <a:srgbClr val="D41B2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BAFE262-25AB-4ACC-B0B6-AEF39A00E3A1}"/>
              </a:ext>
            </a:extLst>
          </p:cNvPr>
          <p:cNvSpPr txBox="1"/>
          <p:nvPr/>
        </p:nvSpPr>
        <p:spPr>
          <a:xfrm>
            <a:off x="680356" y="435252"/>
            <a:ext cx="8162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BrowalliaUPC" panose="020B0502040204020203" pitchFamily="34" charset="-34"/>
              </a:rPr>
              <a:t>Research Development: Our Team</a:t>
            </a:r>
          </a:p>
        </p:txBody>
      </p:sp>
      <p:sp>
        <p:nvSpPr>
          <p:cNvPr id="35" name="TextBox 34">
            <a:extLst>
              <a:ext uri="{FF2B5EF4-FFF2-40B4-BE49-F238E27FC236}">
                <a16:creationId xmlns:a16="http://schemas.microsoft.com/office/drawing/2014/main" id="{09A92649-45C7-45C5-8F34-3A9624E5DCA7}"/>
              </a:ext>
            </a:extLst>
          </p:cNvPr>
          <p:cNvSpPr txBox="1"/>
          <p:nvPr/>
        </p:nvSpPr>
        <p:spPr>
          <a:xfrm>
            <a:off x="3689058" y="1368605"/>
            <a:ext cx="48292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41B2C"/>
                </a:solidFill>
                <a:effectLst/>
                <a:uLnTx/>
                <a:uFillTx/>
                <a:latin typeface="Calibri" panose="020F0502020204030204"/>
                <a:ea typeface="+mn-ea"/>
                <a:cs typeface="+mn-cs"/>
              </a:rPr>
              <a:t>Research Development (Central team)</a:t>
            </a:r>
          </a:p>
        </p:txBody>
      </p:sp>
      <p:grpSp>
        <p:nvGrpSpPr>
          <p:cNvPr id="68" name="Group 67">
            <a:extLst>
              <a:ext uri="{FF2B5EF4-FFF2-40B4-BE49-F238E27FC236}">
                <a16:creationId xmlns:a16="http://schemas.microsoft.com/office/drawing/2014/main" id="{F0E4E04C-0930-330A-898F-3CCC15125A17}"/>
              </a:ext>
            </a:extLst>
          </p:cNvPr>
          <p:cNvGrpSpPr/>
          <p:nvPr/>
        </p:nvGrpSpPr>
        <p:grpSpPr>
          <a:xfrm>
            <a:off x="983505" y="4570325"/>
            <a:ext cx="1863357" cy="2241745"/>
            <a:chOff x="1073801" y="4333680"/>
            <a:chExt cx="1863357" cy="2241745"/>
          </a:xfrm>
        </p:grpSpPr>
        <p:sp>
          <p:nvSpPr>
            <p:cNvPr id="28" name="TextBox 27">
              <a:extLst>
                <a:ext uri="{FF2B5EF4-FFF2-40B4-BE49-F238E27FC236}">
                  <a16:creationId xmlns:a16="http://schemas.microsoft.com/office/drawing/2014/main" id="{F545E750-B6BA-4CC0-B0DB-2821817027D6}"/>
                </a:ext>
              </a:extLst>
            </p:cNvPr>
            <p:cNvSpPr txBox="1"/>
            <p:nvPr/>
          </p:nvSpPr>
          <p:spPr>
            <a:xfrm>
              <a:off x="1073801" y="5929094"/>
              <a:ext cx="18633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Jenna Horan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Internal Programs</a:t>
              </a:r>
            </a:p>
          </p:txBody>
        </p:sp>
        <p:pic>
          <p:nvPicPr>
            <p:cNvPr id="1032" name="Picture 8">
              <a:extLst>
                <a:ext uri="{FF2B5EF4-FFF2-40B4-BE49-F238E27FC236}">
                  <a16:creationId xmlns:a16="http://schemas.microsoft.com/office/drawing/2014/main" id="{DA646CFB-E9E9-CC44-85C8-B588DE8D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547" y="4333680"/>
              <a:ext cx="1565865" cy="15658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CDAF9291-B618-D72E-B2BF-EF6FD1DFA7A3}"/>
              </a:ext>
            </a:extLst>
          </p:cNvPr>
          <p:cNvGrpSpPr/>
          <p:nvPr/>
        </p:nvGrpSpPr>
        <p:grpSpPr>
          <a:xfrm>
            <a:off x="9577664" y="1793361"/>
            <a:ext cx="1679134" cy="2554740"/>
            <a:chOff x="3689058" y="1985397"/>
            <a:chExt cx="1679134" cy="2554740"/>
          </a:xfrm>
        </p:grpSpPr>
        <p:pic>
          <p:nvPicPr>
            <p:cNvPr id="3" name="Picture 2" descr="A person with a mustache&#10;&#10;Description automatically generated with medium confidence">
              <a:extLst>
                <a:ext uri="{FF2B5EF4-FFF2-40B4-BE49-F238E27FC236}">
                  <a16:creationId xmlns:a16="http://schemas.microsoft.com/office/drawing/2014/main" id="{161561DE-651B-3B71-8389-32EFE2894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058" y="1985397"/>
              <a:ext cx="1596704" cy="1575252"/>
            </a:xfrm>
            <a:prstGeom prst="rect">
              <a:avLst/>
            </a:prstGeom>
          </p:spPr>
        </p:pic>
        <p:sp>
          <p:nvSpPr>
            <p:cNvPr id="46" name="TextBox 45">
              <a:extLst>
                <a:ext uri="{FF2B5EF4-FFF2-40B4-BE49-F238E27FC236}">
                  <a16:creationId xmlns:a16="http://schemas.microsoft.com/office/drawing/2014/main" id="{AB1D74E2-E250-44E5-DB2E-FBFCA8EA4614}"/>
                </a:ext>
              </a:extLst>
            </p:cNvPr>
            <p:cNvSpPr txBox="1"/>
            <p:nvPr/>
          </p:nvSpPr>
          <p:spPr>
            <a:xfrm>
              <a:off x="3699714" y="3616807"/>
              <a:ext cx="166847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Zac Perry,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Institutes, Large Programs</a:t>
              </a:r>
            </a:p>
          </p:txBody>
        </p:sp>
      </p:grpSp>
      <p:grpSp>
        <p:nvGrpSpPr>
          <p:cNvPr id="24" name="Group 23">
            <a:extLst>
              <a:ext uri="{FF2B5EF4-FFF2-40B4-BE49-F238E27FC236}">
                <a16:creationId xmlns:a16="http://schemas.microsoft.com/office/drawing/2014/main" id="{BC548973-E255-1401-7227-0D7D2FE8C6BF}"/>
              </a:ext>
            </a:extLst>
          </p:cNvPr>
          <p:cNvGrpSpPr/>
          <p:nvPr/>
        </p:nvGrpSpPr>
        <p:grpSpPr>
          <a:xfrm>
            <a:off x="4888948" y="1793361"/>
            <a:ext cx="2352112" cy="2554740"/>
            <a:chOff x="5575260" y="1985397"/>
            <a:chExt cx="2352112" cy="2554740"/>
          </a:xfrm>
        </p:grpSpPr>
        <p:sp>
          <p:nvSpPr>
            <p:cNvPr id="45" name="TextBox 44">
              <a:extLst>
                <a:ext uri="{FF2B5EF4-FFF2-40B4-BE49-F238E27FC236}">
                  <a16:creationId xmlns:a16="http://schemas.microsoft.com/office/drawing/2014/main" id="{FDF87365-2F5F-4257-BE1D-D0B556EDEAB1}"/>
                </a:ext>
              </a:extLst>
            </p:cNvPr>
            <p:cNvSpPr txBox="1"/>
            <p:nvPr/>
          </p:nvSpPr>
          <p:spPr>
            <a:xfrm>
              <a:off x="5575260" y="3616807"/>
              <a:ext cx="235211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Trish Curtin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KRI, large programs, partnerships</a:t>
              </a:r>
            </a:p>
          </p:txBody>
        </p:sp>
        <p:pic>
          <p:nvPicPr>
            <p:cNvPr id="9" name="Picture 8" descr="A person wearing glasses&#10;&#10;Description automatically generated with medium confidence">
              <a:extLst>
                <a:ext uri="{FF2B5EF4-FFF2-40B4-BE49-F238E27FC236}">
                  <a16:creationId xmlns:a16="http://schemas.microsoft.com/office/drawing/2014/main" id="{2AFFF887-B99B-6E1C-481D-8B34A105F3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1000" y="1985397"/>
              <a:ext cx="1574476" cy="1574476"/>
            </a:xfrm>
            <a:prstGeom prst="rect">
              <a:avLst/>
            </a:prstGeom>
          </p:spPr>
        </p:pic>
      </p:grpSp>
      <p:grpSp>
        <p:nvGrpSpPr>
          <p:cNvPr id="27" name="Group 26">
            <a:extLst>
              <a:ext uri="{FF2B5EF4-FFF2-40B4-BE49-F238E27FC236}">
                <a16:creationId xmlns:a16="http://schemas.microsoft.com/office/drawing/2014/main" id="{FEE83990-9D05-01F8-A13A-3E786363F10F}"/>
              </a:ext>
            </a:extLst>
          </p:cNvPr>
          <p:cNvGrpSpPr/>
          <p:nvPr/>
        </p:nvGrpSpPr>
        <p:grpSpPr>
          <a:xfrm>
            <a:off x="7251716" y="1793361"/>
            <a:ext cx="1908759" cy="2277741"/>
            <a:chOff x="7922628" y="1985397"/>
            <a:chExt cx="1908759" cy="2277741"/>
          </a:xfrm>
        </p:grpSpPr>
        <p:pic>
          <p:nvPicPr>
            <p:cNvPr id="11" name="Picture 10">
              <a:extLst>
                <a:ext uri="{FF2B5EF4-FFF2-40B4-BE49-F238E27FC236}">
                  <a16:creationId xmlns:a16="http://schemas.microsoft.com/office/drawing/2014/main" id="{BAF60096-4AB9-24EF-3501-519F89C17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173" y="1985397"/>
              <a:ext cx="1596703" cy="1596703"/>
            </a:xfrm>
            <a:prstGeom prst="rect">
              <a:avLst/>
            </a:prstGeom>
          </p:spPr>
        </p:pic>
        <p:sp>
          <p:nvSpPr>
            <p:cNvPr id="50" name="TextBox 49">
              <a:extLst>
                <a:ext uri="{FF2B5EF4-FFF2-40B4-BE49-F238E27FC236}">
                  <a16:creationId xmlns:a16="http://schemas.microsoft.com/office/drawing/2014/main" id="{491F10AD-EB05-3821-853B-3DBEFE04F4B4}"/>
                </a:ext>
              </a:extLst>
            </p:cNvPr>
            <p:cNvSpPr txBox="1"/>
            <p:nvPr/>
          </p:nvSpPr>
          <p:spPr>
            <a:xfrm>
              <a:off x="7922628" y="3616807"/>
              <a:ext cx="19087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Crystal Welliver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Global Campuses</a:t>
              </a:r>
            </a:p>
          </p:txBody>
        </p:sp>
      </p:grpSp>
      <p:grpSp>
        <p:nvGrpSpPr>
          <p:cNvPr id="66" name="Group 65">
            <a:extLst>
              <a:ext uri="{FF2B5EF4-FFF2-40B4-BE49-F238E27FC236}">
                <a16:creationId xmlns:a16="http://schemas.microsoft.com/office/drawing/2014/main" id="{DBFED399-2A1F-898B-5CB2-525E0A4020F9}"/>
              </a:ext>
            </a:extLst>
          </p:cNvPr>
          <p:cNvGrpSpPr/>
          <p:nvPr/>
        </p:nvGrpSpPr>
        <p:grpSpPr>
          <a:xfrm>
            <a:off x="830829" y="1793361"/>
            <a:ext cx="2053777" cy="2000742"/>
            <a:chOff x="1010699" y="1985397"/>
            <a:chExt cx="2053777" cy="2000742"/>
          </a:xfrm>
        </p:grpSpPr>
        <p:sp>
          <p:nvSpPr>
            <p:cNvPr id="25" name="TextBox 24">
              <a:extLst>
                <a:ext uri="{FF2B5EF4-FFF2-40B4-BE49-F238E27FC236}">
                  <a16:creationId xmlns:a16="http://schemas.microsoft.com/office/drawing/2014/main" id="{51B09C34-D585-48F5-A743-98302364EFBB}"/>
                </a:ext>
              </a:extLst>
            </p:cNvPr>
            <p:cNvSpPr txBox="1"/>
            <p:nvPr/>
          </p:nvSpPr>
          <p:spPr>
            <a:xfrm>
              <a:off x="1010699" y="3616807"/>
              <a:ext cx="20537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Kim Holloway, Ph.D.</a:t>
              </a:r>
            </a:p>
          </p:txBody>
        </p:sp>
        <p:pic>
          <p:nvPicPr>
            <p:cNvPr id="19" name="Picture 18" descr="A person in a black suit&#10;&#10;Description automatically generated">
              <a:extLst>
                <a:ext uri="{FF2B5EF4-FFF2-40B4-BE49-F238E27FC236}">
                  <a16:creationId xmlns:a16="http://schemas.microsoft.com/office/drawing/2014/main" id="{DFCE2AE2-8B0F-8E0E-EEF7-12A3810FB1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9124" y="1985397"/>
              <a:ext cx="1716926" cy="1572768"/>
            </a:xfrm>
            <a:prstGeom prst="rect">
              <a:avLst/>
            </a:prstGeom>
          </p:spPr>
        </p:pic>
      </p:grpSp>
      <p:grpSp>
        <p:nvGrpSpPr>
          <p:cNvPr id="74" name="Group 73">
            <a:extLst>
              <a:ext uri="{FF2B5EF4-FFF2-40B4-BE49-F238E27FC236}">
                <a16:creationId xmlns:a16="http://schemas.microsoft.com/office/drawing/2014/main" id="{750A638C-6467-BC26-EE4C-56D75C95CCCE}"/>
              </a:ext>
            </a:extLst>
          </p:cNvPr>
          <p:cNvGrpSpPr/>
          <p:nvPr/>
        </p:nvGrpSpPr>
        <p:grpSpPr>
          <a:xfrm>
            <a:off x="2809205" y="1797228"/>
            <a:ext cx="2289170" cy="2773097"/>
            <a:chOff x="3273328" y="1985397"/>
            <a:chExt cx="2289170" cy="2773097"/>
          </a:xfrm>
        </p:grpSpPr>
        <p:pic>
          <p:nvPicPr>
            <p:cNvPr id="37" name="Picture 36" descr="A person smiling at camera&#10;&#10;Description automatically generated">
              <a:extLst>
                <a:ext uri="{FF2B5EF4-FFF2-40B4-BE49-F238E27FC236}">
                  <a16:creationId xmlns:a16="http://schemas.microsoft.com/office/drawing/2014/main" id="{171E791F-5DC1-E80F-4D03-BF21E88D63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3173" y="1985397"/>
              <a:ext cx="1572768" cy="1572768"/>
            </a:xfrm>
            <a:prstGeom prst="rect">
              <a:avLst/>
            </a:prstGeom>
          </p:spPr>
        </p:pic>
        <p:sp>
          <p:nvSpPr>
            <p:cNvPr id="41" name="TextBox 40">
              <a:extLst>
                <a:ext uri="{FF2B5EF4-FFF2-40B4-BE49-F238E27FC236}">
                  <a16:creationId xmlns:a16="http://schemas.microsoft.com/office/drawing/2014/main" id="{4169EF7C-0225-742C-7FE4-4487606F9739}"/>
                </a:ext>
              </a:extLst>
            </p:cNvPr>
            <p:cNvSpPr txBox="1"/>
            <p:nvPr/>
          </p:nvSpPr>
          <p:spPr>
            <a:xfrm>
              <a:off x="3273328" y="3558165"/>
              <a:ext cx="22891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Erin Hale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(starts Sept)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Colleges, Large Programs</a:t>
              </a:r>
            </a:p>
          </p:txBody>
        </p:sp>
      </p:grpSp>
      <p:grpSp>
        <p:nvGrpSpPr>
          <p:cNvPr id="69" name="Group 68">
            <a:extLst>
              <a:ext uri="{FF2B5EF4-FFF2-40B4-BE49-F238E27FC236}">
                <a16:creationId xmlns:a16="http://schemas.microsoft.com/office/drawing/2014/main" id="{C20EA6FD-4D2B-9C44-CB73-3053C0550E5B}"/>
              </a:ext>
            </a:extLst>
          </p:cNvPr>
          <p:cNvGrpSpPr/>
          <p:nvPr/>
        </p:nvGrpSpPr>
        <p:grpSpPr>
          <a:xfrm>
            <a:off x="2847518" y="4570325"/>
            <a:ext cx="2287916" cy="2241745"/>
            <a:chOff x="3412668" y="4333680"/>
            <a:chExt cx="2287916" cy="2241745"/>
          </a:xfrm>
        </p:grpSpPr>
        <p:pic>
          <p:nvPicPr>
            <p:cNvPr id="48" name="Picture 47" descr="A person smiling for a picture&#10;&#10;Description automatically generated">
              <a:extLst>
                <a:ext uri="{FF2B5EF4-FFF2-40B4-BE49-F238E27FC236}">
                  <a16:creationId xmlns:a16="http://schemas.microsoft.com/office/drawing/2014/main" id="{08B5524F-5CB9-96C3-0334-D5B7B42022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0242" y="4333680"/>
              <a:ext cx="1572768" cy="1572768"/>
            </a:xfrm>
            <a:prstGeom prst="rect">
              <a:avLst/>
            </a:prstGeom>
          </p:spPr>
        </p:pic>
        <p:sp>
          <p:nvSpPr>
            <p:cNvPr id="60" name="TextBox 59">
              <a:extLst>
                <a:ext uri="{FF2B5EF4-FFF2-40B4-BE49-F238E27FC236}">
                  <a16:creationId xmlns:a16="http://schemas.microsoft.com/office/drawing/2014/main" id="{37B3799F-55B0-CFC5-F40A-7E3338815624}"/>
                </a:ext>
              </a:extLst>
            </p:cNvPr>
            <p:cNvSpPr txBox="1"/>
            <p:nvPr/>
          </p:nvSpPr>
          <p:spPr>
            <a:xfrm>
              <a:off x="3412668" y="5929094"/>
              <a:ext cx="2287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Garrett Morrow,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Limited Submissions</a:t>
              </a:r>
            </a:p>
          </p:txBody>
        </p:sp>
      </p:grpSp>
      <p:grpSp>
        <p:nvGrpSpPr>
          <p:cNvPr id="70" name="Group 69">
            <a:extLst>
              <a:ext uri="{FF2B5EF4-FFF2-40B4-BE49-F238E27FC236}">
                <a16:creationId xmlns:a16="http://schemas.microsoft.com/office/drawing/2014/main" id="{65CD0BA1-950B-1021-CE34-60E121773A1E}"/>
              </a:ext>
            </a:extLst>
          </p:cNvPr>
          <p:cNvGrpSpPr/>
          <p:nvPr/>
        </p:nvGrpSpPr>
        <p:grpSpPr>
          <a:xfrm>
            <a:off x="5299527" y="4570325"/>
            <a:ext cx="1636341" cy="2241745"/>
            <a:chOff x="5678272" y="4333680"/>
            <a:chExt cx="1636341" cy="2241745"/>
          </a:xfrm>
        </p:grpSpPr>
        <p:pic>
          <p:nvPicPr>
            <p:cNvPr id="56" name="Picture 55" descr="A person smiling with a cup of coffee&#10;&#10;Description automatically generated">
              <a:extLst>
                <a:ext uri="{FF2B5EF4-FFF2-40B4-BE49-F238E27FC236}">
                  <a16:creationId xmlns:a16="http://schemas.microsoft.com/office/drawing/2014/main" id="{B27C79A8-03C2-84CE-E00A-87ECD87825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78272" y="4333680"/>
              <a:ext cx="1572768" cy="1572768"/>
            </a:xfrm>
            <a:prstGeom prst="rect">
              <a:avLst/>
            </a:prstGeom>
          </p:spPr>
        </p:pic>
        <p:sp>
          <p:nvSpPr>
            <p:cNvPr id="61" name="TextBox 60">
              <a:extLst>
                <a:ext uri="{FF2B5EF4-FFF2-40B4-BE49-F238E27FC236}">
                  <a16:creationId xmlns:a16="http://schemas.microsoft.com/office/drawing/2014/main" id="{51AF2593-AA7F-24C0-9872-F0EF6E5352C9}"/>
                </a:ext>
              </a:extLst>
            </p:cNvPr>
            <p:cNvSpPr txBox="1"/>
            <p:nvPr/>
          </p:nvSpPr>
          <p:spPr>
            <a:xfrm>
              <a:off x="5678273" y="5929094"/>
              <a:ext cx="16363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Julia McKay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FOAs/website</a:t>
              </a:r>
            </a:p>
          </p:txBody>
        </p:sp>
      </p:grpSp>
      <p:grpSp>
        <p:nvGrpSpPr>
          <p:cNvPr id="71" name="Group 70">
            <a:extLst>
              <a:ext uri="{FF2B5EF4-FFF2-40B4-BE49-F238E27FC236}">
                <a16:creationId xmlns:a16="http://schemas.microsoft.com/office/drawing/2014/main" id="{D54E6CFB-89C9-D9EE-795E-266BB73D54DE}"/>
              </a:ext>
            </a:extLst>
          </p:cNvPr>
          <p:cNvGrpSpPr/>
          <p:nvPr/>
        </p:nvGrpSpPr>
        <p:grpSpPr>
          <a:xfrm>
            <a:off x="7171678" y="4570325"/>
            <a:ext cx="2080141" cy="2241745"/>
            <a:chOff x="7980245" y="4333680"/>
            <a:chExt cx="2080141" cy="2241745"/>
          </a:xfrm>
        </p:grpSpPr>
        <p:pic>
          <p:nvPicPr>
            <p:cNvPr id="54" name="Picture 53" descr="A person smiling for a picture&#10;&#10;Description automatically generated">
              <a:extLst>
                <a:ext uri="{FF2B5EF4-FFF2-40B4-BE49-F238E27FC236}">
                  <a16:creationId xmlns:a16="http://schemas.microsoft.com/office/drawing/2014/main" id="{A782D4F5-71EC-061C-6AAC-381CCCB017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2664" y="4333680"/>
              <a:ext cx="1506332" cy="1572768"/>
            </a:xfrm>
            <a:prstGeom prst="rect">
              <a:avLst/>
            </a:prstGeom>
          </p:spPr>
        </p:pic>
        <p:sp>
          <p:nvSpPr>
            <p:cNvPr id="62" name="TextBox 61">
              <a:extLst>
                <a:ext uri="{FF2B5EF4-FFF2-40B4-BE49-F238E27FC236}">
                  <a16:creationId xmlns:a16="http://schemas.microsoft.com/office/drawing/2014/main" id="{A9CFA71E-8E5F-EA70-57CE-FFEA51893292}"/>
                </a:ext>
              </a:extLst>
            </p:cNvPr>
            <p:cNvSpPr txBox="1"/>
            <p:nvPr/>
          </p:nvSpPr>
          <p:spPr>
            <a:xfrm>
              <a:off x="7980245" y="5929094"/>
              <a:ext cx="20801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Dana DeBari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Government Affairs</a:t>
              </a:r>
            </a:p>
          </p:txBody>
        </p:sp>
      </p:grpSp>
      <p:grpSp>
        <p:nvGrpSpPr>
          <p:cNvPr id="73" name="Group 72">
            <a:extLst>
              <a:ext uri="{FF2B5EF4-FFF2-40B4-BE49-F238E27FC236}">
                <a16:creationId xmlns:a16="http://schemas.microsoft.com/office/drawing/2014/main" id="{E6DA0EDA-8655-C49E-9BA8-F6F1D8670327}"/>
              </a:ext>
            </a:extLst>
          </p:cNvPr>
          <p:cNvGrpSpPr/>
          <p:nvPr/>
        </p:nvGrpSpPr>
        <p:grpSpPr>
          <a:xfrm>
            <a:off x="9522231" y="4570325"/>
            <a:ext cx="1652137" cy="2241745"/>
            <a:chOff x="10379062" y="4333680"/>
            <a:chExt cx="1652137" cy="2241745"/>
          </a:xfrm>
        </p:grpSpPr>
        <p:pic>
          <p:nvPicPr>
            <p:cNvPr id="52" name="Picture 51" descr="A person smiling for a picture&#10;&#10;Description automatically generated">
              <a:extLst>
                <a:ext uri="{FF2B5EF4-FFF2-40B4-BE49-F238E27FC236}">
                  <a16:creationId xmlns:a16="http://schemas.microsoft.com/office/drawing/2014/main" id="{8CF7C242-5EDC-C3BD-A04F-E8D95B85F2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8746" y="4333680"/>
              <a:ext cx="1572768" cy="1572768"/>
            </a:xfrm>
            <a:prstGeom prst="rect">
              <a:avLst/>
            </a:prstGeom>
          </p:spPr>
        </p:pic>
        <p:sp>
          <p:nvSpPr>
            <p:cNvPr id="65" name="TextBox 64">
              <a:extLst>
                <a:ext uri="{FF2B5EF4-FFF2-40B4-BE49-F238E27FC236}">
                  <a16:creationId xmlns:a16="http://schemas.microsoft.com/office/drawing/2014/main" id="{0AF6FC66-88DA-DBD1-1C16-44FB6D3B8E61}"/>
                </a:ext>
              </a:extLst>
            </p:cNvPr>
            <p:cNvSpPr txBox="1"/>
            <p:nvPr/>
          </p:nvSpPr>
          <p:spPr>
            <a:xfrm>
              <a:off x="10379062" y="5929094"/>
              <a:ext cx="16521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Daniel Mueller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DOD/Events</a:t>
              </a:r>
            </a:p>
          </p:txBody>
        </p:sp>
      </p:grpSp>
    </p:spTree>
    <p:extLst>
      <p:ext uri="{BB962C8B-B14F-4D97-AF65-F5344CB8AC3E}">
        <p14:creationId xmlns:p14="http://schemas.microsoft.com/office/powerpoint/2010/main" val="2098873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AFE262-25AB-4ACC-B0B6-AEF39A00E3A1}"/>
              </a:ext>
            </a:extLst>
          </p:cNvPr>
          <p:cNvSpPr txBox="1"/>
          <p:nvPr/>
        </p:nvSpPr>
        <p:spPr>
          <a:xfrm>
            <a:off x="500379" y="677555"/>
            <a:ext cx="8162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BrowalliaUPC" panose="020B0502040204020203" pitchFamily="34" charset="-34"/>
              </a:rPr>
              <a:t>What is Research Development?</a:t>
            </a:r>
          </a:p>
        </p:txBody>
      </p:sp>
      <p:sp>
        <p:nvSpPr>
          <p:cNvPr id="3" name="TextBox 2">
            <a:extLst>
              <a:ext uri="{FF2B5EF4-FFF2-40B4-BE49-F238E27FC236}">
                <a16:creationId xmlns:a16="http://schemas.microsoft.com/office/drawing/2014/main" id="{4CB505A8-7015-468F-8C04-4B7C4EA66B89}"/>
              </a:ext>
            </a:extLst>
          </p:cNvPr>
          <p:cNvSpPr txBox="1"/>
          <p:nvPr/>
        </p:nvSpPr>
        <p:spPr>
          <a:xfrm>
            <a:off x="719582" y="1962537"/>
            <a:ext cx="6410423" cy="43550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“Research-development professionals occupy a unique and valuable role in the academic enterprise. We journey through the campus, traversing it daily in small exploratory ventures or large expeditions, helping people formulate and finance their research and doing what we can to make things a success.”​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Jacob Levin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Chronicle of Higher Ed.</a:t>
            </a: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spiral staircase in a building&#10;&#10;Description automatically generated">
            <a:extLst>
              <a:ext uri="{FF2B5EF4-FFF2-40B4-BE49-F238E27FC236}">
                <a16:creationId xmlns:a16="http://schemas.microsoft.com/office/drawing/2014/main" id="{6CD76660-C94D-0FA4-A945-145FF8FB2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683" y="0"/>
            <a:ext cx="4646539" cy="6969809"/>
          </a:xfrm>
          <a:prstGeom prst="rect">
            <a:avLst/>
          </a:prstGeom>
        </p:spPr>
      </p:pic>
      <p:sp>
        <p:nvSpPr>
          <p:cNvPr id="2" name="TextBox 1">
            <a:extLst>
              <a:ext uri="{FF2B5EF4-FFF2-40B4-BE49-F238E27FC236}">
                <a16:creationId xmlns:a16="http://schemas.microsoft.com/office/drawing/2014/main" id="{1CED1F30-7C15-875F-B399-E4816C41A6D4}"/>
              </a:ext>
            </a:extLst>
          </p:cNvPr>
          <p:cNvSpPr txBox="1"/>
          <p:nvPr/>
        </p:nvSpPr>
        <p:spPr>
          <a:xfrm>
            <a:off x="3047103" y="6317575"/>
            <a:ext cx="3937687" cy="3769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https://resdev.northeastern.edu/about/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398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C033-F739-134C-BEC9-AE31B9F292EC}"/>
              </a:ext>
            </a:extLst>
          </p:cNvPr>
          <p:cNvSpPr>
            <a:spLocks noGrp="1"/>
          </p:cNvSpPr>
          <p:nvPr>
            <p:ph type="title"/>
          </p:nvPr>
        </p:nvSpPr>
        <p:spPr>
          <a:xfrm>
            <a:off x="680357" y="323562"/>
            <a:ext cx="10831286" cy="1325563"/>
          </a:xfrm>
        </p:spPr>
        <p:txBody>
          <a:bodyPr>
            <a:normAutofit/>
          </a:bodyPr>
          <a:lstStyle/>
          <a:p>
            <a:pPr algn="ctr"/>
            <a:r>
              <a:rPr lang="en-US" sz="4000" b="1" dirty="0">
                <a:solidFill>
                  <a:schemeClr val="bg1"/>
                </a:solidFill>
                <a:latin typeface="Real Head Pro"/>
              </a:rPr>
              <a:t>Finding collaborators and working </a:t>
            </a:r>
            <a:br>
              <a:rPr lang="en-US" sz="4000" b="1" dirty="0">
                <a:solidFill>
                  <a:schemeClr val="bg1"/>
                </a:solidFill>
                <a:latin typeface="Real Head Pro"/>
              </a:rPr>
            </a:br>
            <a:r>
              <a:rPr lang="en-US" sz="4000" b="1" dirty="0">
                <a:solidFill>
                  <a:schemeClr val="bg1"/>
                </a:solidFill>
                <a:latin typeface="Real Head Pro"/>
              </a:rPr>
              <a:t>together also takes time.</a:t>
            </a:r>
            <a:endParaRPr lang="en-US" sz="4000" dirty="0">
              <a:solidFill>
                <a:schemeClr val="bg1"/>
              </a:solidFill>
              <a:latin typeface="Real Head Pro"/>
            </a:endParaRPr>
          </a:p>
        </p:txBody>
      </p:sp>
      <p:pic>
        <p:nvPicPr>
          <p:cNvPr id="5" name="Content Placeholder 4">
            <a:extLst>
              <a:ext uri="{FF2B5EF4-FFF2-40B4-BE49-F238E27FC236}">
                <a16:creationId xmlns:a16="http://schemas.microsoft.com/office/drawing/2014/main" id="{8898EC2D-84AB-A134-126C-478023C27C01}"/>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22912" y="1649125"/>
            <a:ext cx="7546175" cy="5033632"/>
          </a:xfrm>
        </p:spPr>
      </p:pic>
    </p:spTree>
    <p:extLst>
      <p:ext uri="{BB962C8B-B14F-4D97-AF65-F5344CB8AC3E}">
        <p14:creationId xmlns:p14="http://schemas.microsoft.com/office/powerpoint/2010/main" val="1003204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897DDF-64A7-4474-86FA-94840DEF47EE}"/>
              </a:ext>
            </a:extLst>
          </p:cNvPr>
          <p:cNvCxnSpPr/>
          <p:nvPr/>
        </p:nvCxnSpPr>
        <p:spPr>
          <a:xfrm>
            <a:off x="0" y="1485900"/>
            <a:ext cx="12192000" cy="0"/>
          </a:xfrm>
          <a:prstGeom prst="line">
            <a:avLst/>
          </a:prstGeom>
          <a:ln w="53975">
            <a:solidFill>
              <a:srgbClr val="D41B2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BAFE262-25AB-4ACC-B0B6-AEF39A00E3A1}"/>
              </a:ext>
            </a:extLst>
          </p:cNvPr>
          <p:cNvSpPr txBox="1"/>
          <p:nvPr/>
        </p:nvSpPr>
        <p:spPr>
          <a:xfrm>
            <a:off x="98743" y="567144"/>
            <a:ext cx="8162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Real Head Pro"/>
                <a:cs typeface="BrowalliaUPC" panose="020B0502040204020203" pitchFamily="34" charset="-34"/>
              </a:rPr>
              <a:t>Overview of Research Development </a:t>
            </a:r>
          </a:p>
        </p:txBody>
      </p:sp>
      <p:sp>
        <p:nvSpPr>
          <p:cNvPr id="2" name="Rectangle: Rounded Corners 1">
            <a:extLst>
              <a:ext uri="{FF2B5EF4-FFF2-40B4-BE49-F238E27FC236}">
                <a16:creationId xmlns:a16="http://schemas.microsoft.com/office/drawing/2014/main" id="{631F9420-D4B3-4CFB-B0DA-267DE770C78C}"/>
              </a:ext>
            </a:extLst>
          </p:cNvPr>
          <p:cNvSpPr/>
          <p:nvPr/>
        </p:nvSpPr>
        <p:spPr>
          <a:xfrm>
            <a:off x="7971154" y="4983591"/>
            <a:ext cx="3525520" cy="1503679"/>
          </a:xfrm>
          <a:prstGeom prst="roundRect">
            <a:avLst/>
          </a:prstGeom>
          <a:blipFill dpi="0" rotWithShape="1">
            <a:blip r:embed="rId3">
              <a:alphaModFix amt="48000"/>
              <a:extLst>
                <a:ext uri="{28A0092B-C50C-407E-A947-70E740481C1C}">
                  <a14:useLocalDpi xmlns:a14="http://schemas.microsoft.com/office/drawing/2010/main" val="0"/>
                </a:ext>
              </a:extLst>
            </a:blip>
            <a:srcRect/>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Proposal Development</a:t>
            </a:r>
          </a:p>
        </p:txBody>
      </p:sp>
      <p:sp>
        <p:nvSpPr>
          <p:cNvPr id="8" name="Rectangle: Rounded Corners 7">
            <a:extLst>
              <a:ext uri="{FF2B5EF4-FFF2-40B4-BE49-F238E27FC236}">
                <a16:creationId xmlns:a16="http://schemas.microsoft.com/office/drawing/2014/main" id="{01B48983-CA91-4D12-94F5-C312EAA98216}"/>
              </a:ext>
            </a:extLst>
          </p:cNvPr>
          <p:cNvSpPr/>
          <p:nvPr/>
        </p:nvSpPr>
        <p:spPr>
          <a:xfrm>
            <a:off x="7991474" y="1907642"/>
            <a:ext cx="3525520" cy="1488552"/>
          </a:xfrm>
          <a:prstGeom prst="roundRect">
            <a:avLst/>
          </a:prstGeom>
          <a:blipFill>
            <a:blip r:embed="rId4">
              <a:alphaModFix amt="48000"/>
            </a:blip>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Early Career Faculty Programming</a:t>
            </a:r>
          </a:p>
        </p:txBody>
      </p:sp>
      <p:sp>
        <p:nvSpPr>
          <p:cNvPr id="9" name="Rectangle: Rounded Corners 8">
            <a:extLst>
              <a:ext uri="{FF2B5EF4-FFF2-40B4-BE49-F238E27FC236}">
                <a16:creationId xmlns:a16="http://schemas.microsoft.com/office/drawing/2014/main" id="{F079C1C1-A650-4382-9C5E-E7B68F469807}"/>
              </a:ext>
            </a:extLst>
          </p:cNvPr>
          <p:cNvSpPr/>
          <p:nvPr/>
        </p:nvSpPr>
        <p:spPr>
          <a:xfrm>
            <a:off x="654686" y="4983591"/>
            <a:ext cx="3525520" cy="1503679"/>
          </a:xfrm>
          <a:prstGeom prst="roundRect">
            <a:avLst/>
          </a:prstGeom>
          <a:blipFill>
            <a:blip r:embed="rId5">
              <a:alphaModFix amt="48000"/>
            </a:blip>
            <a:stretch>
              <a:fillRect/>
            </a:stretch>
          </a:blipFill>
          <a:ln w="889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Limited Submissions</a:t>
            </a:r>
          </a:p>
        </p:txBody>
      </p:sp>
      <p:sp>
        <p:nvSpPr>
          <p:cNvPr id="10" name="Rectangle: Rounded Corners 9">
            <a:extLst>
              <a:ext uri="{FF2B5EF4-FFF2-40B4-BE49-F238E27FC236}">
                <a16:creationId xmlns:a16="http://schemas.microsoft.com/office/drawing/2014/main" id="{4FAC6583-0AA3-4A9D-9EA7-D8426D3AC5C6}"/>
              </a:ext>
            </a:extLst>
          </p:cNvPr>
          <p:cNvSpPr/>
          <p:nvPr/>
        </p:nvSpPr>
        <p:spPr>
          <a:xfrm>
            <a:off x="654686" y="1907642"/>
            <a:ext cx="3525520" cy="1488552"/>
          </a:xfrm>
          <a:prstGeom prst="roundRect">
            <a:avLst/>
          </a:prstGeom>
          <a:blipFill>
            <a:blip r:embed="rId6">
              <a:alphaModFix amt="48000"/>
            </a:blip>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Funding Opportunities</a:t>
            </a:r>
          </a:p>
        </p:txBody>
      </p:sp>
      <p:sp>
        <p:nvSpPr>
          <p:cNvPr id="11" name="Rectangle: Rounded Corners 10">
            <a:extLst>
              <a:ext uri="{FF2B5EF4-FFF2-40B4-BE49-F238E27FC236}">
                <a16:creationId xmlns:a16="http://schemas.microsoft.com/office/drawing/2014/main" id="{D87DFEB9-124C-4121-915F-691FA90B7176}"/>
              </a:ext>
            </a:extLst>
          </p:cNvPr>
          <p:cNvSpPr/>
          <p:nvPr/>
        </p:nvSpPr>
        <p:spPr>
          <a:xfrm>
            <a:off x="4341177" y="2456407"/>
            <a:ext cx="3525520" cy="1488545"/>
          </a:xfrm>
          <a:prstGeom prst="roundRect">
            <a:avLst/>
          </a:prstGeom>
          <a:blipFill>
            <a:blip r:embed="rId7">
              <a:alphaModFix amt="48000"/>
            </a:blip>
            <a:stretch>
              <a:fillRect/>
            </a:stretch>
          </a:blipFill>
          <a:ln w="889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Researcher Positioning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&amp; Teaming</a:t>
            </a:r>
          </a:p>
        </p:txBody>
      </p:sp>
      <p:sp>
        <p:nvSpPr>
          <p:cNvPr id="12" name="Rectangle: Rounded Corners 11">
            <a:extLst>
              <a:ext uri="{FF2B5EF4-FFF2-40B4-BE49-F238E27FC236}">
                <a16:creationId xmlns:a16="http://schemas.microsoft.com/office/drawing/2014/main" id="{9007768E-E36B-428D-B11D-9BC491A1326E}"/>
              </a:ext>
            </a:extLst>
          </p:cNvPr>
          <p:cNvSpPr/>
          <p:nvPr/>
        </p:nvSpPr>
        <p:spPr>
          <a:xfrm>
            <a:off x="4323714" y="4353552"/>
            <a:ext cx="3525520" cy="1488545"/>
          </a:xfrm>
          <a:prstGeom prst="roundRect">
            <a:avLst/>
          </a:prstGeom>
          <a:blipFill>
            <a:blip r:embed="rId8">
              <a:alphaModFix amt="48000"/>
            </a:blip>
            <a:stretch>
              <a:fillRect/>
            </a:stretch>
          </a:blipFill>
          <a:ln w="889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a:ln>
                  <a:noFill/>
                </a:ln>
                <a:solidFill>
                  <a:prstClr val="black"/>
                </a:solidFill>
                <a:effectLst/>
                <a:uLnTx/>
                <a:uFillTx/>
                <a:latin typeface="Calibri" panose="020F0502020204030204"/>
                <a:ea typeface="+mn-ea"/>
                <a:cs typeface="+mn-cs"/>
              </a:rPr>
              <a:t>Center-scale programs</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hlinkClick r:id="rId9"/>
            <a:extLst>
              <a:ext uri="{FF2B5EF4-FFF2-40B4-BE49-F238E27FC236}">
                <a16:creationId xmlns:a16="http://schemas.microsoft.com/office/drawing/2014/main" id="{DB81EA23-DE74-124C-C685-1320D7850BE3}"/>
              </a:ext>
            </a:extLst>
          </p:cNvPr>
          <p:cNvSpPr/>
          <p:nvPr/>
        </p:nvSpPr>
        <p:spPr>
          <a:xfrm>
            <a:off x="4500880" y="3686976"/>
            <a:ext cx="3220720" cy="39116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Academic Analytics</a:t>
            </a:r>
          </a:p>
        </p:txBody>
      </p:sp>
    </p:spTree>
    <p:extLst>
      <p:ext uri="{BB962C8B-B14F-4D97-AF65-F5344CB8AC3E}">
        <p14:creationId xmlns:p14="http://schemas.microsoft.com/office/powerpoint/2010/main" val="428834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BAFE262-25AB-4ACC-B0B6-AEF39A00E3A1}"/>
              </a:ext>
            </a:extLst>
          </p:cNvPr>
          <p:cNvSpPr txBox="1"/>
          <p:nvPr/>
        </p:nvSpPr>
        <p:spPr>
          <a:xfrm>
            <a:off x="637918" y="577096"/>
            <a:ext cx="8162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BrowalliaUPC" panose="020B0604020202020204" pitchFamily="34" charset="-34"/>
              </a:rPr>
              <a:t>Research Development Lifecycle</a:t>
            </a:r>
          </a:p>
        </p:txBody>
      </p:sp>
      <p:pic>
        <p:nvPicPr>
          <p:cNvPr id="3" name="Picture 2" descr="A diagram of a life cycle&#10;&#10;Description automatically generated">
            <a:extLst>
              <a:ext uri="{FF2B5EF4-FFF2-40B4-BE49-F238E27FC236}">
                <a16:creationId xmlns:a16="http://schemas.microsoft.com/office/drawing/2014/main" id="{78497A7D-03B6-C5C9-F44B-0DEAF4951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2" y="1427222"/>
            <a:ext cx="10619636" cy="5335298"/>
          </a:xfrm>
          <a:prstGeom prst="rect">
            <a:avLst/>
          </a:prstGeom>
        </p:spPr>
      </p:pic>
    </p:spTree>
    <p:extLst>
      <p:ext uri="{BB962C8B-B14F-4D97-AF65-F5344CB8AC3E}">
        <p14:creationId xmlns:p14="http://schemas.microsoft.com/office/powerpoint/2010/main" val="2523019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DB0848-E7A7-FFB0-91CE-B0AD2EAC6D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95A7A-3FE4-A6E9-22BF-7363AB1A3565}"/>
              </a:ext>
            </a:extLst>
          </p:cNvPr>
          <p:cNvSpPr>
            <a:spLocks noGrp="1"/>
          </p:cNvSpPr>
          <p:nvPr>
            <p:ph type="ctrTitle"/>
          </p:nvPr>
        </p:nvSpPr>
        <p:spPr>
          <a:xfrm>
            <a:off x="1524000" y="2416628"/>
            <a:ext cx="9144000" cy="4441372"/>
          </a:xfrm>
        </p:spPr>
        <p:txBody>
          <a:bodyPr>
            <a:noAutofit/>
          </a:bodyPr>
          <a:lstStyle/>
          <a:p>
            <a:pPr marL="0" marR="0">
              <a:spcBef>
                <a:spcPts val="0"/>
              </a:spcBef>
              <a:spcAft>
                <a:spcPts val="0"/>
              </a:spcAft>
            </a:pPr>
            <a:br>
              <a:rPr lang="en-US" sz="6600" b="1" i="1" dirty="0">
                <a:solidFill>
                  <a:schemeClr val="bg1"/>
                </a:solidFill>
                <a:effectLst/>
                <a:latin typeface="Times New Roman" panose="02020603050405020304" pitchFamily="18" charset="0"/>
                <a:ea typeface="Times New Roman" panose="02020603050405020304" pitchFamily="18" charset="0"/>
              </a:rPr>
            </a:br>
            <a:br>
              <a:rPr lang="en-US" sz="6600" b="1" i="1" dirty="0">
                <a:solidFill>
                  <a:schemeClr val="bg1"/>
                </a:solidFill>
                <a:effectLst/>
                <a:latin typeface="Times New Roman" panose="02020603050405020304" pitchFamily="18" charset="0"/>
                <a:ea typeface="Times New Roman" panose="02020603050405020304" pitchFamily="18" charset="0"/>
              </a:rPr>
            </a:br>
            <a:br>
              <a:rPr lang="en-US" sz="6600" b="1" i="1" dirty="0">
                <a:solidFill>
                  <a:schemeClr val="bg1"/>
                </a:solidFill>
                <a:effectLst/>
                <a:latin typeface="Times New Roman" panose="02020603050405020304" pitchFamily="18" charset="0"/>
                <a:ea typeface="Times New Roman" panose="02020603050405020304" pitchFamily="18" charset="0"/>
              </a:rPr>
            </a:br>
            <a:r>
              <a:rPr lang="en-US" sz="6600" b="1" i="1" dirty="0">
                <a:solidFill>
                  <a:schemeClr val="bg1"/>
                </a:solidFill>
                <a:effectLst/>
                <a:latin typeface="Real Head Pro"/>
                <a:ea typeface="Times New Roman" panose="02020603050405020304" pitchFamily="18" charset="0"/>
              </a:rPr>
              <a:t>Finding </a:t>
            </a:r>
            <a:r>
              <a:rPr lang="en-US" sz="6600" b="1" i="1" dirty="0">
                <a:solidFill>
                  <a:schemeClr val="bg1"/>
                </a:solidFill>
                <a:latin typeface="Real Head Pro"/>
                <a:ea typeface="Times New Roman" panose="02020603050405020304" pitchFamily="18" charset="0"/>
              </a:rPr>
              <a:t>Funding</a:t>
            </a:r>
            <a:br>
              <a:rPr lang="en-US" sz="6600" b="1" i="1" dirty="0">
                <a:solidFill>
                  <a:schemeClr val="bg1"/>
                </a:solidFill>
                <a:effectLst/>
                <a:latin typeface="Real Head Pro"/>
                <a:ea typeface="Times New Roman" panose="02020603050405020304" pitchFamily="18" charset="0"/>
              </a:rPr>
            </a:br>
            <a:br>
              <a:rPr lang="en-US" sz="6600" b="1" i="1" dirty="0">
                <a:solidFill>
                  <a:schemeClr val="bg1"/>
                </a:solidFill>
                <a:effectLst/>
                <a:latin typeface="Real Head Pro"/>
                <a:ea typeface="Times New Roman" panose="02020603050405020304" pitchFamily="18" charset="0"/>
              </a:rPr>
            </a:br>
            <a:r>
              <a:rPr lang="en-US" sz="6600" b="1" i="1" dirty="0">
                <a:solidFill>
                  <a:schemeClr val="bg1"/>
                </a:solidFill>
                <a:effectLst/>
                <a:latin typeface="Real Head Pro"/>
                <a:ea typeface="Times New Roman" panose="02020603050405020304" pitchFamily="18" charset="0"/>
              </a:rPr>
              <a:t> </a:t>
            </a:r>
            <a:br>
              <a:rPr lang="en-US" sz="6600" b="1" i="1" dirty="0">
                <a:solidFill>
                  <a:schemeClr val="bg1"/>
                </a:solidFill>
                <a:effectLst/>
                <a:latin typeface="Real Head Pro"/>
                <a:ea typeface="Times New Roman" panose="02020603050405020304" pitchFamily="18" charset="0"/>
              </a:rPr>
            </a:br>
            <a:br>
              <a:rPr lang="en-US" sz="6600" b="1" i="1" dirty="0">
                <a:solidFill>
                  <a:schemeClr val="bg1"/>
                </a:solidFill>
                <a:effectLst/>
                <a:latin typeface="Times New Roman" panose="02020603050405020304" pitchFamily="18" charset="0"/>
                <a:ea typeface="Times New Roman" panose="02020603050405020304" pitchFamily="18" charset="0"/>
              </a:rPr>
            </a:br>
            <a:br>
              <a:rPr lang="en-US" sz="6600" dirty="0">
                <a:solidFill>
                  <a:schemeClr val="bg1"/>
                </a:solidFill>
                <a:effectLst/>
                <a:latin typeface="Times New Roman" panose="02020603050405020304" pitchFamily="18" charset="0"/>
                <a:ea typeface="Times New Roman" panose="02020603050405020304" pitchFamily="18" charset="0"/>
              </a:rPr>
            </a:br>
            <a:endParaRPr lang="en-US" sz="6600" dirty="0">
              <a:solidFill>
                <a:schemeClr val="bg1"/>
              </a:solidFill>
            </a:endParaRPr>
          </a:p>
        </p:txBody>
      </p:sp>
      <p:sp>
        <p:nvSpPr>
          <p:cNvPr id="4" name="TextBox 3">
            <a:extLst>
              <a:ext uri="{FF2B5EF4-FFF2-40B4-BE49-F238E27FC236}">
                <a16:creationId xmlns:a16="http://schemas.microsoft.com/office/drawing/2014/main" id="{45D1A9DF-7591-8C56-9AB9-305907CD9447}"/>
              </a:ext>
            </a:extLst>
          </p:cNvPr>
          <p:cNvSpPr txBox="1"/>
          <p:nvPr/>
        </p:nvSpPr>
        <p:spPr>
          <a:xfrm>
            <a:off x="675640" y="2963595"/>
            <a:ext cx="10840720" cy="1938992"/>
          </a:xfrm>
          <a:prstGeom prst="rect">
            <a:avLst/>
          </a:prstGeom>
          <a:noFill/>
        </p:spPr>
        <p:txBody>
          <a:bodyPr wrap="square">
            <a:spAutoFit/>
          </a:bodyPr>
          <a:lstStyle/>
          <a:p>
            <a:r>
              <a:rPr lang="en-US" sz="6000" b="1" dirty="0">
                <a:solidFill>
                  <a:schemeClr val="bg1"/>
                </a:solidFill>
                <a:effectLst/>
                <a:latin typeface="Real Head Pro"/>
                <a:ea typeface="Times New Roman" panose="02020603050405020304" pitchFamily="18" charset="0"/>
              </a:rPr>
              <a:t>Office of Research Development!</a:t>
            </a:r>
            <a:br>
              <a:rPr lang="en-US" sz="6000" b="1" i="1" dirty="0">
                <a:solidFill>
                  <a:schemeClr val="bg1"/>
                </a:solidFill>
                <a:effectLst/>
                <a:latin typeface="Real Head Pro"/>
                <a:ea typeface="Times New Roman" panose="02020603050405020304" pitchFamily="18" charset="0"/>
              </a:rPr>
            </a:br>
            <a:endParaRPr lang="en-US" sz="6000" dirty="0"/>
          </a:p>
        </p:txBody>
      </p:sp>
    </p:spTree>
    <p:extLst>
      <p:ext uri="{BB962C8B-B14F-4D97-AF65-F5344CB8AC3E}">
        <p14:creationId xmlns:p14="http://schemas.microsoft.com/office/powerpoint/2010/main" val="18311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21F1E2-BA79-7049-8F5E-E649D2587424}"/>
              </a:ext>
            </a:extLst>
          </p:cNvPr>
          <p:cNvSpPr>
            <a:spLocks noGrp="1"/>
          </p:cNvSpPr>
          <p:nvPr>
            <p:ph idx="1"/>
          </p:nvPr>
        </p:nvSpPr>
        <p:spPr>
          <a:xfrm>
            <a:off x="2767197" y="1476030"/>
            <a:ext cx="8434647" cy="3948047"/>
          </a:xfrm>
        </p:spPr>
        <p:txBody>
          <a:bodyPr vert="horz" lIns="91440" tIns="45720" rIns="91440" bIns="45720" rtlCol="0" anchor="t">
            <a:noAutofit/>
          </a:bodyPr>
          <a:lstStyle/>
          <a:p>
            <a:pPr marL="914400" lvl="1" indent="-457200">
              <a:buFont typeface="+mj-lt"/>
              <a:buAutoNum type="arabicPeriod"/>
            </a:pPr>
            <a:r>
              <a:rPr lang="en-US" sz="3200" dirty="0">
                <a:latin typeface="Real Head Pro"/>
              </a:rPr>
              <a:t>Research Development staff identify and curate funding opportunities and share via targeted emails to researchers</a:t>
            </a:r>
          </a:p>
          <a:p>
            <a:pPr marL="914400" lvl="1" indent="-457200">
              <a:buFont typeface="+mj-lt"/>
              <a:buAutoNum type="arabicPeriod"/>
            </a:pPr>
            <a:r>
              <a:rPr lang="en-US" sz="3200" dirty="0">
                <a:latin typeface="Real Head Pro"/>
              </a:rPr>
              <a:t>Pivot Database of funding opportunities</a:t>
            </a:r>
          </a:p>
          <a:p>
            <a:pPr marL="914388" lvl="2" indent="0">
              <a:buNone/>
            </a:pPr>
            <a:r>
              <a:rPr lang="en-US" sz="3200" dirty="0">
                <a:solidFill>
                  <a:srgbClr val="C00000"/>
                </a:solidFill>
                <a:latin typeface="Real Head Pro"/>
                <a:hlinkClick r:id="rId3">
                  <a:extLst>
                    <a:ext uri="{A12FA001-AC4F-418D-AE19-62706E023703}">
                      <ahyp:hlinkClr xmlns:ahyp="http://schemas.microsoft.com/office/drawing/2018/hyperlinkcolor" val="tx"/>
                    </a:ext>
                  </a:extLst>
                </a:hlinkClick>
              </a:rPr>
              <a:t>pivot.proquest.com/funding</a:t>
            </a:r>
            <a:r>
              <a:rPr lang="en-US" sz="3200" dirty="0">
                <a:solidFill>
                  <a:srgbClr val="C00000"/>
                </a:solidFill>
                <a:latin typeface="Real Head Pro"/>
              </a:rPr>
              <a:t> </a:t>
            </a:r>
            <a:endParaRPr lang="en-US" sz="3200" dirty="0">
              <a:latin typeface="Real Head Pro"/>
            </a:endParaRPr>
          </a:p>
          <a:p>
            <a:pPr marL="914400" lvl="1" indent="-457200">
              <a:buFont typeface="+mj-lt"/>
              <a:buAutoNum type="arabicPeriod"/>
            </a:pPr>
            <a:r>
              <a:rPr lang="en-US" sz="3200" dirty="0">
                <a:latin typeface="Real Head Pro"/>
              </a:rPr>
              <a:t>Internal database of Limited Submissions: </a:t>
            </a:r>
            <a:r>
              <a:rPr lang="en-US" sz="3200" dirty="0">
                <a:solidFill>
                  <a:srgbClr val="C00000"/>
                </a:solidFill>
                <a:latin typeface="Real Head Pro"/>
                <a:hlinkClick r:id="rId4">
                  <a:extLst>
                    <a:ext uri="{A12FA001-AC4F-418D-AE19-62706E023703}">
                      <ahyp:hlinkClr xmlns:ahyp="http://schemas.microsoft.com/office/drawing/2018/hyperlinkcolor" val="tx"/>
                    </a:ext>
                  </a:extLst>
                </a:hlinkClick>
              </a:rPr>
              <a:t>Funding Announcements Archive - Research Development at Northeastern University</a:t>
            </a:r>
            <a:endParaRPr lang="en-US" sz="3200" dirty="0">
              <a:solidFill>
                <a:srgbClr val="C00000"/>
              </a:solidFill>
              <a:latin typeface="Real Head Pro"/>
            </a:endParaRPr>
          </a:p>
          <a:p>
            <a:pPr marL="914388" lvl="1" indent="-457200">
              <a:buFont typeface="+mj-lt"/>
              <a:buAutoNum type="arabicPeriod"/>
            </a:pPr>
            <a:r>
              <a:rPr lang="en-US" sz="3200" dirty="0">
                <a:latin typeface="Real Head Pro"/>
              </a:rPr>
              <a:t>Additional Resources include </a:t>
            </a:r>
            <a:r>
              <a:rPr lang="en-US" sz="3200" u="sng" dirty="0">
                <a:solidFill>
                  <a:srgbClr val="C00000"/>
                </a:solidFill>
                <a:latin typeface="Real Head Pro"/>
              </a:rPr>
              <a:t>Foundation Directory Online </a:t>
            </a:r>
            <a:r>
              <a:rPr lang="en-US" sz="3200" dirty="0">
                <a:latin typeface="Real Head Pro"/>
              </a:rPr>
              <a:t>&amp; Philanthropy News Digest email alerts</a:t>
            </a:r>
          </a:p>
        </p:txBody>
      </p:sp>
      <p:pic>
        <p:nvPicPr>
          <p:cNvPr id="20" name="Picture 19" descr="A picture containing text, person, indoor, computer&#10;&#10;Description automatically generated">
            <a:extLst>
              <a:ext uri="{FF2B5EF4-FFF2-40B4-BE49-F238E27FC236}">
                <a16:creationId xmlns:a16="http://schemas.microsoft.com/office/drawing/2014/main" id="{D48B113C-C087-4409-8FC8-1A08F44B915A}"/>
              </a:ext>
            </a:extLst>
          </p:cNvPr>
          <p:cNvPicPr>
            <a:picLocks noChangeAspect="1"/>
          </p:cNvPicPr>
          <p:nvPr/>
        </p:nvPicPr>
        <p:blipFill rotWithShape="1">
          <a:blip r:embed="rId5">
            <a:extLst>
              <a:ext uri="{28A0092B-C50C-407E-A947-70E740481C1C}">
                <a14:useLocalDpi xmlns:a14="http://schemas.microsoft.com/office/drawing/2010/main" val="0"/>
              </a:ext>
            </a:extLst>
          </a:blip>
          <a:srcRect l="29902" t="11297"/>
          <a:stretch/>
        </p:blipFill>
        <p:spPr>
          <a:xfrm>
            <a:off x="-2" y="-1"/>
            <a:ext cx="2991195" cy="2522521"/>
          </a:xfrm>
          <a:prstGeom prst="rect">
            <a:avLst/>
          </a:prstGeom>
        </p:spPr>
      </p:pic>
      <p:pic>
        <p:nvPicPr>
          <p:cNvPr id="6" name="Picture 5" descr="A group of people standing in front of a whiteboard&#10;&#10;Description automatically generated with medium confidence">
            <a:extLst>
              <a:ext uri="{FF2B5EF4-FFF2-40B4-BE49-F238E27FC236}">
                <a16:creationId xmlns:a16="http://schemas.microsoft.com/office/drawing/2014/main" id="{1A8DD910-65D4-4A21-8AC1-86F430E01588}"/>
              </a:ext>
            </a:extLst>
          </p:cNvPr>
          <p:cNvPicPr>
            <a:picLocks noChangeAspect="1"/>
          </p:cNvPicPr>
          <p:nvPr/>
        </p:nvPicPr>
        <p:blipFill rotWithShape="1">
          <a:blip r:embed="rId6">
            <a:extLst>
              <a:ext uri="{28A0092B-C50C-407E-A947-70E740481C1C}">
                <a14:useLocalDpi xmlns:a14="http://schemas.microsoft.com/office/drawing/2010/main" val="0"/>
              </a:ext>
            </a:extLst>
          </a:blip>
          <a:srcRect l="36883"/>
          <a:stretch/>
        </p:blipFill>
        <p:spPr>
          <a:xfrm>
            <a:off x="0" y="2223676"/>
            <a:ext cx="2991194" cy="3158294"/>
          </a:xfrm>
          <a:prstGeom prst="rect">
            <a:avLst/>
          </a:prstGeom>
        </p:spPr>
      </p:pic>
      <p:pic>
        <p:nvPicPr>
          <p:cNvPr id="8" name="Picture 7" descr="A group of people sitting in a room&#10;&#10;Description automatically generated with low confidence">
            <a:extLst>
              <a:ext uri="{FF2B5EF4-FFF2-40B4-BE49-F238E27FC236}">
                <a16:creationId xmlns:a16="http://schemas.microsoft.com/office/drawing/2014/main" id="{3B8B2D0A-C82E-4939-8933-7570F37F79F4}"/>
              </a:ext>
            </a:extLst>
          </p:cNvPr>
          <p:cNvPicPr>
            <a:picLocks noChangeAspect="1"/>
          </p:cNvPicPr>
          <p:nvPr/>
        </p:nvPicPr>
        <p:blipFill rotWithShape="1">
          <a:blip r:embed="rId7">
            <a:extLst>
              <a:ext uri="{28A0092B-C50C-407E-A947-70E740481C1C}">
                <a14:useLocalDpi xmlns:a14="http://schemas.microsoft.com/office/drawing/2010/main" val="0"/>
              </a:ext>
            </a:extLst>
          </a:blip>
          <a:srcRect l="13439" t="29594" r="29902"/>
          <a:stretch/>
        </p:blipFill>
        <p:spPr>
          <a:xfrm>
            <a:off x="-2" y="4380874"/>
            <a:ext cx="2991197" cy="2477126"/>
          </a:xfrm>
          <a:prstGeom prst="rect">
            <a:avLst/>
          </a:prstGeom>
        </p:spPr>
      </p:pic>
      <p:sp>
        <p:nvSpPr>
          <p:cNvPr id="9" name="TextBox 8">
            <a:extLst>
              <a:ext uri="{FF2B5EF4-FFF2-40B4-BE49-F238E27FC236}">
                <a16:creationId xmlns:a16="http://schemas.microsoft.com/office/drawing/2014/main" id="{0C931DAB-F125-7972-9359-0A4E327A7FC7}"/>
              </a:ext>
            </a:extLst>
          </p:cNvPr>
          <p:cNvSpPr txBox="1"/>
          <p:nvPr/>
        </p:nvSpPr>
        <p:spPr>
          <a:xfrm>
            <a:off x="3132957" y="298404"/>
            <a:ext cx="64769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Real Head Pro"/>
              </a:rPr>
              <a:t>Finding External Funding</a:t>
            </a:r>
          </a:p>
        </p:txBody>
      </p:sp>
    </p:spTree>
    <p:extLst>
      <p:ext uri="{BB962C8B-B14F-4D97-AF65-F5344CB8AC3E}">
        <p14:creationId xmlns:p14="http://schemas.microsoft.com/office/powerpoint/2010/main" val="26754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1B68F-FDE3-CA5B-4567-7CCE9DF81290}"/>
              </a:ext>
            </a:extLst>
          </p:cNvPr>
          <p:cNvPicPr>
            <a:picLocks noChangeAspect="1"/>
          </p:cNvPicPr>
          <p:nvPr/>
        </p:nvPicPr>
        <p:blipFill>
          <a:blip r:embed="rId2"/>
          <a:srcRect l="56285" r="2640" b="9689"/>
          <a:stretch/>
        </p:blipFill>
        <p:spPr>
          <a:xfrm>
            <a:off x="-557430" y="0"/>
            <a:ext cx="11829480" cy="7315200"/>
          </a:xfrm>
          <a:prstGeom prst="rect">
            <a:avLst/>
          </a:prstGeom>
        </p:spPr>
      </p:pic>
    </p:spTree>
    <p:extLst>
      <p:ext uri="{BB962C8B-B14F-4D97-AF65-F5344CB8AC3E}">
        <p14:creationId xmlns:p14="http://schemas.microsoft.com/office/powerpoint/2010/main" val="415276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825555-444D-6590-74CC-31E5EC3B0F7E}"/>
              </a:ext>
            </a:extLst>
          </p:cNvPr>
          <p:cNvPicPr>
            <a:picLocks noGrp="1" noChangeAspect="1"/>
          </p:cNvPicPr>
          <p:nvPr>
            <p:ph idx="1"/>
          </p:nvPr>
        </p:nvPicPr>
        <p:blipFill>
          <a:blip r:embed="rId2"/>
          <a:stretch>
            <a:fillRect/>
          </a:stretch>
        </p:blipFill>
        <p:spPr>
          <a:xfrm>
            <a:off x="551120" y="1430229"/>
            <a:ext cx="9571075" cy="4574345"/>
          </a:xfrm>
          <a:noFill/>
        </p:spPr>
      </p:pic>
      <p:sp>
        <p:nvSpPr>
          <p:cNvPr id="2" name="Title 1">
            <a:extLst>
              <a:ext uri="{FF2B5EF4-FFF2-40B4-BE49-F238E27FC236}">
                <a16:creationId xmlns:a16="http://schemas.microsoft.com/office/drawing/2014/main" id="{9944E7EB-50E1-E66F-AEC2-39078DF4921B}"/>
              </a:ext>
            </a:extLst>
          </p:cNvPr>
          <p:cNvSpPr>
            <a:spLocks noGrp="1"/>
          </p:cNvSpPr>
          <p:nvPr>
            <p:ph type="title"/>
          </p:nvPr>
        </p:nvSpPr>
        <p:spPr>
          <a:xfrm>
            <a:off x="763771" y="0"/>
            <a:ext cx="10515600" cy="1325563"/>
          </a:xfrm>
        </p:spPr>
        <p:txBody>
          <a:bodyPr vert="horz" lIns="91440" tIns="45720" rIns="91440" bIns="45720" rtlCol="0" anchor="b">
            <a:normAutofit/>
          </a:bodyPr>
          <a:lstStyle/>
          <a:p>
            <a:r>
              <a:rPr lang="en-US" b="1" kern="1200" dirty="0">
                <a:latin typeface="Real Text Pro" charset="0"/>
                <a:ea typeface="Real Text Pro" charset="0"/>
                <a:cs typeface="Real Text Pro" charset="0"/>
              </a:rPr>
              <a:t>Pivot</a:t>
            </a:r>
          </a:p>
        </p:txBody>
      </p:sp>
      <p:sp>
        <p:nvSpPr>
          <p:cNvPr id="7" name="TextBox 6">
            <a:extLst>
              <a:ext uri="{FF2B5EF4-FFF2-40B4-BE49-F238E27FC236}">
                <a16:creationId xmlns:a16="http://schemas.microsoft.com/office/drawing/2014/main" id="{E8FB701B-AFAB-38CA-182B-1F12F56A7D93}"/>
              </a:ext>
            </a:extLst>
          </p:cNvPr>
          <p:cNvSpPr txBox="1"/>
          <p:nvPr/>
        </p:nvSpPr>
        <p:spPr>
          <a:xfrm>
            <a:off x="1146722" y="6257260"/>
            <a:ext cx="9420631" cy="3811588"/>
          </a:xfrm>
          <a:prstGeom prst="rect">
            <a:avLst/>
          </a:prstGeom>
        </p:spPr>
        <p:txBody>
          <a:bodyPr vert="horz" lIns="91440" tIns="45720" rIns="91440" bIns="45720" rtlCol="0">
            <a:normAutofit/>
          </a:bodyPr>
          <a:lstStyle/>
          <a:p>
            <a:pPr>
              <a:lnSpc>
                <a:spcPct val="90000"/>
              </a:lnSpc>
              <a:spcBef>
                <a:spcPts val="1000"/>
              </a:spcBef>
            </a:pPr>
            <a:r>
              <a:rPr lang="en-US" sz="2800" kern="1200" dirty="0">
                <a:latin typeface="Real Text Pro" charset="0"/>
                <a:ea typeface="Real Text Pro" charset="0"/>
                <a:cs typeface="Real Text Pro" charset="0"/>
              </a:rPr>
              <a:t>https://resdev.northeastern.edu/pivot-funding-search/</a:t>
            </a:r>
          </a:p>
        </p:txBody>
      </p:sp>
    </p:spTree>
    <p:extLst>
      <p:ext uri="{BB962C8B-B14F-4D97-AF65-F5344CB8AC3E}">
        <p14:creationId xmlns:p14="http://schemas.microsoft.com/office/powerpoint/2010/main" val="1329009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93744F-87E7-715B-3578-995599B11D54}"/>
              </a:ext>
            </a:extLst>
          </p:cNvPr>
          <p:cNvPicPr>
            <a:picLocks noChangeAspect="1"/>
          </p:cNvPicPr>
          <p:nvPr/>
        </p:nvPicPr>
        <p:blipFill rotWithShape="1">
          <a:blip r:embed="rId3"/>
          <a:srcRect l="38770" r="15511" b="60198"/>
          <a:stretch/>
        </p:blipFill>
        <p:spPr>
          <a:xfrm rot="5400000">
            <a:off x="7199386" y="1884766"/>
            <a:ext cx="6883604" cy="3114071"/>
          </a:xfrm>
          <a:prstGeom prst="rect">
            <a:avLst/>
          </a:prstGeom>
        </p:spPr>
      </p:pic>
      <p:pic>
        <p:nvPicPr>
          <p:cNvPr id="4" name="Graphic 3">
            <a:extLst>
              <a:ext uri="{FF2B5EF4-FFF2-40B4-BE49-F238E27FC236}">
                <a16:creationId xmlns:a16="http://schemas.microsoft.com/office/drawing/2014/main" id="{356A2977-409B-C585-F1BE-518B29B9C98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0310" r="84744"/>
          <a:stretch/>
        </p:blipFill>
        <p:spPr>
          <a:xfrm>
            <a:off x="-122993" y="0"/>
            <a:ext cx="2306073" cy="2322942"/>
          </a:xfrm>
          <a:prstGeom prst="rect">
            <a:avLst/>
          </a:prstGeom>
        </p:spPr>
      </p:pic>
      <p:sp>
        <p:nvSpPr>
          <p:cNvPr id="2" name="Title 1">
            <a:extLst>
              <a:ext uri="{FF2B5EF4-FFF2-40B4-BE49-F238E27FC236}">
                <a16:creationId xmlns:a16="http://schemas.microsoft.com/office/drawing/2014/main" id="{6BCC5605-18E3-B82A-73D0-2177464A23BB}"/>
              </a:ext>
            </a:extLst>
          </p:cNvPr>
          <p:cNvSpPr>
            <a:spLocks noGrp="1"/>
          </p:cNvSpPr>
          <p:nvPr>
            <p:ph type="title"/>
          </p:nvPr>
        </p:nvSpPr>
        <p:spPr>
          <a:xfrm>
            <a:off x="125588" y="267717"/>
            <a:ext cx="10515600" cy="1325563"/>
          </a:xfrm>
        </p:spPr>
        <p:txBody>
          <a:bodyPr>
            <a:normAutofit/>
          </a:bodyPr>
          <a:lstStyle/>
          <a:p>
            <a:r>
              <a:rPr lang="en-US" sz="3600" b="1" spc="37" dirty="0">
                <a:solidFill>
                  <a:srgbClr val="202020"/>
                </a:solidFill>
                <a:latin typeface="Real Head Pro"/>
                <a:ea typeface="Source Sans Pro Light" panose="020B0403030403020204" pitchFamily="34" charset="0"/>
                <a:cs typeface="+mn-cs"/>
              </a:rPr>
              <a:t>Internal funding: TIER 1</a:t>
            </a:r>
            <a:br>
              <a:rPr lang="en-US" sz="4000" b="1" spc="37" dirty="0">
                <a:solidFill>
                  <a:srgbClr val="202020"/>
                </a:solidFill>
                <a:latin typeface="Real Head Pro"/>
                <a:ea typeface="Source Sans Pro Light" panose="020B0403030403020204" pitchFamily="34" charset="0"/>
                <a:cs typeface="+mn-cs"/>
              </a:rPr>
            </a:br>
            <a:r>
              <a:rPr lang="en-US" sz="2400" dirty="0">
                <a:latin typeface="Real Head Pro"/>
              </a:rPr>
              <a:t>Transforming Interdisciplinary Experiential Research</a:t>
            </a:r>
            <a:endParaRPr lang="en-US" sz="2000" b="1" spc="37" dirty="0">
              <a:solidFill>
                <a:srgbClr val="202020"/>
              </a:solidFill>
              <a:latin typeface="Real Head Pro"/>
              <a:ea typeface="Source Sans Pro Light" panose="020B0403030403020204" pitchFamily="34" charset="0"/>
              <a:cs typeface="+mn-cs"/>
            </a:endParaRPr>
          </a:p>
        </p:txBody>
      </p:sp>
      <p:sp>
        <p:nvSpPr>
          <p:cNvPr id="5" name="TextBox 4">
            <a:extLst>
              <a:ext uri="{FF2B5EF4-FFF2-40B4-BE49-F238E27FC236}">
                <a16:creationId xmlns:a16="http://schemas.microsoft.com/office/drawing/2014/main" id="{632C13B3-987C-0C8E-63EE-CFF88BF19A55}"/>
              </a:ext>
            </a:extLst>
          </p:cNvPr>
          <p:cNvSpPr txBox="1"/>
          <p:nvPr/>
        </p:nvSpPr>
        <p:spPr>
          <a:xfrm>
            <a:off x="508337" y="1552832"/>
            <a:ext cx="5911483" cy="43858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Source Sans Pro Light" panose="020B0403030403020204" pitchFamily="34" charset="0"/>
                <a:cs typeface="+mn-cs"/>
              </a:rPr>
              <a:t>Provides funds to support interdisciplinary teams to secure proof of concept, with a goal of successfully competing for future external sponsored research opportunities</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Source Sans Pro Light" panose="020B0403030403020204" pitchFamily="34" charset="0"/>
                <a:cs typeface="+mn-cs"/>
              </a:rPr>
              <a:t>Multiple fifteen-month grants of up to $50,000 are awarded each year</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Source Sans Pro Light" panose="020B0403030403020204" pitchFamily="34" charset="0"/>
                <a:cs typeface="+mn-cs"/>
              </a:rPr>
              <a:t>Proposals must address “NABC” Review Criteria: Need, Approach, Benefits/Costs, Competition</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Source Sans Pro Light" panose="020B0403030403020204" pitchFamily="34" charset="0"/>
                <a:cs typeface="+mn-cs"/>
              </a:rPr>
              <a:t>Opportunity to build collaborations across campuses and across disciplines</a:t>
            </a:r>
          </a:p>
        </p:txBody>
      </p:sp>
      <p:pic>
        <p:nvPicPr>
          <p:cNvPr id="8" name="Picture 7" descr="A picture containing person, indoor&#10;&#10;Description automatically generated">
            <a:extLst>
              <a:ext uri="{FF2B5EF4-FFF2-40B4-BE49-F238E27FC236}">
                <a16:creationId xmlns:a16="http://schemas.microsoft.com/office/drawing/2014/main" id="{C19F7B94-B37A-C1DF-80AB-7BA7591665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2802" y="1860997"/>
            <a:ext cx="5202700" cy="3468467"/>
          </a:xfrm>
          <a:prstGeom prst="rect">
            <a:avLst/>
          </a:prstGeom>
        </p:spPr>
      </p:pic>
      <p:sp>
        <p:nvSpPr>
          <p:cNvPr id="7" name="Rectangle: Rounded Corners 6">
            <a:extLst>
              <a:ext uri="{FF2B5EF4-FFF2-40B4-BE49-F238E27FC236}">
                <a16:creationId xmlns:a16="http://schemas.microsoft.com/office/drawing/2014/main" id="{C3FA3A41-9861-4FF5-AD9D-752290344642}"/>
              </a:ext>
            </a:extLst>
          </p:cNvPr>
          <p:cNvSpPr/>
          <p:nvPr/>
        </p:nvSpPr>
        <p:spPr>
          <a:xfrm>
            <a:off x="9259410" y="459444"/>
            <a:ext cx="2424253" cy="1114487"/>
          </a:xfrm>
          <a:prstGeom prst="roundRect">
            <a:avLst/>
          </a:prstGeom>
          <a:blipFill>
            <a:blip r:embed="rId7">
              <a:alphaModFix amt="48000"/>
            </a:blip>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Funding Opportunities</a:t>
            </a:r>
          </a:p>
        </p:txBody>
      </p:sp>
      <p:sp>
        <p:nvSpPr>
          <p:cNvPr id="9" name="Rectangle: Rounded Corners 8">
            <a:extLst>
              <a:ext uri="{FF2B5EF4-FFF2-40B4-BE49-F238E27FC236}">
                <a16:creationId xmlns:a16="http://schemas.microsoft.com/office/drawing/2014/main" id="{858EE7F9-8ED0-4EBC-9A50-8EE906D781E9}"/>
              </a:ext>
            </a:extLst>
          </p:cNvPr>
          <p:cNvSpPr/>
          <p:nvPr/>
        </p:nvSpPr>
        <p:spPr>
          <a:xfrm>
            <a:off x="6684462" y="478793"/>
            <a:ext cx="2485565" cy="1114487"/>
          </a:xfrm>
          <a:prstGeom prst="roundRect">
            <a:avLst/>
          </a:prstGeom>
          <a:blipFill>
            <a:blip r:embed="rId8">
              <a:alphaModFix amt="48000"/>
            </a:blip>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Researcher Positioning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&amp; Teaming</a:t>
            </a:r>
          </a:p>
        </p:txBody>
      </p:sp>
    </p:spTree>
    <p:extLst>
      <p:ext uri="{BB962C8B-B14F-4D97-AF65-F5344CB8AC3E}">
        <p14:creationId xmlns:p14="http://schemas.microsoft.com/office/powerpoint/2010/main" val="3850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93744F-87E7-715B-3578-995599B11D54}"/>
              </a:ext>
            </a:extLst>
          </p:cNvPr>
          <p:cNvPicPr>
            <a:picLocks noChangeAspect="1"/>
          </p:cNvPicPr>
          <p:nvPr/>
        </p:nvPicPr>
        <p:blipFill rotWithShape="1">
          <a:blip r:embed="rId3"/>
          <a:srcRect l="38770" r="15511" b="60198"/>
          <a:stretch/>
        </p:blipFill>
        <p:spPr>
          <a:xfrm rot="5400000">
            <a:off x="7199386" y="1884766"/>
            <a:ext cx="6883604" cy="3114071"/>
          </a:xfrm>
          <a:prstGeom prst="rect">
            <a:avLst/>
          </a:prstGeom>
        </p:spPr>
      </p:pic>
      <p:pic>
        <p:nvPicPr>
          <p:cNvPr id="4" name="Graphic 3">
            <a:extLst>
              <a:ext uri="{FF2B5EF4-FFF2-40B4-BE49-F238E27FC236}">
                <a16:creationId xmlns:a16="http://schemas.microsoft.com/office/drawing/2014/main" id="{356A2977-409B-C585-F1BE-518B29B9C98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0310" r="84744"/>
          <a:stretch/>
        </p:blipFill>
        <p:spPr>
          <a:xfrm>
            <a:off x="-122993" y="0"/>
            <a:ext cx="2306073" cy="2322942"/>
          </a:xfrm>
          <a:prstGeom prst="rect">
            <a:avLst/>
          </a:prstGeom>
        </p:spPr>
      </p:pic>
      <p:sp>
        <p:nvSpPr>
          <p:cNvPr id="2" name="Title 1">
            <a:extLst>
              <a:ext uri="{FF2B5EF4-FFF2-40B4-BE49-F238E27FC236}">
                <a16:creationId xmlns:a16="http://schemas.microsoft.com/office/drawing/2014/main" id="{6BCC5605-18E3-B82A-73D0-2177464A23BB}"/>
              </a:ext>
            </a:extLst>
          </p:cNvPr>
          <p:cNvSpPr>
            <a:spLocks noGrp="1"/>
          </p:cNvSpPr>
          <p:nvPr>
            <p:ph type="title"/>
          </p:nvPr>
        </p:nvSpPr>
        <p:spPr>
          <a:xfrm>
            <a:off x="427134" y="266648"/>
            <a:ext cx="10515600" cy="1325563"/>
          </a:xfrm>
        </p:spPr>
        <p:txBody>
          <a:bodyPr>
            <a:normAutofit/>
          </a:bodyPr>
          <a:lstStyle/>
          <a:p>
            <a:r>
              <a:rPr lang="en-US" sz="3600" b="1" spc="37" dirty="0">
                <a:solidFill>
                  <a:srgbClr val="202020"/>
                </a:solidFill>
                <a:latin typeface="Real Head Pro"/>
                <a:ea typeface="Source Sans Pro Light" panose="020B0403030403020204" pitchFamily="34" charset="0"/>
                <a:cs typeface="+mn-cs"/>
              </a:rPr>
              <a:t>Internal funding: Impact Engines</a:t>
            </a:r>
            <a:br>
              <a:rPr lang="en-US" sz="4000" b="1" spc="37" dirty="0">
                <a:solidFill>
                  <a:srgbClr val="202020"/>
                </a:solidFill>
                <a:latin typeface="Real Head Pro"/>
                <a:ea typeface="Source Sans Pro Light" panose="020B0403030403020204" pitchFamily="34" charset="0"/>
                <a:cs typeface="+mn-cs"/>
              </a:rPr>
            </a:br>
            <a:r>
              <a:rPr lang="en-US" sz="2000" dirty="0">
                <a:latin typeface="Real Head Pro"/>
              </a:rPr>
              <a:t>A new model for 21st century problem solving</a:t>
            </a:r>
            <a:endParaRPr lang="en-US" sz="2000" b="1" spc="37" dirty="0">
              <a:solidFill>
                <a:srgbClr val="202020"/>
              </a:solidFill>
              <a:latin typeface="Real Head Pro"/>
              <a:ea typeface="Source Sans Pro Light" panose="020B0403030403020204" pitchFamily="34" charset="0"/>
              <a:cs typeface="+mn-cs"/>
            </a:endParaRPr>
          </a:p>
        </p:txBody>
      </p:sp>
      <p:sp>
        <p:nvSpPr>
          <p:cNvPr id="5" name="TextBox 4">
            <a:extLst>
              <a:ext uri="{FF2B5EF4-FFF2-40B4-BE49-F238E27FC236}">
                <a16:creationId xmlns:a16="http://schemas.microsoft.com/office/drawing/2014/main" id="{632C13B3-987C-0C8E-63EE-CFF88BF19A55}"/>
              </a:ext>
            </a:extLst>
          </p:cNvPr>
          <p:cNvSpPr txBox="1"/>
          <p:nvPr/>
        </p:nvSpPr>
        <p:spPr>
          <a:xfrm>
            <a:off x="427134" y="1858859"/>
            <a:ext cx="5911483" cy="44627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Key pillar of </a:t>
            </a:r>
            <a:r>
              <a:rPr kumimoji="0" lang="en-US" sz="2400" b="0" i="0" u="none" strike="noStrike" kern="1200" cap="none" spc="0" normalizeH="0" baseline="0" noProof="0" dirty="0" err="1">
                <a:ln>
                  <a:noFill/>
                </a:ln>
                <a:solidFill>
                  <a:prstClr val="black"/>
                </a:solidFill>
                <a:effectLst/>
                <a:uLnTx/>
                <a:uFillTx/>
                <a:latin typeface="Real Head Pro"/>
                <a:ea typeface="Source Sans Pro Light" panose="020B0403030403020204" pitchFamily="34" charset="0"/>
              </a:rPr>
              <a:t>Northeastern’s</a:t>
            </a: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 Academic Plan </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Positions Northeastern as a leader in research with broad societal impact </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Fosters interdisciplinary learning, research, and partnerships to solve challenges with the goal of maximum impact</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Spans and connects diverse disciplines, colleges, campuses, industry sectors, and communities around problem solving</a:t>
            </a:r>
          </a:p>
          <a:p>
            <a:pPr marL="342900" marR="0" lvl="0" indent="-342900" algn="l" defTabSz="914400" rtl="0" eaLnBrk="1" fontAlgn="auto" latinLnBrk="0" hangingPunct="1">
              <a:lnSpc>
                <a:spcPct val="100000"/>
              </a:lnSpc>
              <a:spcBef>
                <a:spcPts val="0"/>
              </a:spcBef>
              <a:spcAft>
                <a:spcPts val="60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Website has more info: </a:t>
            </a: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hlinkClick r:id="rId6"/>
              </a:rPr>
              <a:t>https://impactengines.northeastern.edu/</a:t>
            </a:r>
            <a:r>
              <a:rPr kumimoji="0" lang="en-US" sz="2400" b="0" i="0" u="none" strike="noStrike" kern="1200" cap="none" spc="0" normalizeH="0" baseline="0" noProof="0" dirty="0">
                <a:ln>
                  <a:noFill/>
                </a:ln>
                <a:solidFill>
                  <a:prstClr val="black"/>
                </a:solidFill>
                <a:effectLst/>
                <a:uLnTx/>
                <a:uFillTx/>
                <a:latin typeface="Real Head Pro"/>
                <a:ea typeface="Source Sans Pro Light" panose="020B0403030403020204" pitchFamily="34" charset="0"/>
              </a:rPr>
              <a:t> </a:t>
            </a:r>
            <a:endParaRPr kumimoji="0" lang="en-US" sz="1800" b="0" i="0" u="none" strike="noStrike" kern="1200" cap="none" spc="0" normalizeH="0" baseline="0" noProof="0" dirty="0">
              <a:ln>
                <a:noFill/>
              </a:ln>
              <a:solidFill>
                <a:prstClr val="black"/>
              </a:solidFill>
              <a:effectLst/>
              <a:uLnTx/>
              <a:uFillTx/>
              <a:latin typeface="Real Head Pro"/>
            </a:endParaRPr>
          </a:p>
        </p:txBody>
      </p:sp>
      <p:pic>
        <p:nvPicPr>
          <p:cNvPr id="7" name="Picture 6" descr="A group of people around a cake&#10;&#10;Description automatically generated with medium confidence">
            <a:extLst>
              <a:ext uri="{FF2B5EF4-FFF2-40B4-BE49-F238E27FC236}">
                <a16:creationId xmlns:a16="http://schemas.microsoft.com/office/drawing/2014/main" id="{1A24D02F-FDA3-1433-AC8E-4DD4ED698332}"/>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6338617" y="2151923"/>
            <a:ext cx="5627465" cy="3746284"/>
          </a:xfrm>
          <a:prstGeom prst="rect">
            <a:avLst/>
          </a:prstGeom>
        </p:spPr>
      </p:pic>
      <p:sp>
        <p:nvSpPr>
          <p:cNvPr id="9" name="Rectangle: Rounded Corners 8">
            <a:extLst>
              <a:ext uri="{FF2B5EF4-FFF2-40B4-BE49-F238E27FC236}">
                <a16:creationId xmlns:a16="http://schemas.microsoft.com/office/drawing/2014/main" id="{1D55497C-A956-43A3-B7EF-F9D418EC0E8E}"/>
              </a:ext>
            </a:extLst>
          </p:cNvPr>
          <p:cNvSpPr/>
          <p:nvPr/>
        </p:nvSpPr>
        <p:spPr>
          <a:xfrm>
            <a:off x="9476229" y="559711"/>
            <a:ext cx="2485565" cy="1114487"/>
          </a:xfrm>
          <a:prstGeom prst="roundRect">
            <a:avLst/>
          </a:prstGeom>
          <a:blipFill>
            <a:blip r:embed="rId8">
              <a:alphaModFix amt="48000"/>
            </a:blip>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Researcher Positioning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&amp; Teaming</a:t>
            </a:r>
          </a:p>
        </p:txBody>
      </p:sp>
      <p:sp>
        <p:nvSpPr>
          <p:cNvPr id="6" name="Rectangle: Rounded Corners 5">
            <a:extLst>
              <a:ext uri="{FF2B5EF4-FFF2-40B4-BE49-F238E27FC236}">
                <a16:creationId xmlns:a16="http://schemas.microsoft.com/office/drawing/2014/main" id="{C765BFF5-99A9-0C86-C066-E3AA23832AB5}"/>
              </a:ext>
            </a:extLst>
          </p:cNvPr>
          <p:cNvSpPr/>
          <p:nvPr/>
        </p:nvSpPr>
        <p:spPr>
          <a:xfrm>
            <a:off x="6963685" y="559711"/>
            <a:ext cx="2424253" cy="1114487"/>
          </a:xfrm>
          <a:prstGeom prst="roundRect">
            <a:avLst/>
          </a:prstGeom>
          <a:blipFill>
            <a:blip r:embed="rId9">
              <a:alphaModFix amt="48000"/>
            </a:blip>
            <a:stretch>
              <a:fillRect/>
            </a:stretch>
          </a:blipFill>
          <a:ln w="38100">
            <a:solidFill>
              <a:srgbClr val="D41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Funding Opportunities</a:t>
            </a:r>
          </a:p>
        </p:txBody>
      </p:sp>
    </p:spTree>
    <p:extLst>
      <p:ext uri="{BB962C8B-B14F-4D97-AF65-F5344CB8AC3E}">
        <p14:creationId xmlns:p14="http://schemas.microsoft.com/office/powerpoint/2010/main" val="22375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43068-2199-859D-E3EB-473E0D8A1E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18284-9D3F-0387-FF30-BCDC24809BFF}"/>
              </a:ext>
            </a:extLst>
          </p:cNvPr>
          <p:cNvSpPr>
            <a:spLocks noGrp="1"/>
          </p:cNvSpPr>
          <p:nvPr>
            <p:ph idx="1"/>
          </p:nvPr>
        </p:nvSpPr>
        <p:spPr>
          <a:xfrm>
            <a:off x="838200" y="1692001"/>
            <a:ext cx="10515600" cy="5086486"/>
          </a:xfrm>
        </p:spPr>
        <p:txBody>
          <a:bodyPr>
            <a:normAutofit fontScale="55000" lnSpcReduction="20000"/>
          </a:bodyPr>
          <a:lstStyle/>
          <a:p>
            <a:pPr>
              <a:lnSpc>
                <a:spcPct val="120000"/>
              </a:lnSpc>
              <a:spcBef>
                <a:spcPts val="0"/>
              </a:spcBef>
              <a:buSzPct val="99000"/>
            </a:pPr>
            <a:r>
              <a:rPr kumimoji="0" lang="en-US" sz="8000" u="none" strike="noStrike" kern="1200" cap="none" spc="0" normalizeH="0" baseline="0" noProof="0" dirty="0">
                <a:ln>
                  <a:noFill/>
                </a:ln>
                <a:solidFill>
                  <a:prstClr val="white"/>
                </a:solidFill>
                <a:effectLst/>
                <a:uLnTx/>
                <a:uFillTx/>
                <a:latin typeface="Real Head Pro"/>
                <a:ea typeface="Times New Roman" panose="02020603050405020304" pitchFamily="18" charset="0"/>
                <a:cs typeface="+mj-cs"/>
              </a:rPr>
              <a:t>Office of the Provost</a:t>
            </a:r>
          </a:p>
          <a:p>
            <a:pPr>
              <a:lnSpc>
                <a:spcPct val="120000"/>
              </a:lnSpc>
              <a:spcBef>
                <a:spcPts val="0"/>
              </a:spcBef>
              <a:buSzPct val="99000"/>
            </a:pPr>
            <a:r>
              <a:rPr kumimoji="0" lang="en-US" sz="8000" u="none" strike="noStrike" kern="1200" cap="none" spc="0" normalizeH="0" baseline="0" noProof="0" dirty="0">
                <a:ln>
                  <a:noFill/>
                </a:ln>
                <a:solidFill>
                  <a:prstClr val="white"/>
                </a:solidFill>
                <a:effectLst/>
                <a:uLnTx/>
                <a:uFillTx/>
                <a:latin typeface="Real Head Pro"/>
                <a:ea typeface="Times New Roman" panose="02020603050405020304" pitchFamily="18" charset="0"/>
                <a:cs typeface="+mj-cs"/>
              </a:rPr>
              <a:t>The Center for Advancing Teaching and Learning Through Research (CATLR)</a:t>
            </a:r>
          </a:p>
          <a:p>
            <a:pPr>
              <a:lnSpc>
                <a:spcPct val="120000"/>
              </a:lnSpc>
              <a:spcBef>
                <a:spcPts val="0"/>
              </a:spcBef>
              <a:buSzPct val="99000"/>
            </a:pPr>
            <a:r>
              <a:rPr kumimoji="0" lang="en-US" sz="8000" u="none" strike="noStrike" kern="1200" cap="none" spc="0" normalizeH="0" baseline="0" noProof="0" dirty="0">
                <a:ln>
                  <a:noFill/>
                </a:ln>
                <a:solidFill>
                  <a:prstClr val="white"/>
                </a:solidFill>
                <a:effectLst/>
                <a:uLnTx/>
                <a:uFillTx/>
                <a:latin typeface="Real Head Pro"/>
                <a:ea typeface="Times New Roman" panose="02020603050405020304" pitchFamily="18" charset="0"/>
                <a:cs typeface="+mj-cs"/>
              </a:rPr>
              <a:t>Research Development</a:t>
            </a:r>
          </a:p>
          <a:p>
            <a:pPr>
              <a:lnSpc>
                <a:spcPct val="120000"/>
              </a:lnSpc>
              <a:spcBef>
                <a:spcPts val="0"/>
              </a:spcBef>
              <a:buSzPct val="99000"/>
            </a:pPr>
            <a:r>
              <a:rPr lang="en-US" sz="8000" dirty="0">
                <a:solidFill>
                  <a:prstClr val="white"/>
                </a:solidFill>
                <a:latin typeface="Real Head Pro"/>
                <a:ea typeface="Times New Roman" panose="02020603050405020304" pitchFamily="18" charset="0"/>
                <a:cs typeface="+mj-cs"/>
              </a:rPr>
              <a:t>University-wide Resources</a:t>
            </a:r>
            <a:endParaRPr kumimoji="0" lang="en-US" sz="8000" u="none" strike="noStrike" kern="1200" cap="none" spc="0" normalizeH="0" baseline="0" noProof="0" dirty="0">
              <a:ln>
                <a:noFill/>
              </a:ln>
              <a:solidFill>
                <a:prstClr val="white"/>
              </a:solidFill>
              <a:effectLst/>
              <a:uLnTx/>
              <a:uFillTx/>
              <a:latin typeface="Real Head Pro"/>
              <a:ea typeface="Times New Roman" panose="02020603050405020304" pitchFamily="18" charset="0"/>
              <a:cs typeface="+mj-cs"/>
            </a:endParaRPr>
          </a:p>
          <a:p>
            <a:pPr marL="0" indent="0">
              <a:buNone/>
            </a:pPr>
            <a:br>
              <a:rPr kumimoji="0" lang="en-US" sz="45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rPr>
            </a:br>
            <a:br>
              <a:rPr kumimoji="0" lang="en-US" sz="45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rPr>
            </a:br>
            <a:br>
              <a:rPr kumimoji="0" lang="en-US" sz="45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j-cs"/>
              </a:rPr>
            </a:br>
            <a:endParaRPr lang="en-US" dirty="0"/>
          </a:p>
        </p:txBody>
      </p:sp>
      <p:sp>
        <p:nvSpPr>
          <p:cNvPr id="3" name="Title 2">
            <a:extLst>
              <a:ext uri="{FF2B5EF4-FFF2-40B4-BE49-F238E27FC236}">
                <a16:creationId xmlns:a16="http://schemas.microsoft.com/office/drawing/2014/main" id="{841E1718-11A9-0A42-4CC3-834172A942FB}"/>
              </a:ext>
            </a:extLst>
          </p:cNvPr>
          <p:cNvSpPr>
            <a:spLocks noGrp="1"/>
          </p:cNvSpPr>
          <p:nvPr>
            <p:ph type="title"/>
          </p:nvPr>
        </p:nvSpPr>
        <p:spPr>
          <a:xfrm>
            <a:off x="516636" y="251271"/>
            <a:ext cx="11158728" cy="1325563"/>
          </a:xfrm>
        </p:spPr>
        <p:txBody>
          <a:bodyPr>
            <a:normAutofit/>
          </a:bodyPr>
          <a:lstStyle/>
          <a:p>
            <a:r>
              <a:rPr kumimoji="0" lang="en-US" sz="4200" b="1" u="none" strike="noStrike" kern="1200" cap="none" spc="0" normalizeH="0" baseline="0" noProof="0" dirty="0">
                <a:ln>
                  <a:noFill/>
                </a:ln>
                <a:solidFill>
                  <a:prstClr val="white"/>
                </a:solidFill>
                <a:effectLst/>
                <a:uLnTx/>
                <a:uFillTx/>
                <a:latin typeface="+mn-lt"/>
                <a:ea typeface="Times New Roman" panose="02020603050405020304" pitchFamily="18" charset="0"/>
                <a:cs typeface="+mj-cs"/>
              </a:rPr>
              <a:t>Faculty Professional Development Opportunities</a:t>
            </a:r>
            <a:endParaRPr lang="en-US" sz="4200" dirty="0">
              <a:latin typeface="+mn-lt"/>
            </a:endParaRPr>
          </a:p>
        </p:txBody>
      </p:sp>
    </p:spTree>
    <p:extLst>
      <p:ext uri="{BB962C8B-B14F-4D97-AF65-F5344CB8AC3E}">
        <p14:creationId xmlns:p14="http://schemas.microsoft.com/office/powerpoint/2010/main" val="16979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7CF9323E-F282-EE36-3F43-01C686A1BE4D}"/>
              </a:ext>
            </a:extLst>
          </p:cNvPr>
          <p:cNvSpPr txBox="1"/>
          <p:nvPr/>
        </p:nvSpPr>
        <p:spPr>
          <a:xfrm>
            <a:off x="5279758" y="2513317"/>
            <a:ext cx="6318102" cy="1831365"/>
          </a:xfrm>
          <a:prstGeom prst="rect">
            <a:avLst/>
          </a:prstGeom>
        </p:spPr>
        <p:txBody>
          <a:bodyPr vert="horz" wrap="square" lIns="0" tIns="11206" rIns="0" bIns="0" rtlCol="0">
            <a:spAutoFit/>
          </a:bodyPr>
          <a:lstStyle/>
          <a:p>
            <a:pPr marR="4483">
              <a:lnSpc>
                <a:spcPct val="111100"/>
              </a:lnSpc>
              <a:spcBef>
                <a:spcPts val="88"/>
              </a:spcBef>
            </a:pPr>
            <a:r>
              <a:rPr sz="4000" spc="-88" dirty="0">
                <a:solidFill>
                  <a:srgbClr val="FFFFFF"/>
                </a:solidFill>
                <a:latin typeface="Real Head Pro"/>
                <a:cs typeface="Arial"/>
              </a:rPr>
              <a:t>Read</a:t>
            </a:r>
            <a:r>
              <a:rPr sz="4000" spc="-84" dirty="0">
                <a:solidFill>
                  <a:srgbClr val="FFFFFF"/>
                </a:solidFill>
                <a:latin typeface="Real Head Pro"/>
                <a:cs typeface="Arial"/>
              </a:rPr>
              <a:t> </a:t>
            </a:r>
            <a:r>
              <a:rPr sz="4000" spc="-88" dirty="0">
                <a:solidFill>
                  <a:srgbClr val="FFFFFF"/>
                </a:solidFill>
                <a:latin typeface="Real Head Pro"/>
                <a:cs typeface="Arial"/>
              </a:rPr>
              <a:t>more</a:t>
            </a:r>
            <a:r>
              <a:rPr sz="4000" spc="-84" dirty="0">
                <a:solidFill>
                  <a:srgbClr val="FFFFFF"/>
                </a:solidFill>
                <a:latin typeface="Real Head Pro"/>
                <a:cs typeface="Arial"/>
              </a:rPr>
              <a:t> </a:t>
            </a:r>
            <a:r>
              <a:rPr sz="4000" spc="-75" dirty="0">
                <a:solidFill>
                  <a:srgbClr val="FFFFFF"/>
                </a:solidFill>
                <a:latin typeface="Real Head Pro"/>
                <a:cs typeface="Arial"/>
              </a:rPr>
              <a:t>and</a:t>
            </a:r>
            <a:r>
              <a:rPr sz="4000" spc="-84" dirty="0">
                <a:solidFill>
                  <a:srgbClr val="FFFFFF"/>
                </a:solidFill>
                <a:latin typeface="Real Head Pro"/>
                <a:cs typeface="Arial"/>
              </a:rPr>
              <a:t> register on </a:t>
            </a:r>
            <a:r>
              <a:rPr sz="4000" spc="-57" dirty="0">
                <a:solidFill>
                  <a:srgbClr val="FFFFFF"/>
                </a:solidFill>
                <a:latin typeface="Real Head Pro"/>
                <a:cs typeface="Arial"/>
              </a:rPr>
              <a:t>the</a:t>
            </a:r>
            <a:r>
              <a:rPr sz="4000" spc="-84" dirty="0">
                <a:solidFill>
                  <a:srgbClr val="FFFFFF"/>
                </a:solidFill>
                <a:latin typeface="Real Head Pro"/>
                <a:cs typeface="Arial"/>
              </a:rPr>
              <a:t> </a:t>
            </a:r>
            <a:r>
              <a:rPr sz="4000" spc="-79" dirty="0">
                <a:solidFill>
                  <a:srgbClr val="FFFFFF"/>
                </a:solidFill>
                <a:latin typeface="Real Head Pro"/>
                <a:cs typeface="Arial"/>
              </a:rPr>
              <a:t>ADVANCE</a:t>
            </a:r>
            <a:r>
              <a:rPr sz="4000" spc="-84" dirty="0">
                <a:solidFill>
                  <a:srgbClr val="FFFFFF"/>
                </a:solidFill>
                <a:latin typeface="Real Head Pro"/>
                <a:cs typeface="Arial"/>
              </a:rPr>
              <a:t> </a:t>
            </a:r>
            <a:r>
              <a:rPr sz="4000" spc="-66" dirty="0">
                <a:solidFill>
                  <a:srgbClr val="FFFFFF"/>
                </a:solidFill>
                <a:latin typeface="Real Head Pro"/>
                <a:cs typeface="Arial"/>
              </a:rPr>
              <a:t>Office</a:t>
            </a:r>
            <a:r>
              <a:rPr lang="en-US" sz="4000" spc="-84" dirty="0">
                <a:solidFill>
                  <a:srgbClr val="FFFFFF"/>
                </a:solidFill>
                <a:latin typeface="Real Head Pro"/>
                <a:cs typeface="Arial"/>
              </a:rPr>
              <a:t> </a:t>
            </a:r>
            <a:r>
              <a:rPr sz="4000" spc="-75" dirty="0">
                <a:solidFill>
                  <a:srgbClr val="FFFFFF"/>
                </a:solidFill>
                <a:latin typeface="Real Head Pro"/>
                <a:cs typeface="Arial"/>
              </a:rPr>
              <a:t>calendar:</a:t>
            </a:r>
            <a:r>
              <a:rPr sz="4000" spc="441" dirty="0">
                <a:solidFill>
                  <a:srgbClr val="FFFFFF"/>
                </a:solidFill>
                <a:latin typeface="Real Head Pro"/>
                <a:cs typeface="Arial"/>
              </a:rPr>
              <a:t> </a:t>
            </a:r>
            <a:r>
              <a:rPr sz="2800" spc="-53" dirty="0">
                <a:solidFill>
                  <a:srgbClr val="0070C0"/>
                </a:solidFill>
                <a:latin typeface="Real Head Pro"/>
                <a:cs typeface="Arial"/>
              </a:rPr>
              <a:t>faculty.northeastern.edu/advance/events</a:t>
            </a:r>
            <a:endParaRPr sz="4000" dirty="0">
              <a:solidFill>
                <a:srgbClr val="0070C0"/>
              </a:solidFill>
              <a:latin typeface="Real Head Pro"/>
              <a:cs typeface="Arial"/>
            </a:endParaRPr>
          </a:p>
        </p:txBody>
      </p:sp>
      <p:pic>
        <p:nvPicPr>
          <p:cNvPr id="16" name="Picture 15" descr="A tree with many colors of fall&#10;&#10;Description automatically generated">
            <a:extLst>
              <a:ext uri="{FF2B5EF4-FFF2-40B4-BE49-F238E27FC236}">
                <a16:creationId xmlns:a16="http://schemas.microsoft.com/office/drawing/2014/main" id="{CE06C1D9-0385-D99C-0000-E6F907D557DE}"/>
              </a:ext>
            </a:extLst>
          </p:cNvPr>
          <p:cNvPicPr>
            <a:picLocks noChangeAspect="1"/>
          </p:cNvPicPr>
          <p:nvPr/>
        </p:nvPicPr>
        <p:blipFill>
          <a:blip r:embed="rId2"/>
          <a:stretch>
            <a:fillRect/>
          </a:stretch>
        </p:blipFill>
        <p:spPr>
          <a:xfrm>
            <a:off x="0" y="5452"/>
            <a:ext cx="4472609"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F393DF-75F8-EB43-BD38-E01106FF753A}"/>
              </a:ext>
            </a:extLst>
          </p:cNvPr>
          <p:cNvSpPr txBox="1">
            <a:spLocks/>
          </p:cNvSpPr>
          <p:nvPr/>
        </p:nvSpPr>
        <p:spPr>
          <a:xfrm>
            <a:off x="736964" y="767120"/>
            <a:ext cx="3902773" cy="8779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l" defTabSz="412750" rtl="0" eaLnBrk="1" fontAlgn="auto" latinLnBrk="0" hangingPunct="1">
              <a:lnSpc>
                <a:spcPct val="80000"/>
              </a:lnSpc>
              <a:spcBef>
                <a:spcPts val="0"/>
              </a:spcBef>
              <a:spcAft>
                <a:spcPts val="0"/>
              </a:spcAft>
              <a:buClrTx/>
              <a:buSzTx/>
              <a:buFontTx/>
              <a:buNone/>
              <a:tabLst/>
              <a:defRPr/>
            </a:pPr>
            <a:r>
              <a:rPr kumimoji="0" lang="en-US" sz="4800" b="1" i="0" u="none" strike="noStrike" kern="0" cap="none" spc="-168" normalizeH="0" baseline="8928"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Experience</a:t>
            </a:r>
            <a:r>
              <a:rPr kumimoji="0" lang="en-US" sz="4800" b="1" i="0" u="none" strike="noStrike" kern="0" cap="none" spc="-168" normalizeH="0" baseline="8928" noProof="0">
                <a:ln>
                  <a:noFill/>
                </a:ln>
                <a:solidFill>
                  <a:srgbClr val="D41B2C"/>
                </a:solidFill>
                <a:effectLst/>
                <a:uLnTx/>
                <a:uFillTx/>
                <a:latin typeface="Lato" panose="020F0502020204030203" pitchFamily="34" charset="0"/>
                <a:ea typeface="Lato" panose="020F0502020204030203" pitchFamily="34" charset="0"/>
                <a:cs typeface="Lato" panose="020F0502020204030203" pitchFamily="34" charset="0"/>
                <a:sym typeface="Helvetica"/>
              </a:rPr>
              <a:t> </a:t>
            </a:r>
            <a:r>
              <a:rPr kumimoji="0" lang="en-US" sz="4800" b="1" i="0" u="none" strike="noStrike" kern="0" cap="none" spc="-168" normalizeH="0" baseline="8928"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Helvetica"/>
              </a:rPr>
              <a:t>Unleashed</a:t>
            </a:r>
          </a:p>
        </p:txBody>
      </p:sp>
      <p:pic>
        <p:nvPicPr>
          <p:cNvPr id="16" name="Picture 15">
            <a:extLst>
              <a:ext uri="{FF2B5EF4-FFF2-40B4-BE49-F238E27FC236}">
                <a16:creationId xmlns:a16="http://schemas.microsoft.com/office/drawing/2014/main" id="{55F8F7AC-0C5B-EFB3-541A-1D39FB86691C}"/>
              </a:ext>
            </a:extLst>
          </p:cNvPr>
          <p:cNvPicPr>
            <a:picLocks noChangeAspect="1"/>
          </p:cNvPicPr>
          <p:nvPr/>
        </p:nvPicPr>
        <p:blipFill rotWithShape="1">
          <a:blip r:embed="rId3">
            <a:extLst>
              <a:ext uri="{28A0092B-C50C-407E-A947-70E740481C1C}">
                <a14:useLocalDpi xmlns:a14="http://schemas.microsoft.com/office/drawing/2010/main"/>
              </a:ext>
            </a:extLst>
          </a:blip>
          <a:srcRect r="65463" b="60201"/>
          <a:stretch/>
        </p:blipFill>
        <p:spPr>
          <a:xfrm rot="5739088">
            <a:off x="13091863" y="2653165"/>
            <a:ext cx="3036867" cy="1641688"/>
          </a:xfrm>
          <a:prstGeom prst="rect">
            <a:avLst/>
          </a:prstGeom>
        </p:spPr>
      </p:pic>
      <p:pic>
        <p:nvPicPr>
          <p:cNvPr id="6" name="Picture 5" descr="A planet in space&#10;&#10;Description automatically generated with low confidence">
            <a:extLst>
              <a:ext uri="{FF2B5EF4-FFF2-40B4-BE49-F238E27FC236}">
                <a16:creationId xmlns:a16="http://schemas.microsoft.com/office/drawing/2014/main" id="{8A7E2C43-2DDA-65FD-9728-AB6FBDE7192A}"/>
              </a:ext>
            </a:extLst>
          </p:cNvPr>
          <p:cNvPicPr>
            <a:picLocks noChangeAspect="1"/>
          </p:cNvPicPr>
          <p:nvPr/>
        </p:nvPicPr>
        <p:blipFill rotWithShape="1">
          <a:blip r:embed="rId4">
            <a:alphaModFix amt="30000"/>
            <a:extLst>
              <a:ext uri="{28A0092B-C50C-407E-A947-70E740481C1C}">
                <a14:useLocalDpi xmlns:a14="http://schemas.microsoft.com/office/drawing/2010/main" val="0"/>
              </a:ext>
            </a:extLst>
          </a:blip>
          <a:srcRect l="15386" t="17073" r="75696" b="17927"/>
          <a:stretch/>
        </p:blipFill>
        <p:spPr>
          <a:xfrm rot="5400000">
            <a:off x="5019763" y="-349309"/>
            <a:ext cx="2502631" cy="11914414"/>
          </a:xfrm>
          <a:prstGeom prst="rect">
            <a:avLst/>
          </a:prstGeom>
          <a:effectLst>
            <a:glow>
              <a:schemeClr val="bg1">
                <a:alpha val="53000"/>
              </a:schemeClr>
            </a:glow>
          </a:effectLst>
        </p:spPr>
      </p:pic>
      <p:sp>
        <p:nvSpPr>
          <p:cNvPr id="11" name="Title 3">
            <a:extLst>
              <a:ext uri="{FF2B5EF4-FFF2-40B4-BE49-F238E27FC236}">
                <a16:creationId xmlns:a16="http://schemas.microsoft.com/office/drawing/2014/main" id="{37C7CCAE-2C0F-B048-E793-D3BE762B46BC}"/>
              </a:ext>
            </a:extLst>
          </p:cNvPr>
          <p:cNvSpPr txBox="1">
            <a:spLocks/>
          </p:cNvSpPr>
          <p:nvPr/>
        </p:nvSpPr>
        <p:spPr>
          <a:xfrm>
            <a:off x="1817620" y="2092035"/>
            <a:ext cx="2258819" cy="2639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endParaRP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rPr>
              <a:t>Activate the Global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rPr>
              <a:t>University</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sym typeface="Helvetica"/>
              </a:rPr>
              <a:t>System</a:t>
            </a:r>
          </a:p>
        </p:txBody>
      </p:sp>
      <p:sp>
        <p:nvSpPr>
          <p:cNvPr id="19" name="Title 3">
            <a:extLst>
              <a:ext uri="{FF2B5EF4-FFF2-40B4-BE49-F238E27FC236}">
                <a16:creationId xmlns:a16="http://schemas.microsoft.com/office/drawing/2014/main" id="{55CF6D22-B1CD-3F1E-44B6-A86D203809E9}"/>
              </a:ext>
            </a:extLst>
          </p:cNvPr>
          <p:cNvSpPr txBox="1">
            <a:spLocks/>
          </p:cNvSpPr>
          <p:nvPr/>
        </p:nvSpPr>
        <p:spPr>
          <a:xfrm>
            <a:off x="5190540" y="2610358"/>
            <a:ext cx="2365563" cy="12484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Personalized, experiential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learning</a:t>
            </a:r>
            <a:endParaRPr kumimoji="0" lang="en-US" sz="2000" b="0" i="0" u="none" strike="noStrike" kern="0" cap="none" spc="0" normalizeH="0" baseline="8928" noProof="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a:endParaRPr>
          </a:p>
        </p:txBody>
      </p:sp>
      <p:sp>
        <p:nvSpPr>
          <p:cNvPr id="23" name="Title 3">
            <a:extLst>
              <a:ext uri="{FF2B5EF4-FFF2-40B4-BE49-F238E27FC236}">
                <a16:creationId xmlns:a16="http://schemas.microsoft.com/office/drawing/2014/main" id="{124909C0-6F89-D23E-237F-38BC06FA7554}"/>
              </a:ext>
            </a:extLst>
          </p:cNvPr>
          <p:cNvSpPr txBox="1">
            <a:spLocks/>
          </p:cNvSpPr>
          <p:nvPr/>
        </p:nvSpPr>
        <p:spPr>
          <a:xfrm>
            <a:off x="8824972" y="2760677"/>
            <a:ext cx="1921162" cy="1801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High Impact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4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t>Research</a:t>
            </a:r>
          </a:p>
          <a:p>
            <a:pPr marL="0" marR="0" lvl="0" indent="0" algn="ctr" defTabSz="412750" rtl="0" eaLnBrk="1" fontAlgn="auto" latinLnBrk="0" hangingPunct="0">
              <a:lnSpc>
                <a:spcPct val="100000"/>
              </a:lnSpc>
              <a:spcBef>
                <a:spcPts val="0"/>
              </a:spcBef>
              <a:spcAft>
                <a:spcPts val="0"/>
              </a:spcAft>
              <a:buClrTx/>
              <a:buSzTx/>
              <a:buFontTx/>
              <a:buNone/>
              <a:tabLst/>
              <a:defRPr/>
            </a:pPr>
            <a:br>
              <a:rPr kumimoji="0" lang="en-US" sz="28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rPr>
            </a:br>
            <a:endParaRPr kumimoji="0" lang="en-US" sz="2800" b="1" i="0" u="none" strike="noStrike" kern="0" cap="none" spc="0" normalizeH="0" baseline="8928" noProof="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sym typeface="Helvetica"/>
            </a:endParaRPr>
          </a:p>
        </p:txBody>
      </p:sp>
      <p:sp>
        <p:nvSpPr>
          <p:cNvPr id="24" name="Arc 61">
            <a:extLst>
              <a:ext uri="{FF2B5EF4-FFF2-40B4-BE49-F238E27FC236}">
                <a16:creationId xmlns:a16="http://schemas.microsoft.com/office/drawing/2014/main" id="{5AE1D997-D2E4-BA6E-E5BC-753A2AD365DC}"/>
              </a:ext>
            </a:extLst>
          </p:cNvPr>
          <p:cNvSpPr/>
          <p:nvPr/>
        </p:nvSpPr>
        <p:spPr>
          <a:xfrm rot="10800000" flipH="1">
            <a:off x="4639738" y="3366045"/>
            <a:ext cx="3387804" cy="1648932"/>
          </a:xfrm>
          <a:custGeom>
            <a:avLst/>
            <a:gdLst>
              <a:gd name="connsiteX0" fmla="*/ 4269 w 3160080"/>
              <a:gd name="connsiteY0" fmla="*/ 1463974 h 3160080"/>
              <a:gd name="connsiteX1" fmla="*/ 1638113 w 3160080"/>
              <a:gd name="connsiteY1" fmla="*/ 1068 h 3160080"/>
              <a:gd name="connsiteX2" fmla="*/ 3160080 w 3160080"/>
              <a:gd name="connsiteY2" fmla="*/ 1580041 h 3160080"/>
              <a:gd name="connsiteX3" fmla="*/ 1580040 w 3160080"/>
              <a:gd name="connsiteY3" fmla="*/ 1580040 h 3160080"/>
              <a:gd name="connsiteX4" fmla="*/ 4269 w 3160080"/>
              <a:gd name="connsiteY4" fmla="*/ 1463974 h 3160080"/>
              <a:gd name="connsiteX0" fmla="*/ 4269 w 3160080"/>
              <a:gd name="connsiteY0" fmla="*/ 1463974 h 3160080"/>
              <a:gd name="connsiteX1" fmla="*/ 1638113 w 3160080"/>
              <a:gd name="connsiteY1" fmla="*/ 1068 h 3160080"/>
              <a:gd name="connsiteX2" fmla="*/ 3160080 w 3160080"/>
              <a:gd name="connsiteY2" fmla="*/ 1580041 h 3160080"/>
              <a:gd name="connsiteX0" fmla="*/ 105508 w 3261319"/>
              <a:gd name="connsiteY0" fmla="*/ 1463992 h 1580059"/>
              <a:gd name="connsiteX1" fmla="*/ 1739352 w 3261319"/>
              <a:gd name="connsiteY1" fmla="*/ 1086 h 1580059"/>
              <a:gd name="connsiteX2" fmla="*/ 3261319 w 3261319"/>
              <a:gd name="connsiteY2" fmla="*/ 1580059 h 1580059"/>
              <a:gd name="connsiteX3" fmla="*/ 1681279 w 3261319"/>
              <a:gd name="connsiteY3" fmla="*/ 1580058 h 1580059"/>
              <a:gd name="connsiteX4" fmla="*/ 105508 w 3261319"/>
              <a:gd name="connsiteY4" fmla="*/ 1463992 h 1580059"/>
              <a:gd name="connsiteX0" fmla="*/ 0 w 3261319"/>
              <a:gd name="connsiteY0" fmla="*/ 1569499 h 1580059"/>
              <a:gd name="connsiteX1" fmla="*/ 1739352 w 3261319"/>
              <a:gd name="connsiteY1" fmla="*/ 1086 h 1580059"/>
              <a:gd name="connsiteX2" fmla="*/ 3261319 w 3261319"/>
              <a:gd name="connsiteY2" fmla="*/ 1580059 h 1580059"/>
              <a:gd name="connsiteX0" fmla="*/ 105508 w 3261319"/>
              <a:gd name="connsiteY0" fmla="*/ 1464114 h 1580181"/>
              <a:gd name="connsiteX1" fmla="*/ 1739352 w 3261319"/>
              <a:gd name="connsiteY1" fmla="*/ 1208 h 1580181"/>
              <a:gd name="connsiteX2" fmla="*/ 3261319 w 3261319"/>
              <a:gd name="connsiteY2" fmla="*/ 1580181 h 1580181"/>
              <a:gd name="connsiteX3" fmla="*/ 1681279 w 3261319"/>
              <a:gd name="connsiteY3" fmla="*/ 1580180 h 1580181"/>
              <a:gd name="connsiteX4" fmla="*/ 105508 w 3261319"/>
              <a:gd name="connsiteY4" fmla="*/ 1464114 h 1580181"/>
              <a:gd name="connsiteX0" fmla="*/ 0 w 3261319"/>
              <a:gd name="connsiteY0" fmla="*/ 1569621 h 1580181"/>
              <a:gd name="connsiteX1" fmla="*/ 1739352 w 3261319"/>
              <a:gd name="connsiteY1" fmla="*/ 1208 h 1580181"/>
              <a:gd name="connsiteX2" fmla="*/ 3261319 w 3261319"/>
              <a:gd name="connsiteY2" fmla="*/ 1580181 h 1580181"/>
              <a:gd name="connsiteX0" fmla="*/ 73044 w 3228855"/>
              <a:gd name="connsiteY0" fmla="*/ 1464421 h 1580488"/>
              <a:gd name="connsiteX1" fmla="*/ 1706888 w 3228855"/>
              <a:gd name="connsiteY1" fmla="*/ 1515 h 1580488"/>
              <a:gd name="connsiteX2" fmla="*/ 3228855 w 3228855"/>
              <a:gd name="connsiteY2" fmla="*/ 1580488 h 1580488"/>
              <a:gd name="connsiteX3" fmla="*/ 1648815 w 3228855"/>
              <a:gd name="connsiteY3" fmla="*/ 1580487 h 1580488"/>
              <a:gd name="connsiteX4" fmla="*/ 73044 w 3228855"/>
              <a:gd name="connsiteY4" fmla="*/ 1464421 h 1580488"/>
              <a:gd name="connsiteX0" fmla="*/ 0 w 3228855"/>
              <a:gd name="connsiteY0" fmla="*/ 1444747 h 1580488"/>
              <a:gd name="connsiteX1" fmla="*/ 1706888 w 3228855"/>
              <a:gd name="connsiteY1" fmla="*/ 1515 h 1580488"/>
              <a:gd name="connsiteX2" fmla="*/ 3228855 w 3228855"/>
              <a:gd name="connsiteY2" fmla="*/ 1580488 h 1580488"/>
              <a:gd name="connsiteX0" fmla="*/ 73044 w 3228855"/>
              <a:gd name="connsiteY0" fmla="*/ 1464376 h 1580443"/>
              <a:gd name="connsiteX1" fmla="*/ 1706888 w 3228855"/>
              <a:gd name="connsiteY1" fmla="*/ 1470 h 1580443"/>
              <a:gd name="connsiteX2" fmla="*/ 3228855 w 3228855"/>
              <a:gd name="connsiteY2" fmla="*/ 1580443 h 1580443"/>
              <a:gd name="connsiteX3" fmla="*/ 1648815 w 3228855"/>
              <a:gd name="connsiteY3" fmla="*/ 1580442 h 1580443"/>
              <a:gd name="connsiteX4" fmla="*/ 73044 w 3228855"/>
              <a:gd name="connsiteY4" fmla="*/ 1464376 h 1580443"/>
              <a:gd name="connsiteX0" fmla="*/ 0 w 3228855"/>
              <a:gd name="connsiteY0" fmla="*/ 1444702 h 1580443"/>
              <a:gd name="connsiteX1" fmla="*/ 1706888 w 3228855"/>
              <a:gd name="connsiteY1" fmla="*/ 1470 h 1580443"/>
              <a:gd name="connsiteX2" fmla="*/ 3228855 w 3228855"/>
              <a:gd name="connsiteY2" fmla="*/ 1580443 h 1580443"/>
              <a:gd name="connsiteX0" fmla="*/ 73044 w 3228855"/>
              <a:gd name="connsiteY0" fmla="*/ 1464117 h 1580184"/>
              <a:gd name="connsiteX1" fmla="*/ 1706888 w 3228855"/>
              <a:gd name="connsiteY1" fmla="*/ 1211 h 1580184"/>
              <a:gd name="connsiteX2" fmla="*/ 3228855 w 3228855"/>
              <a:gd name="connsiteY2" fmla="*/ 1580184 h 1580184"/>
              <a:gd name="connsiteX3" fmla="*/ 1648815 w 3228855"/>
              <a:gd name="connsiteY3" fmla="*/ 1580183 h 1580184"/>
              <a:gd name="connsiteX4" fmla="*/ 73044 w 3228855"/>
              <a:gd name="connsiteY4" fmla="*/ 1464117 h 1580184"/>
              <a:gd name="connsiteX0" fmla="*/ 0 w 3228855"/>
              <a:gd name="connsiteY0" fmla="*/ 1444443 h 1580184"/>
              <a:gd name="connsiteX1" fmla="*/ 1706888 w 3228855"/>
              <a:gd name="connsiteY1" fmla="*/ 1211 h 1580184"/>
              <a:gd name="connsiteX2" fmla="*/ 3228855 w 3228855"/>
              <a:gd name="connsiteY2" fmla="*/ 1580184 h 1580184"/>
            </a:gdLst>
            <a:ahLst/>
            <a:cxnLst>
              <a:cxn ang="0">
                <a:pos x="connsiteX0" y="connsiteY0"/>
              </a:cxn>
              <a:cxn ang="0">
                <a:pos x="connsiteX1" y="connsiteY1"/>
              </a:cxn>
              <a:cxn ang="0">
                <a:pos x="connsiteX2" y="connsiteY2"/>
              </a:cxn>
            </a:cxnLst>
            <a:rect l="l" t="t" r="r" b="b"/>
            <a:pathLst>
              <a:path w="3228855" h="1580184" stroke="0" extrusionOk="0">
                <a:moveTo>
                  <a:pt x="73044" y="1464117"/>
                </a:moveTo>
                <a:cubicBezTo>
                  <a:pt x="135486" y="616380"/>
                  <a:pt x="857428" y="-30031"/>
                  <a:pt x="1706888" y="1211"/>
                </a:cubicBezTo>
                <a:cubicBezTo>
                  <a:pt x="2556347" y="32453"/>
                  <a:pt x="3228856" y="730150"/>
                  <a:pt x="3228855" y="1580184"/>
                </a:cubicBezTo>
                <a:lnTo>
                  <a:pt x="1648815" y="1580183"/>
                </a:lnTo>
                <a:lnTo>
                  <a:pt x="73044" y="1464117"/>
                </a:lnTo>
                <a:close/>
              </a:path>
              <a:path w="3228855" h="1580184" fill="none">
                <a:moveTo>
                  <a:pt x="0" y="1444443"/>
                </a:moveTo>
                <a:cubicBezTo>
                  <a:pt x="126686" y="546042"/>
                  <a:pt x="857428" y="-30031"/>
                  <a:pt x="1706888" y="1211"/>
                </a:cubicBezTo>
                <a:cubicBezTo>
                  <a:pt x="2556347" y="32453"/>
                  <a:pt x="3228856" y="730150"/>
                  <a:pt x="3228855" y="1580184"/>
                </a:cubicBezTo>
              </a:path>
            </a:pathLst>
          </a:custGeom>
          <a:ln w="38100" cap="rnd">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C3C3E099-2B38-8E53-CDBB-A7FDCD628C6F}"/>
              </a:ext>
            </a:extLst>
          </p:cNvPr>
          <p:cNvGrpSpPr/>
          <p:nvPr/>
        </p:nvGrpSpPr>
        <p:grpSpPr>
          <a:xfrm>
            <a:off x="7614383" y="1424987"/>
            <a:ext cx="3793901" cy="3490954"/>
            <a:chOff x="7306416" y="1843396"/>
            <a:chExt cx="3793901" cy="3490954"/>
          </a:xfrm>
        </p:grpSpPr>
        <p:sp>
          <p:nvSpPr>
            <p:cNvPr id="26" name="Arc 61">
              <a:extLst>
                <a:ext uri="{FF2B5EF4-FFF2-40B4-BE49-F238E27FC236}">
                  <a16:creationId xmlns:a16="http://schemas.microsoft.com/office/drawing/2014/main" id="{6B8791E6-B265-56C7-DE92-A1108C2A3B25}"/>
                </a:ext>
              </a:extLst>
            </p:cNvPr>
            <p:cNvSpPr/>
            <p:nvPr/>
          </p:nvSpPr>
          <p:spPr>
            <a:xfrm rot="21230115">
              <a:off x="7626651" y="1985783"/>
              <a:ext cx="3387806" cy="1664663"/>
            </a:xfrm>
            <a:custGeom>
              <a:avLst/>
              <a:gdLst>
                <a:gd name="connsiteX0" fmla="*/ 4269 w 3160080"/>
                <a:gd name="connsiteY0" fmla="*/ 1463974 h 3160080"/>
                <a:gd name="connsiteX1" fmla="*/ 1638113 w 3160080"/>
                <a:gd name="connsiteY1" fmla="*/ 1068 h 3160080"/>
                <a:gd name="connsiteX2" fmla="*/ 3160080 w 3160080"/>
                <a:gd name="connsiteY2" fmla="*/ 1580041 h 3160080"/>
                <a:gd name="connsiteX3" fmla="*/ 1580040 w 3160080"/>
                <a:gd name="connsiteY3" fmla="*/ 1580040 h 3160080"/>
                <a:gd name="connsiteX4" fmla="*/ 4269 w 3160080"/>
                <a:gd name="connsiteY4" fmla="*/ 1463974 h 3160080"/>
                <a:gd name="connsiteX0" fmla="*/ 4269 w 3160080"/>
                <a:gd name="connsiteY0" fmla="*/ 1463974 h 3160080"/>
                <a:gd name="connsiteX1" fmla="*/ 1638113 w 3160080"/>
                <a:gd name="connsiteY1" fmla="*/ 1068 h 3160080"/>
                <a:gd name="connsiteX2" fmla="*/ 3160080 w 3160080"/>
                <a:gd name="connsiteY2" fmla="*/ 1580041 h 3160080"/>
                <a:gd name="connsiteX0" fmla="*/ 105508 w 3261319"/>
                <a:gd name="connsiteY0" fmla="*/ 1463992 h 1580059"/>
                <a:gd name="connsiteX1" fmla="*/ 1739352 w 3261319"/>
                <a:gd name="connsiteY1" fmla="*/ 1086 h 1580059"/>
                <a:gd name="connsiteX2" fmla="*/ 3261319 w 3261319"/>
                <a:gd name="connsiteY2" fmla="*/ 1580059 h 1580059"/>
                <a:gd name="connsiteX3" fmla="*/ 1681279 w 3261319"/>
                <a:gd name="connsiteY3" fmla="*/ 1580058 h 1580059"/>
                <a:gd name="connsiteX4" fmla="*/ 105508 w 3261319"/>
                <a:gd name="connsiteY4" fmla="*/ 1463992 h 1580059"/>
                <a:gd name="connsiteX0" fmla="*/ 0 w 3261319"/>
                <a:gd name="connsiteY0" fmla="*/ 1569499 h 1580059"/>
                <a:gd name="connsiteX1" fmla="*/ 1739352 w 3261319"/>
                <a:gd name="connsiteY1" fmla="*/ 1086 h 1580059"/>
                <a:gd name="connsiteX2" fmla="*/ 3261319 w 3261319"/>
                <a:gd name="connsiteY2" fmla="*/ 1580059 h 1580059"/>
                <a:gd name="connsiteX0" fmla="*/ 105508 w 3261319"/>
                <a:gd name="connsiteY0" fmla="*/ 1464114 h 1580181"/>
                <a:gd name="connsiteX1" fmla="*/ 1739352 w 3261319"/>
                <a:gd name="connsiteY1" fmla="*/ 1208 h 1580181"/>
                <a:gd name="connsiteX2" fmla="*/ 3261319 w 3261319"/>
                <a:gd name="connsiteY2" fmla="*/ 1580181 h 1580181"/>
                <a:gd name="connsiteX3" fmla="*/ 1681279 w 3261319"/>
                <a:gd name="connsiteY3" fmla="*/ 1580180 h 1580181"/>
                <a:gd name="connsiteX4" fmla="*/ 105508 w 3261319"/>
                <a:gd name="connsiteY4" fmla="*/ 1464114 h 1580181"/>
                <a:gd name="connsiteX0" fmla="*/ 0 w 3261319"/>
                <a:gd name="connsiteY0" fmla="*/ 1569621 h 1580181"/>
                <a:gd name="connsiteX1" fmla="*/ 1739352 w 3261319"/>
                <a:gd name="connsiteY1" fmla="*/ 1208 h 1580181"/>
                <a:gd name="connsiteX2" fmla="*/ 3261319 w 3261319"/>
                <a:gd name="connsiteY2" fmla="*/ 1580181 h 1580181"/>
                <a:gd name="connsiteX0" fmla="*/ 0 w 3155811"/>
                <a:gd name="connsiteY0" fmla="*/ 1465557 h 1581624"/>
                <a:gd name="connsiteX1" fmla="*/ 1633844 w 3155811"/>
                <a:gd name="connsiteY1" fmla="*/ 2651 h 1581624"/>
                <a:gd name="connsiteX2" fmla="*/ 3155811 w 3155811"/>
                <a:gd name="connsiteY2" fmla="*/ 1581624 h 1581624"/>
                <a:gd name="connsiteX3" fmla="*/ 1575771 w 3155811"/>
                <a:gd name="connsiteY3" fmla="*/ 1581623 h 1581624"/>
                <a:gd name="connsiteX4" fmla="*/ 0 w 3155811"/>
                <a:gd name="connsiteY4" fmla="*/ 1465557 h 1581624"/>
                <a:gd name="connsiteX0" fmla="*/ 76136 w 3155811"/>
                <a:gd name="connsiteY0" fmla="*/ 1230071 h 1581624"/>
                <a:gd name="connsiteX1" fmla="*/ 1633844 w 3155811"/>
                <a:gd name="connsiteY1" fmla="*/ 2651 h 1581624"/>
                <a:gd name="connsiteX2" fmla="*/ 3155811 w 3155811"/>
                <a:gd name="connsiteY2" fmla="*/ 1581624 h 1581624"/>
                <a:gd name="connsiteX0" fmla="*/ 0 w 3155811"/>
                <a:gd name="connsiteY0" fmla="*/ 1464091 h 1580158"/>
                <a:gd name="connsiteX1" fmla="*/ 1633844 w 3155811"/>
                <a:gd name="connsiteY1" fmla="*/ 1185 h 1580158"/>
                <a:gd name="connsiteX2" fmla="*/ 3155811 w 3155811"/>
                <a:gd name="connsiteY2" fmla="*/ 1580158 h 1580158"/>
                <a:gd name="connsiteX3" fmla="*/ 1575771 w 3155811"/>
                <a:gd name="connsiteY3" fmla="*/ 1580157 h 1580158"/>
                <a:gd name="connsiteX4" fmla="*/ 0 w 3155811"/>
                <a:gd name="connsiteY4" fmla="*/ 1464091 h 1580158"/>
                <a:gd name="connsiteX0" fmla="*/ 76136 w 3155811"/>
                <a:gd name="connsiteY0" fmla="*/ 1228605 h 1580158"/>
                <a:gd name="connsiteX1" fmla="*/ 1633844 w 3155811"/>
                <a:gd name="connsiteY1" fmla="*/ 1185 h 1580158"/>
                <a:gd name="connsiteX2" fmla="*/ 3155811 w 3155811"/>
                <a:gd name="connsiteY2" fmla="*/ 1580158 h 1580158"/>
              </a:gdLst>
              <a:ahLst/>
              <a:cxnLst>
                <a:cxn ang="0">
                  <a:pos x="connsiteX0" y="connsiteY0"/>
                </a:cxn>
                <a:cxn ang="0">
                  <a:pos x="connsiteX1" y="connsiteY1"/>
                </a:cxn>
                <a:cxn ang="0">
                  <a:pos x="connsiteX2" y="connsiteY2"/>
                </a:cxn>
              </a:cxnLst>
              <a:rect l="l" t="t" r="r" b="b"/>
              <a:pathLst>
                <a:path w="3155811" h="1580158" stroke="0" extrusionOk="0">
                  <a:moveTo>
                    <a:pt x="0" y="1464091"/>
                  </a:moveTo>
                  <a:cubicBezTo>
                    <a:pt x="62442" y="616354"/>
                    <a:pt x="784384" y="-30057"/>
                    <a:pt x="1633844" y="1185"/>
                  </a:cubicBezTo>
                  <a:cubicBezTo>
                    <a:pt x="2483303" y="32427"/>
                    <a:pt x="3155812" y="730124"/>
                    <a:pt x="3155811" y="1580158"/>
                  </a:cubicBezTo>
                  <a:lnTo>
                    <a:pt x="1575771" y="1580157"/>
                  </a:lnTo>
                  <a:lnTo>
                    <a:pt x="0" y="1464091"/>
                  </a:lnTo>
                  <a:close/>
                </a:path>
                <a:path w="3155811" h="1580158" fill="none">
                  <a:moveTo>
                    <a:pt x="76136" y="1228605"/>
                  </a:moveTo>
                  <a:cubicBezTo>
                    <a:pt x="271462" y="561515"/>
                    <a:pt x="784384" y="-30057"/>
                    <a:pt x="1633844" y="1185"/>
                  </a:cubicBezTo>
                  <a:cubicBezTo>
                    <a:pt x="2483303" y="32427"/>
                    <a:pt x="3155812" y="730124"/>
                    <a:pt x="3155811" y="1580158"/>
                  </a:cubicBezTo>
                </a:path>
              </a:pathLst>
            </a:custGeom>
            <a:ln w="38100" cap="rnd">
              <a:solidFill>
                <a:schemeClr val="bg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C7ABB249-17AB-FD41-7908-B75C9D5ECFEA}"/>
                </a:ext>
              </a:extLst>
            </p:cNvPr>
            <p:cNvSpPr/>
            <p:nvPr/>
          </p:nvSpPr>
          <p:spPr>
            <a:xfrm rot="5816069">
              <a:off x="7457890" y="1691922"/>
              <a:ext cx="3490954" cy="3793901"/>
            </a:xfrm>
            <a:prstGeom prst="arc">
              <a:avLst>
                <a:gd name="adj1" fmla="val 15595376"/>
                <a:gd name="adj2" fmla="val 21077271"/>
              </a:avLst>
            </a:prstGeom>
            <a:ln w="38100" cap="rnd">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Arc 61">
            <a:extLst>
              <a:ext uri="{FF2B5EF4-FFF2-40B4-BE49-F238E27FC236}">
                <a16:creationId xmlns:a16="http://schemas.microsoft.com/office/drawing/2014/main" id="{FBA4B663-BF7C-DABD-BF4F-8785544FF857}"/>
              </a:ext>
            </a:extLst>
          </p:cNvPr>
          <p:cNvSpPr/>
          <p:nvPr/>
        </p:nvSpPr>
        <p:spPr>
          <a:xfrm rot="572731" flipH="1">
            <a:off x="1388018" y="1601940"/>
            <a:ext cx="3375929" cy="1711316"/>
          </a:xfrm>
          <a:custGeom>
            <a:avLst/>
            <a:gdLst>
              <a:gd name="connsiteX0" fmla="*/ 4269 w 3160080"/>
              <a:gd name="connsiteY0" fmla="*/ 1463974 h 3160080"/>
              <a:gd name="connsiteX1" fmla="*/ 1638113 w 3160080"/>
              <a:gd name="connsiteY1" fmla="*/ 1068 h 3160080"/>
              <a:gd name="connsiteX2" fmla="*/ 3160080 w 3160080"/>
              <a:gd name="connsiteY2" fmla="*/ 1580041 h 3160080"/>
              <a:gd name="connsiteX3" fmla="*/ 1580040 w 3160080"/>
              <a:gd name="connsiteY3" fmla="*/ 1580040 h 3160080"/>
              <a:gd name="connsiteX4" fmla="*/ 4269 w 3160080"/>
              <a:gd name="connsiteY4" fmla="*/ 1463974 h 3160080"/>
              <a:gd name="connsiteX0" fmla="*/ 4269 w 3160080"/>
              <a:gd name="connsiteY0" fmla="*/ 1463974 h 3160080"/>
              <a:gd name="connsiteX1" fmla="*/ 1638113 w 3160080"/>
              <a:gd name="connsiteY1" fmla="*/ 1068 h 3160080"/>
              <a:gd name="connsiteX2" fmla="*/ 3160080 w 3160080"/>
              <a:gd name="connsiteY2" fmla="*/ 1580041 h 3160080"/>
              <a:gd name="connsiteX0" fmla="*/ 105508 w 3261319"/>
              <a:gd name="connsiteY0" fmla="*/ 1463992 h 1580059"/>
              <a:gd name="connsiteX1" fmla="*/ 1739352 w 3261319"/>
              <a:gd name="connsiteY1" fmla="*/ 1086 h 1580059"/>
              <a:gd name="connsiteX2" fmla="*/ 3261319 w 3261319"/>
              <a:gd name="connsiteY2" fmla="*/ 1580059 h 1580059"/>
              <a:gd name="connsiteX3" fmla="*/ 1681279 w 3261319"/>
              <a:gd name="connsiteY3" fmla="*/ 1580058 h 1580059"/>
              <a:gd name="connsiteX4" fmla="*/ 105508 w 3261319"/>
              <a:gd name="connsiteY4" fmla="*/ 1463992 h 1580059"/>
              <a:gd name="connsiteX0" fmla="*/ 0 w 3261319"/>
              <a:gd name="connsiteY0" fmla="*/ 1569499 h 1580059"/>
              <a:gd name="connsiteX1" fmla="*/ 1739352 w 3261319"/>
              <a:gd name="connsiteY1" fmla="*/ 1086 h 1580059"/>
              <a:gd name="connsiteX2" fmla="*/ 3261319 w 3261319"/>
              <a:gd name="connsiteY2" fmla="*/ 1580059 h 1580059"/>
              <a:gd name="connsiteX0" fmla="*/ 105508 w 3261319"/>
              <a:gd name="connsiteY0" fmla="*/ 1464114 h 1580181"/>
              <a:gd name="connsiteX1" fmla="*/ 1739352 w 3261319"/>
              <a:gd name="connsiteY1" fmla="*/ 1208 h 1580181"/>
              <a:gd name="connsiteX2" fmla="*/ 3261319 w 3261319"/>
              <a:gd name="connsiteY2" fmla="*/ 1580181 h 1580181"/>
              <a:gd name="connsiteX3" fmla="*/ 1681279 w 3261319"/>
              <a:gd name="connsiteY3" fmla="*/ 1580180 h 1580181"/>
              <a:gd name="connsiteX4" fmla="*/ 105508 w 3261319"/>
              <a:gd name="connsiteY4" fmla="*/ 1464114 h 1580181"/>
              <a:gd name="connsiteX0" fmla="*/ 0 w 3261319"/>
              <a:gd name="connsiteY0" fmla="*/ 1569621 h 1580181"/>
              <a:gd name="connsiteX1" fmla="*/ 1739352 w 3261319"/>
              <a:gd name="connsiteY1" fmla="*/ 1208 h 1580181"/>
              <a:gd name="connsiteX2" fmla="*/ 3261319 w 3261319"/>
              <a:gd name="connsiteY2" fmla="*/ 1580181 h 1580181"/>
              <a:gd name="connsiteX0" fmla="*/ 0 w 3155811"/>
              <a:gd name="connsiteY0" fmla="*/ 1465557 h 1581624"/>
              <a:gd name="connsiteX1" fmla="*/ 1633844 w 3155811"/>
              <a:gd name="connsiteY1" fmla="*/ 2651 h 1581624"/>
              <a:gd name="connsiteX2" fmla="*/ 3155811 w 3155811"/>
              <a:gd name="connsiteY2" fmla="*/ 1581624 h 1581624"/>
              <a:gd name="connsiteX3" fmla="*/ 1575771 w 3155811"/>
              <a:gd name="connsiteY3" fmla="*/ 1581623 h 1581624"/>
              <a:gd name="connsiteX4" fmla="*/ 0 w 3155811"/>
              <a:gd name="connsiteY4" fmla="*/ 1465557 h 1581624"/>
              <a:gd name="connsiteX0" fmla="*/ 76136 w 3155811"/>
              <a:gd name="connsiteY0" fmla="*/ 1230071 h 1581624"/>
              <a:gd name="connsiteX1" fmla="*/ 1633844 w 3155811"/>
              <a:gd name="connsiteY1" fmla="*/ 2651 h 1581624"/>
              <a:gd name="connsiteX2" fmla="*/ 3155811 w 3155811"/>
              <a:gd name="connsiteY2" fmla="*/ 1581624 h 1581624"/>
              <a:gd name="connsiteX0" fmla="*/ 0 w 3155811"/>
              <a:gd name="connsiteY0" fmla="*/ 1464091 h 1580158"/>
              <a:gd name="connsiteX1" fmla="*/ 1633844 w 3155811"/>
              <a:gd name="connsiteY1" fmla="*/ 1185 h 1580158"/>
              <a:gd name="connsiteX2" fmla="*/ 3155811 w 3155811"/>
              <a:gd name="connsiteY2" fmla="*/ 1580158 h 1580158"/>
              <a:gd name="connsiteX3" fmla="*/ 1575771 w 3155811"/>
              <a:gd name="connsiteY3" fmla="*/ 1580157 h 1580158"/>
              <a:gd name="connsiteX4" fmla="*/ 0 w 3155811"/>
              <a:gd name="connsiteY4" fmla="*/ 1464091 h 1580158"/>
              <a:gd name="connsiteX0" fmla="*/ 76136 w 3155811"/>
              <a:gd name="connsiteY0" fmla="*/ 1228605 h 1580158"/>
              <a:gd name="connsiteX1" fmla="*/ 1633844 w 3155811"/>
              <a:gd name="connsiteY1" fmla="*/ 1185 h 1580158"/>
              <a:gd name="connsiteX2" fmla="*/ 3155811 w 3155811"/>
              <a:gd name="connsiteY2" fmla="*/ 1580158 h 1580158"/>
            </a:gdLst>
            <a:ahLst/>
            <a:cxnLst>
              <a:cxn ang="0">
                <a:pos x="connsiteX0" y="connsiteY0"/>
              </a:cxn>
              <a:cxn ang="0">
                <a:pos x="connsiteX1" y="connsiteY1"/>
              </a:cxn>
              <a:cxn ang="0">
                <a:pos x="connsiteX2" y="connsiteY2"/>
              </a:cxn>
            </a:cxnLst>
            <a:rect l="l" t="t" r="r" b="b"/>
            <a:pathLst>
              <a:path w="3155811" h="1580158" stroke="0" extrusionOk="0">
                <a:moveTo>
                  <a:pt x="0" y="1464091"/>
                </a:moveTo>
                <a:cubicBezTo>
                  <a:pt x="62442" y="616354"/>
                  <a:pt x="784384" y="-30057"/>
                  <a:pt x="1633844" y="1185"/>
                </a:cubicBezTo>
                <a:cubicBezTo>
                  <a:pt x="2483303" y="32427"/>
                  <a:pt x="3155812" y="730124"/>
                  <a:pt x="3155811" y="1580158"/>
                </a:cubicBezTo>
                <a:lnTo>
                  <a:pt x="1575771" y="1580157"/>
                </a:lnTo>
                <a:lnTo>
                  <a:pt x="0" y="1464091"/>
                </a:lnTo>
                <a:close/>
              </a:path>
              <a:path w="3155811" h="1580158" fill="none">
                <a:moveTo>
                  <a:pt x="76136" y="1228605"/>
                </a:moveTo>
                <a:cubicBezTo>
                  <a:pt x="271462" y="561515"/>
                  <a:pt x="784384" y="-30057"/>
                  <a:pt x="1633844" y="1185"/>
                </a:cubicBezTo>
                <a:cubicBezTo>
                  <a:pt x="2483303" y="32427"/>
                  <a:pt x="3155812" y="730124"/>
                  <a:pt x="3155811" y="1580158"/>
                </a:cubicBezTo>
              </a:path>
            </a:pathLst>
          </a:custGeom>
          <a:ln w="38100" cap="rnd">
            <a:solidFill>
              <a:schemeClr val="bg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Arc 29">
            <a:extLst>
              <a:ext uri="{FF2B5EF4-FFF2-40B4-BE49-F238E27FC236}">
                <a16:creationId xmlns:a16="http://schemas.microsoft.com/office/drawing/2014/main" id="{BA9DC0ED-9EFC-A67C-B09D-1EAA93BD5DA7}"/>
              </a:ext>
            </a:extLst>
          </p:cNvPr>
          <p:cNvSpPr/>
          <p:nvPr/>
        </p:nvSpPr>
        <p:spPr>
          <a:xfrm rot="15870167" flipH="1">
            <a:off x="1436653" y="1343333"/>
            <a:ext cx="3414975" cy="3780600"/>
          </a:xfrm>
          <a:prstGeom prst="arc">
            <a:avLst>
              <a:gd name="adj1" fmla="val 15574976"/>
              <a:gd name="adj2" fmla="val 21077271"/>
            </a:avLst>
          </a:prstGeom>
          <a:ln w="38100" cap="rnd">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5A420EC4-755C-934D-2852-F83833AF46E3}"/>
              </a:ext>
            </a:extLst>
          </p:cNvPr>
          <p:cNvSpPr/>
          <p:nvPr/>
        </p:nvSpPr>
        <p:spPr>
          <a:xfrm>
            <a:off x="5085958" y="1944231"/>
            <a:ext cx="2519589" cy="2577770"/>
          </a:xfrm>
          <a:prstGeom prst="ellipse">
            <a:avLst/>
          </a:prstGeom>
          <a:solidFill>
            <a:schemeClr val="bg1">
              <a:alpha val="36593"/>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3">
            <a:extLst>
              <a:ext uri="{FF2B5EF4-FFF2-40B4-BE49-F238E27FC236}">
                <a16:creationId xmlns:a16="http://schemas.microsoft.com/office/drawing/2014/main" id="{9EA29949-524D-89BA-84E1-B31B3D039696}"/>
              </a:ext>
            </a:extLst>
          </p:cNvPr>
          <p:cNvSpPr txBox="1">
            <a:spLocks/>
          </p:cNvSpPr>
          <p:nvPr/>
        </p:nvSpPr>
        <p:spPr>
          <a:xfrm>
            <a:off x="2001035" y="5013641"/>
            <a:ext cx="3953204" cy="8297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Diversity, Equity </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and Inclusion</a:t>
            </a:r>
          </a:p>
        </p:txBody>
      </p:sp>
      <p:sp>
        <p:nvSpPr>
          <p:cNvPr id="36" name="Oval 35">
            <a:extLst>
              <a:ext uri="{FF2B5EF4-FFF2-40B4-BE49-F238E27FC236}">
                <a16:creationId xmlns:a16="http://schemas.microsoft.com/office/drawing/2014/main" id="{F78C516E-9FB9-A2CC-C286-E03EDCF06A99}"/>
              </a:ext>
            </a:extLst>
          </p:cNvPr>
          <p:cNvSpPr/>
          <p:nvPr/>
        </p:nvSpPr>
        <p:spPr>
          <a:xfrm>
            <a:off x="8489237" y="1932695"/>
            <a:ext cx="2519589" cy="2577770"/>
          </a:xfrm>
          <a:prstGeom prst="ellipse">
            <a:avLst/>
          </a:prstGeom>
          <a:solidFill>
            <a:schemeClr val="bg1">
              <a:alpha val="29481"/>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7CB2024-4EB0-47B0-0FC9-B7C8AA9423D9}"/>
              </a:ext>
            </a:extLst>
          </p:cNvPr>
          <p:cNvSpPr/>
          <p:nvPr/>
        </p:nvSpPr>
        <p:spPr>
          <a:xfrm>
            <a:off x="1640784" y="1872358"/>
            <a:ext cx="2519589" cy="2577770"/>
          </a:xfrm>
          <a:prstGeom prst="ellipse">
            <a:avLst/>
          </a:prstGeom>
          <a:solidFill>
            <a:schemeClr val="bg1">
              <a:alpha val="29481"/>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3">
            <a:extLst>
              <a:ext uri="{FF2B5EF4-FFF2-40B4-BE49-F238E27FC236}">
                <a16:creationId xmlns:a16="http://schemas.microsoft.com/office/drawing/2014/main" id="{1A52D35B-4A6E-93BE-1C0E-E72C42544AF3}"/>
              </a:ext>
            </a:extLst>
          </p:cNvPr>
          <p:cNvSpPr txBox="1">
            <a:spLocks/>
          </p:cNvSpPr>
          <p:nvPr/>
        </p:nvSpPr>
        <p:spPr>
          <a:xfrm>
            <a:off x="6699266" y="5015012"/>
            <a:ext cx="3953204" cy="9160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t"/>
          <a:lstStyle>
            <a:lvl1pPr marL="0" marR="0" indent="0" algn="l" defTabSz="825500" rtl="0" latinLnBrk="0">
              <a:lnSpc>
                <a:spcPct val="70000"/>
              </a:lnSpc>
              <a:spcBef>
                <a:spcPts val="0"/>
              </a:spcBef>
              <a:spcAft>
                <a:spcPts val="0"/>
              </a:spcAft>
              <a:buClrTx/>
              <a:buSzTx/>
              <a:buFontTx/>
              <a:buNone/>
              <a:tabLst/>
              <a:defRPr sz="11200" b="1" i="0" u="none" strike="noStrike" cap="none" spc="-336" baseline="8928">
                <a:solidFill>
                  <a:srgbClr val="000000"/>
                </a:solidFill>
                <a:uFillTx/>
                <a:latin typeface="+mn-lt"/>
                <a:ea typeface="+mn-ea"/>
                <a:cs typeface="+mn-cs"/>
                <a:sym typeface="Helvetica"/>
              </a:defRPr>
            </a:lvl1pPr>
            <a:lvl2pPr marL="0" marR="0" indent="228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2pPr>
            <a:lvl3pPr marL="0" marR="0" indent="457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3pPr>
            <a:lvl4pPr marL="0" marR="0" indent="685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4pPr>
            <a:lvl5pPr marL="0" marR="0" indent="9144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5pPr>
            <a:lvl6pPr marL="0" marR="0" indent="11430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6pPr>
            <a:lvl7pPr marL="0" marR="0" indent="13716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7pPr>
            <a:lvl8pPr marL="0" marR="0" indent="16002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8pPr>
            <a:lvl9pPr marL="0" marR="0" indent="1828800" algn="l" defTabSz="825500" rtl="0" latinLnBrk="0">
              <a:lnSpc>
                <a:spcPct val="100000"/>
              </a:lnSpc>
              <a:spcBef>
                <a:spcPts val="0"/>
              </a:spcBef>
              <a:spcAft>
                <a:spcPts val="0"/>
              </a:spcAft>
              <a:buClrTx/>
              <a:buSzTx/>
              <a:buFontTx/>
              <a:buNone/>
              <a:tabLst/>
              <a:defRPr sz="6000" b="1" i="0" u="none" strike="noStrike" cap="none" spc="0" baseline="0">
                <a:solidFill>
                  <a:srgbClr val="000000"/>
                </a:solidFill>
                <a:uFillTx/>
                <a:latin typeface="+mn-lt"/>
                <a:ea typeface="+mn-ea"/>
                <a:cs typeface="+mn-cs"/>
                <a:sym typeface="Helvetica"/>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Technology and</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3300" b="1" i="0" u="none" strike="noStrike" kern="0" cap="none" spc="0" normalizeH="0" baseline="8928" noProof="0">
                <a:ln>
                  <a:noFill/>
                </a:ln>
                <a:solidFill>
                  <a:prstClr val="white"/>
                </a:solidFill>
                <a:effectLst/>
                <a:uLnTx/>
                <a:uFillTx/>
                <a:latin typeface="Lato Black" panose="020F0502020204030203" pitchFamily="34" charset="0"/>
                <a:ea typeface="+mn-ea"/>
                <a:cs typeface="+mn-cs"/>
                <a:sym typeface="Helvetica"/>
              </a:rPr>
              <a:t>Service Excellence</a:t>
            </a:r>
          </a:p>
        </p:txBody>
      </p:sp>
    </p:spTree>
    <p:extLst>
      <p:ext uri="{BB962C8B-B14F-4D97-AF65-F5344CB8AC3E}">
        <p14:creationId xmlns:p14="http://schemas.microsoft.com/office/powerpoint/2010/main" val="2367309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681" y="365125"/>
            <a:ext cx="9808029" cy="1325563"/>
          </a:xfrm>
        </p:spPr>
        <p:txBody>
          <a:bodyPr>
            <a:normAutofit/>
          </a:bodyPr>
          <a:lstStyle/>
          <a:p>
            <a:pPr>
              <a:lnSpc>
                <a:spcPct val="100000"/>
              </a:lnSpc>
            </a:pPr>
            <a:r>
              <a:rPr lang="en-US" dirty="0"/>
              <a:t>Establishing a Research Program in STEM</a:t>
            </a:r>
          </a:p>
        </p:txBody>
      </p:sp>
      <p:sp>
        <p:nvSpPr>
          <p:cNvPr id="3" name="Content Placeholder 2"/>
          <p:cNvSpPr>
            <a:spLocks noGrp="1"/>
          </p:cNvSpPr>
          <p:nvPr>
            <p:ph sz="half" idx="1"/>
          </p:nvPr>
        </p:nvSpPr>
        <p:spPr>
          <a:xfrm>
            <a:off x="6449788" y="1637782"/>
            <a:ext cx="5161384" cy="4855093"/>
          </a:xfrm>
        </p:spPr>
        <p:txBody>
          <a:bodyPr>
            <a:noAutofit/>
          </a:bodyPr>
          <a:lstStyle/>
          <a:p>
            <a:pPr marL="0" indent="0">
              <a:lnSpc>
                <a:spcPct val="120000"/>
              </a:lnSpc>
              <a:spcBef>
                <a:spcPts val="0"/>
              </a:spcBef>
              <a:buNone/>
            </a:pPr>
            <a:r>
              <a:rPr lang="en-US" sz="2400" dirty="0"/>
              <a:t>Designed for new tenure-track assistant professors in STEM fields, this workshop demystifies critical elements of setting up a laboratory. </a:t>
            </a:r>
          </a:p>
          <a:p>
            <a:pPr marL="0" indent="0">
              <a:lnSpc>
                <a:spcPct val="120000"/>
              </a:lnSpc>
              <a:spcBef>
                <a:spcPts val="0"/>
              </a:spcBef>
              <a:buNone/>
            </a:pPr>
            <a:r>
              <a:rPr lang="en-US" sz="2400" dirty="0"/>
              <a:t>Included are developing a mission statement, hiring students, and establishing a research plan.</a:t>
            </a:r>
          </a:p>
          <a:p>
            <a:pPr marL="0" indent="0">
              <a:buNone/>
            </a:pPr>
            <a:endParaRPr lang="en-US" sz="2000" dirty="0"/>
          </a:p>
        </p:txBody>
      </p:sp>
      <p:sp>
        <p:nvSpPr>
          <p:cNvPr id="4" name="Content Placeholder 3"/>
          <p:cNvSpPr>
            <a:spLocks noGrp="1"/>
          </p:cNvSpPr>
          <p:nvPr>
            <p:ph sz="half" idx="10"/>
          </p:nvPr>
        </p:nvSpPr>
        <p:spPr>
          <a:xfrm>
            <a:off x="797681" y="1805733"/>
            <a:ext cx="5298319" cy="4619561"/>
          </a:xfrm>
        </p:spPr>
        <p:txBody>
          <a:bodyPr>
            <a:normAutofit lnSpcReduction="10000"/>
          </a:bodyPr>
          <a:lstStyle/>
          <a:p>
            <a:pPr marL="0" indent="0">
              <a:buNone/>
            </a:pPr>
            <a:r>
              <a:rPr lang="en-US" sz="2400" dirty="0"/>
              <a:t>Wednesday, October 16, 2024 </a:t>
            </a:r>
          </a:p>
          <a:p>
            <a:pPr marL="0" indent="0">
              <a:buNone/>
            </a:pPr>
            <a:r>
              <a:rPr lang="en-US" sz="2400" dirty="0"/>
              <a:t>12:00 – 1:30 p.m. ET</a:t>
            </a:r>
          </a:p>
          <a:p>
            <a:pPr marL="0" indent="0">
              <a:buNone/>
            </a:pPr>
            <a:r>
              <a:rPr lang="en-US" sz="2400" dirty="0"/>
              <a:t>Virtual </a:t>
            </a:r>
          </a:p>
          <a:p>
            <a:pPr marL="0" indent="0">
              <a:buNone/>
            </a:pPr>
            <a:r>
              <a:rPr lang="en-US" sz="2400" dirty="0">
                <a:hlinkClick r:id="rId2"/>
              </a:rPr>
              <a:t>Registration Link</a:t>
            </a:r>
            <a:endParaRPr lang="en-US" sz="2400" dirty="0"/>
          </a:p>
          <a:p>
            <a:pPr marL="0" indent="0">
              <a:buNone/>
            </a:pPr>
            <a:endParaRPr lang="en-US" sz="2000" dirty="0"/>
          </a:p>
          <a:p>
            <a:pPr marL="0" indent="0">
              <a:lnSpc>
                <a:spcPct val="110000"/>
              </a:lnSpc>
              <a:spcBef>
                <a:spcPts val="0"/>
              </a:spcBef>
              <a:buNone/>
            </a:pPr>
            <a:r>
              <a:rPr lang="en-US" sz="2000" b="1" dirty="0"/>
              <a:t>Facilitators</a:t>
            </a:r>
            <a:r>
              <a:rPr lang="en-US" sz="2000" dirty="0"/>
              <a:t> </a:t>
            </a:r>
          </a:p>
          <a:p>
            <a:pPr>
              <a:lnSpc>
                <a:spcPct val="110000"/>
              </a:lnSpc>
              <a:spcBef>
                <a:spcPts val="0"/>
              </a:spcBef>
            </a:pPr>
            <a:r>
              <a:rPr lang="en-US" sz="2000" dirty="0"/>
              <a:t>Penny Beuning</a:t>
            </a:r>
          </a:p>
          <a:p>
            <a:pPr marL="457200" lvl="1" indent="0">
              <a:lnSpc>
                <a:spcPct val="110000"/>
              </a:lnSpc>
              <a:spcBef>
                <a:spcPts val="0"/>
              </a:spcBef>
              <a:buNone/>
            </a:pPr>
            <a:r>
              <a:rPr lang="en-US" sz="2000" dirty="0"/>
              <a:t>Professor and Chair of Chemistry and</a:t>
            </a:r>
          </a:p>
          <a:p>
            <a:pPr marL="457200" lvl="1" indent="0">
              <a:lnSpc>
                <a:spcPct val="110000"/>
              </a:lnSpc>
              <a:spcBef>
                <a:spcPts val="0"/>
              </a:spcBef>
              <a:buNone/>
            </a:pPr>
            <a:r>
              <a:rPr lang="en-US" sz="2000" dirty="0"/>
              <a:t>Chemical Biology, College of Science </a:t>
            </a:r>
          </a:p>
          <a:p>
            <a:pPr>
              <a:lnSpc>
                <a:spcPct val="110000"/>
              </a:lnSpc>
              <a:spcBef>
                <a:spcPts val="0"/>
              </a:spcBef>
            </a:pPr>
            <a:r>
              <a:rPr lang="en-US" sz="2000" dirty="0"/>
              <a:t>Rebecca Carrier</a:t>
            </a:r>
          </a:p>
          <a:p>
            <a:pPr marL="457200" lvl="1" indent="0">
              <a:lnSpc>
                <a:spcPct val="110000"/>
              </a:lnSpc>
              <a:spcBef>
                <a:spcPts val="0"/>
              </a:spcBef>
              <a:buNone/>
            </a:pPr>
            <a:r>
              <a:rPr lang="en-US" sz="2000" dirty="0"/>
              <a:t>Professor of Chemical Engineering and Associate Chair of Research, College of Engineering</a:t>
            </a:r>
          </a:p>
          <a:p>
            <a:pPr marL="0" indent="0">
              <a:buNone/>
            </a:pPr>
            <a:endParaRPr lang="en-US" dirty="0"/>
          </a:p>
        </p:txBody>
      </p:sp>
      <p:pic>
        <p:nvPicPr>
          <p:cNvPr id="1026" name="Picture 2" descr="Research Integrity | Dimensions">
            <a:extLst>
              <a:ext uri="{FF2B5EF4-FFF2-40B4-BE49-F238E27FC236}">
                <a16:creationId xmlns:a16="http://schemas.microsoft.com/office/drawing/2014/main" id="{DD23A300-3A06-40D2-DED1-D45FD9A74A9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88340" y="250080"/>
            <a:ext cx="1102616" cy="122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6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41060D2-C68F-1D14-3235-2CCF9053E668}"/>
              </a:ext>
            </a:extLst>
          </p:cNvPr>
          <p:cNvSpPr>
            <a:spLocks noGrp="1"/>
          </p:cNvSpPr>
          <p:nvPr>
            <p:ph idx="1"/>
          </p:nvPr>
        </p:nvSpPr>
        <p:spPr>
          <a:xfrm>
            <a:off x="833829" y="1489009"/>
            <a:ext cx="10515600" cy="4351338"/>
          </a:xfrm>
        </p:spPr>
        <p:txBody>
          <a:bodyPr>
            <a:normAutofit/>
          </a:bodyPr>
          <a:lstStyle/>
          <a:p>
            <a:pPr marL="0" indent="0" algn="ctr">
              <a:lnSpc>
                <a:spcPct val="100000"/>
              </a:lnSpc>
              <a:spcBef>
                <a:spcPts val="0"/>
              </a:spcBef>
              <a:buNone/>
            </a:pPr>
            <a:r>
              <a:rPr lang="en-US" sz="1800" dirty="0">
                <a:solidFill>
                  <a:schemeClr val="bg1"/>
                </a:solidFill>
              </a:rPr>
              <a:t>Join a facilitated group of colleagues to focus on the writing process and advance your projects. Writing groups provide a peer environment to help you carve out regular writing time each week and give you an opportunity to acquire skills to grow your writing practice. </a:t>
            </a:r>
            <a:r>
              <a:rPr lang="en-US" sz="1800" dirty="0">
                <a:solidFill>
                  <a:schemeClr val="bg1"/>
                </a:solidFill>
                <a:hlinkClick r:id="rId2"/>
              </a:rPr>
              <a:t>Registration</a:t>
            </a:r>
            <a:r>
              <a:rPr lang="en-US" sz="1800" dirty="0">
                <a:solidFill>
                  <a:schemeClr val="bg1"/>
                </a:solidFill>
              </a:rPr>
              <a:t> is on a rolling basis throughout the academic year. </a:t>
            </a:r>
          </a:p>
          <a:p>
            <a:pPr marL="0" indent="0" algn="ctr">
              <a:lnSpc>
                <a:spcPct val="100000"/>
              </a:lnSpc>
              <a:spcBef>
                <a:spcPts val="0"/>
              </a:spcBef>
              <a:buNone/>
            </a:pPr>
            <a:endParaRPr lang="en-US" sz="1400" dirty="0">
              <a:solidFill>
                <a:schemeClr val="bg1"/>
              </a:solidFill>
            </a:endParaRPr>
          </a:p>
          <a:p>
            <a:pPr marL="0" indent="0" algn="ctr">
              <a:lnSpc>
                <a:spcPct val="100000"/>
              </a:lnSpc>
              <a:spcBef>
                <a:spcPts val="0"/>
              </a:spcBef>
              <a:buNone/>
            </a:pPr>
            <a:r>
              <a:rPr lang="en-US" sz="2000" b="1" dirty="0">
                <a:solidFill>
                  <a:schemeClr val="bg1"/>
                </a:solidFill>
              </a:rPr>
              <a:t>Groups and Facilitators</a:t>
            </a:r>
          </a:p>
        </p:txBody>
      </p:sp>
      <p:sp>
        <p:nvSpPr>
          <p:cNvPr id="8" name="Title 7">
            <a:extLst>
              <a:ext uri="{FF2B5EF4-FFF2-40B4-BE49-F238E27FC236}">
                <a16:creationId xmlns:a16="http://schemas.microsoft.com/office/drawing/2014/main" id="{F034C535-5691-A43F-B19E-968D3152AFAD}"/>
              </a:ext>
            </a:extLst>
          </p:cNvPr>
          <p:cNvSpPr>
            <a:spLocks noGrp="1"/>
          </p:cNvSpPr>
          <p:nvPr>
            <p:ph type="title"/>
          </p:nvPr>
        </p:nvSpPr>
        <p:spPr/>
        <p:txBody>
          <a:bodyPr/>
          <a:lstStyle/>
          <a:p>
            <a:r>
              <a:rPr lang="en-US" dirty="0">
                <a:solidFill>
                  <a:schemeClr val="bg1"/>
                </a:solidFill>
              </a:rPr>
              <a:t>2024-2025 Writing Groups</a:t>
            </a:r>
          </a:p>
        </p:txBody>
      </p:sp>
      <p:pic>
        <p:nvPicPr>
          <p:cNvPr id="2050" name="Picture 2">
            <a:extLst>
              <a:ext uri="{FF2B5EF4-FFF2-40B4-BE49-F238E27FC236}">
                <a16:creationId xmlns:a16="http://schemas.microsoft.com/office/drawing/2014/main" id="{2125886B-CC47-159D-8FE4-52B2EE89C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203" y="5173625"/>
            <a:ext cx="641975" cy="641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0BE4AA2-2B66-4774-B22F-7853AF05E112}"/>
              </a:ext>
            </a:extLst>
          </p:cNvPr>
          <p:cNvSpPr txBox="1"/>
          <p:nvPr/>
        </p:nvSpPr>
        <p:spPr>
          <a:xfrm>
            <a:off x="838200" y="3860568"/>
            <a:ext cx="28864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eal Text Pro"/>
                <a:ea typeface="+mn-ea"/>
                <a:cs typeface="+mn-cs"/>
              </a:rPr>
              <a:t>Early Career Writing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Ariel Gomez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Future Faculty Postdoctoral Fellow in Public Policy and Urban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College of Social Sciences and Humanities</a:t>
            </a:r>
          </a:p>
        </p:txBody>
      </p:sp>
      <p:sp>
        <p:nvSpPr>
          <p:cNvPr id="12" name="TextBox 11">
            <a:extLst>
              <a:ext uri="{FF2B5EF4-FFF2-40B4-BE49-F238E27FC236}">
                <a16:creationId xmlns:a16="http://schemas.microsoft.com/office/drawing/2014/main" id="{7A43B0C7-D549-3488-466A-9CF84B78E71E}"/>
              </a:ext>
            </a:extLst>
          </p:cNvPr>
          <p:cNvSpPr txBox="1"/>
          <p:nvPr/>
        </p:nvSpPr>
        <p:spPr>
          <a:xfrm>
            <a:off x="4633401" y="3860568"/>
            <a:ext cx="28864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eal Text Pro"/>
                <a:ea typeface="+mn-ea"/>
                <a:cs typeface="+mn-cs"/>
              </a:rPr>
              <a:t>Full-Time Non-Tenure Track 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Peter </a:t>
            </a:r>
            <a:r>
              <a:rPr kumimoji="0" lang="en-US" sz="1200" b="0" i="0" u="none" strike="noStrike" kern="1200" cap="none" spc="0" normalizeH="0" baseline="0" noProof="0" dirty="0" err="1">
                <a:ln>
                  <a:noFill/>
                </a:ln>
                <a:solidFill>
                  <a:prstClr val="black"/>
                </a:solidFill>
                <a:effectLst/>
                <a:uLnTx/>
                <a:uFillTx/>
                <a:latin typeface="Real Text Pro"/>
                <a:ea typeface="+mn-ea"/>
                <a:cs typeface="+mn-cs"/>
              </a:rPr>
              <a:t>Fraunholtz</a:t>
            </a:r>
            <a:r>
              <a:rPr kumimoji="0" lang="en-US" sz="1200" b="0" i="0" u="none" strike="noStrike" kern="1200" cap="none" spc="0" normalizeH="0" baseline="0" noProof="0" dirty="0">
                <a:ln>
                  <a:noFill/>
                </a:ln>
                <a:solidFill>
                  <a:prstClr val="black"/>
                </a:solidFill>
                <a:effectLst/>
                <a:uLnTx/>
                <a:uFillTx/>
                <a:latin typeface="Real Text Pr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Assistant Teaching Professor in History and International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College of Social Sciences and Humanities</a:t>
            </a:r>
          </a:p>
        </p:txBody>
      </p:sp>
      <p:pic>
        <p:nvPicPr>
          <p:cNvPr id="2052" name="Picture 4" descr="Faculty Icons - Free SVG &amp; PNG Faculty Images - Noun Project">
            <a:extLst>
              <a:ext uri="{FF2B5EF4-FFF2-40B4-BE49-F238E27FC236}">
                <a16:creationId xmlns:a16="http://schemas.microsoft.com/office/drawing/2014/main" id="{88CAC499-D2C6-AAA8-742B-9D6BB0F63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148" y="3161631"/>
            <a:ext cx="666925" cy="6669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8D395ED-5B69-D7DA-AF6A-A120E0687262}"/>
              </a:ext>
            </a:extLst>
          </p:cNvPr>
          <p:cNvSpPr txBox="1"/>
          <p:nvPr/>
        </p:nvSpPr>
        <p:spPr>
          <a:xfrm>
            <a:off x="8428602" y="3860568"/>
            <a:ext cx="28864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eal Text Pro"/>
                <a:ea typeface="+mn-ea"/>
                <a:cs typeface="+mn-cs"/>
              </a:rPr>
              <a:t>(Re-)Writing your First Proposal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Andrea Stith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Director, Research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Khoury College of Computer Sciences</a:t>
            </a:r>
          </a:p>
        </p:txBody>
      </p:sp>
      <p:pic>
        <p:nvPicPr>
          <p:cNvPr id="2056" name="Picture 8" descr="Free clip art &quot;Paper 2 icon&quot; by Anonymous">
            <a:extLst>
              <a:ext uri="{FF2B5EF4-FFF2-40B4-BE49-F238E27FC236}">
                <a16:creationId xmlns:a16="http://schemas.microsoft.com/office/drawing/2014/main" id="{39C1622C-9A2C-CD46-A34F-599759A9C5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2374" y="2997432"/>
            <a:ext cx="1017653" cy="101765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93617A1-CCA6-9261-D4B3-C8FED4C97638}"/>
              </a:ext>
            </a:extLst>
          </p:cNvPr>
          <p:cNvSpPr txBox="1"/>
          <p:nvPr/>
        </p:nvSpPr>
        <p:spPr>
          <a:xfrm>
            <a:off x="829458" y="5840347"/>
            <a:ext cx="28864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eal Text Pro"/>
                <a:ea typeface="+mn-ea"/>
                <a:cs typeface="+mn-cs"/>
              </a:rPr>
              <a:t>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Michael McCluskey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Associate Teaching Professor in English College of Social Sciences and Humanities</a:t>
            </a:r>
          </a:p>
        </p:txBody>
      </p:sp>
      <p:pic>
        <p:nvPicPr>
          <p:cNvPr id="2060" name="Picture 12" descr="lightbulb&quot; Icon - Download for free – Iconduck">
            <a:extLst>
              <a:ext uri="{FF2B5EF4-FFF2-40B4-BE49-F238E27FC236}">
                <a16:creationId xmlns:a16="http://schemas.microsoft.com/office/drawing/2014/main" id="{C94F324D-2201-7FF7-2904-28BFA9AC8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7947" y="5182858"/>
            <a:ext cx="641974" cy="6103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99A8F6C-E573-C449-CF8C-F3EC7FE6EF44}"/>
              </a:ext>
            </a:extLst>
          </p:cNvPr>
          <p:cNvSpPr txBox="1"/>
          <p:nvPr/>
        </p:nvSpPr>
        <p:spPr>
          <a:xfrm>
            <a:off x="4652790" y="5840346"/>
            <a:ext cx="28864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eal Text Pro"/>
                <a:ea typeface="+mn-ea"/>
                <a:cs typeface="+mn-cs"/>
              </a:rPr>
              <a:t>Women of Color in the Academy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Nicole N. Aljoe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Professor of English and Africana Studies College of Social Sciences and Humanities</a:t>
            </a:r>
          </a:p>
        </p:txBody>
      </p:sp>
      <p:pic>
        <p:nvPicPr>
          <p:cNvPr id="2064" name="Picture 16" descr="Affinity Group">
            <a:extLst>
              <a:ext uri="{FF2B5EF4-FFF2-40B4-BE49-F238E27FC236}">
                <a16:creationId xmlns:a16="http://schemas.microsoft.com/office/drawing/2014/main" id="{2E4B29A3-AA36-3AAE-2905-ED438808AFC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70641" y="5167033"/>
            <a:ext cx="641975" cy="6419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375E7B1-2146-1A94-1E21-E1FABDD4D933}"/>
              </a:ext>
            </a:extLst>
          </p:cNvPr>
          <p:cNvSpPr txBox="1"/>
          <p:nvPr/>
        </p:nvSpPr>
        <p:spPr>
          <a:xfrm>
            <a:off x="8428602" y="5840345"/>
            <a:ext cx="28864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eal Text Pro"/>
                <a:ea typeface="+mn-ea"/>
                <a:cs typeface="+mn-cs"/>
              </a:rPr>
              <a:t>All Disciplines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Emily Avery-Miler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Associate Teaching Professor in English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eal Text Pro"/>
                <a:ea typeface="+mn-ea"/>
                <a:cs typeface="+mn-cs"/>
              </a:rPr>
              <a:t>College of Social Sciences and Humanities</a:t>
            </a:r>
          </a:p>
        </p:txBody>
      </p:sp>
      <p:pic>
        <p:nvPicPr>
          <p:cNvPr id="2068" name="Picture 20" descr="Seedling Icons - Free SVG &amp; PNG Seedling Images - Noun Project">
            <a:extLst>
              <a:ext uri="{FF2B5EF4-FFF2-40B4-BE49-F238E27FC236}">
                <a16:creationId xmlns:a16="http://schemas.microsoft.com/office/drawing/2014/main" id="{CE240F7B-2D41-72FC-23A8-CC91E8A731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4933" y="3207464"/>
            <a:ext cx="692954" cy="69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with his head on a computer&#10;&#10;Description automatically generated">
            <a:extLst>
              <a:ext uri="{FF2B5EF4-FFF2-40B4-BE49-F238E27FC236}">
                <a16:creationId xmlns:a16="http://schemas.microsoft.com/office/drawing/2014/main" id="{AA0DCA2E-0065-F3A7-1852-48CC171C7D0F}"/>
              </a:ext>
            </a:extLst>
          </p:cNvPr>
          <p:cNvPicPr>
            <a:picLocks noGrp="1"/>
          </p:cNvPicPr>
          <p:nvPr>
            <p:ph idx="1"/>
          </p:nvPr>
        </p:nvPicPr>
        <p:blipFill>
          <a:blip r:embed="rId2">
            <a:extLst>
              <a:ext uri="{837473B0-CC2E-450A-ABE3-18F120FF3D39}">
                <a1611:picAttrSrcUrl xmlns:a1611="http://schemas.microsoft.com/office/drawing/2016/11/main" r:id="rId3"/>
              </a:ext>
            </a:extLst>
          </a:blip>
          <a:stretch>
            <a:fillRect/>
          </a:stretch>
        </p:blipFill>
        <p:spPr>
          <a:xfrm>
            <a:off x="299751" y="2076733"/>
            <a:ext cx="6533387" cy="4351338"/>
          </a:xfrm>
        </p:spPr>
      </p:pic>
      <p:sp>
        <p:nvSpPr>
          <p:cNvPr id="3" name="Title 2">
            <a:extLst>
              <a:ext uri="{FF2B5EF4-FFF2-40B4-BE49-F238E27FC236}">
                <a16:creationId xmlns:a16="http://schemas.microsoft.com/office/drawing/2014/main" id="{DF946C4C-C82D-E5B6-8CDD-A1C12E06467E}"/>
              </a:ext>
            </a:extLst>
          </p:cNvPr>
          <p:cNvSpPr>
            <a:spLocks noGrp="1"/>
          </p:cNvSpPr>
          <p:nvPr>
            <p:ph type="title"/>
          </p:nvPr>
        </p:nvSpPr>
        <p:spPr/>
        <p:txBody>
          <a:bodyPr/>
          <a:lstStyle/>
          <a:p>
            <a:r>
              <a:rPr lang="en-US" b="1" dirty="0"/>
              <a:t>Daunted?</a:t>
            </a:r>
          </a:p>
        </p:txBody>
      </p:sp>
      <p:sp>
        <p:nvSpPr>
          <p:cNvPr id="4" name="Slide Number Placeholder 3">
            <a:extLst>
              <a:ext uri="{FF2B5EF4-FFF2-40B4-BE49-F238E27FC236}">
                <a16:creationId xmlns:a16="http://schemas.microsoft.com/office/drawing/2014/main" id="{6D3ADD19-AB60-956C-B58D-B8242F08B51B}"/>
              </a:ext>
            </a:extLst>
          </p:cNvPr>
          <p:cNvSpPr>
            <a:spLocks noGrp="1"/>
          </p:cNvSpPr>
          <p:nvPr>
            <p:ph type="sldNum" sz="quarter" idx="10"/>
          </p:nvPr>
        </p:nvSpPr>
        <p:spPr/>
        <p:txBody>
          <a:bodyPr/>
          <a:lstStyle/>
          <a:p>
            <a:fld id="{2BE017B6-6466-CA44-A203-DCC007137B39}" type="slidenum">
              <a:rPr lang="en-US" smtClean="0"/>
              <a:pPr/>
              <a:t>42</a:t>
            </a:fld>
            <a:endParaRPr lang="en-US" dirty="0"/>
          </a:p>
        </p:txBody>
      </p:sp>
      <p:sp>
        <p:nvSpPr>
          <p:cNvPr id="8" name="TextBox 7">
            <a:extLst>
              <a:ext uri="{FF2B5EF4-FFF2-40B4-BE49-F238E27FC236}">
                <a16:creationId xmlns:a16="http://schemas.microsoft.com/office/drawing/2014/main" id="{48E90AF2-90D6-C7E8-A00E-A3F938381C48}"/>
              </a:ext>
            </a:extLst>
          </p:cNvPr>
          <p:cNvSpPr txBox="1"/>
          <p:nvPr/>
        </p:nvSpPr>
        <p:spPr>
          <a:xfrm>
            <a:off x="299751" y="2076732"/>
            <a:ext cx="6533387" cy="762261"/>
          </a:xfrm>
          <a:prstGeom prst="rect">
            <a:avLst/>
          </a:prstGeom>
          <a:solidFill>
            <a:schemeClr val="bg1"/>
          </a:solidFill>
        </p:spPr>
        <p:txBody>
          <a:bodyPr wrap="square" rtlCol="0">
            <a:spAutoFit/>
          </a:bodyPr>
          <a:lstStyle/>
          <a:p>
            <a:endParaRPr lang="en-US" dirty="0"/>
          </a:p>
        </p:txBody>
      </p:sp>
      <p:pic>
        <p:nvPicPr>
          <p:cNvPr id="1026" name="Picture 2">
            <a:extLst>
              <a:ext uri="{FF2B5EF4-FFF2-40B4-BE49-F238E27FC236}">
                <a16:creationId xmlns:a16="http://schemas.microsoft.com/office/drawing/2014/main" id="{1AB6E6F5-0FCC-3ABC-9B95-E2B4B32A7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89" y="1753134"/>
            <a:ext cx="451485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447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0C631-8633-9B01-BFD4-876C268D3489}"/>
              </a:ext>
            </a:extLst>
          </p:cNvPr>
          <p:cNvSpPr>
            <a:spLocks noGrp="1"/>
          </p:cNvSpPr>
          <p:nvPr>
            <p:ph idx="1"/>
          </p:nvPr>
        </p:nvSpPr>
        <p:spPr/>
        <p:txBody>
          <a:bodyPr>
            <a:normAutofit/>
          </a:bodyPr>
          <a:lstStyle/>
          <a:p>
            <a:r>
              <a:rPr lang="en-US" sz="4000" dirty="0"/>
              <a:t>Reflection</a:t>
            </a:r>
          </a:p>
          <a:p>
            <a:r>
              <a:rPr lang="en-US" sz="4000" dirty="0"/>
              <a:t>Take the time</a:t>
            </a:r>
          </a:p>
          <a:p>
            <a:r>
              <a:rPr lang="en-US" sz="4000" dirty="0"/>
              <a:t>Use the tools</a:t>
            </a:r>
          </a:p>
          <a:p>
            <a:r>
              <a:rPr lang="en-US" sz="4000" dirty="0"/>
              <a:t>Reach out</a:t>
            </a:r>
          </a:p>
          <a:p>
            <a:r>
              <a:rPr lang="en-US" sz="4000" dirty="0"/>
              <a:t>Deep breaths</a:t>
            </a:r>
          </a:p>
        </p:txBody>
      </p:sp>
      <p:sp>
        <p:nvSpPr>
          <p:cNvPr id="3" name="Title 2">
            <a:extLst>
              <a:ext uri="{FF2B5EF4-FFF2-40B4-BE49-F238E27FC236}">
                <a16:creationId xmlns:a16="http://schemas.microsoft.com/office/drawing/2014/main" id="{593FAAD1-541F-2453-B841-CC5291787E56}"/>
              </a:ext>
            </a:extLst>
          </p:cNvPr>
          <p:cNvSpPr>
            <a:spLocks noGrp="1"/>
          </p:cNvSpPr>
          <p:nvPr>
            <p:ph type="title"/>
          </p:nvPr>
        </p:nvSpPr>
        <p:spPr/>
        <p:txBody>
          <a:bodyPr/>
          <a:lstStyle/>
          <a:p>
            <a:r>
              <a:rPr lang="en-US" b="1" dirty="0"/>
              <a:t>Back to Basics</a:t>
            </a:r>
          </a:p>
        </p:txBody>
      </p:sp>
      <p:sp>
        <p:nvSpPr>
          <p:cNvPr id="4" name="Slide Number Placeholder 3">
            <a:extLst>
              <a:ext uri="{FF2B5EF4-FFF2-40B4-BE49-F238E27FC236}">
                <a16:creationId xmlns:a16="http://schemas.microsoft.com/office/drawing/2014/main" id="{FC721E5D-D322-60B7-2EE5-9228E3DD3476}"/>
              </a:ext>
            </a:extLst>
          </p:cNvPr>
          <p:cNvSpPr>
            <a:spLocks noGrp="1"/>
          </p:cNvSpPr>
          <p:nvPr>
            <p:ph type="sldNum" sz="quarter" idx="10"/>
          </p:nvPr>
        </p:nvSpPr>
        <p:spPr/>
        <p:txBody>
          <a:bodyPr/>
          <a:lstStyle/>
          <a:p>
            <a:fld id="{2BE017B6-6466-CA44-A203-DCC007137B39}" type="slidenum">
              <a:rPr lang="en-US" smtClean="0"/>
              <a:pPr/>
              <a:t>43</a:t>
            </a:fld>
            <a:endParaRPr lang="en-US" dirty="0"/>
          </a:p>
        </p:txBody>
      </p:sp>
      <p:pic>
        <p:nvPicPr>
          <p:cNvPr id="6" name="Graphic 5" descr="Reflection with solid fill">
            <a:extLst>
              <a:ext uri="{FF2B5EF4-FFF2-40B4-BE49-F238E27FC236}">
                <a16:creationId xmlns:a16="http://schemas.microsoft.com/office/drawing/2014/main" id="{2D69DEA4-598A-2760-35F8-F0E85FBCAD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5904" y="853575"/>
            <a:ext cx="5617213" cy="5617213"/>
          </a:xfrm>
          <a:prstGeom prst="rect">
            <a:avLst/>
          </a:prstGeom>
        </p:spPr>
      </p:pic>
      <p:pic>
        <p:nvPicPr>
          <p:cNvPr id="10" name="Picture 9" descr="Group of gardening tools on a wall">
            <a:extLst>
              <a:ext uri="{FF2B5EF4-FFF2-40B4-BE49-F238E27FC236}">
                <a16:creationId xmlns:a16="http://schemas.microsoft.com/office/drawing/2014/main" id="{E0E6ECB7-7EC1-1E39-DD3F-0EFFCF1EBA62}"/>
              </a:ext>
            </a:extLst>
          </p:cNvPr>
          <p:cNvPicPr>
            <a:picLocks noChangeAspect="1"/>
          </p:cNvPicPr>
          <p:nvPr/>
        </p:nvPicPr>
        <p:blipFill>
          <a:blip r:embed="rId4"/>
          <a:stretch>
            <a:fillRect/>
          </a:stretch>
        </p:blipFill>
        <p:spPr>
          <a:xfrm>
            <a:off x="5181305" y="1973998"/>
            <a:ext cx="5391812" cy="3376365"/>
          </a:xfrm>
          <a:prstGeom prst="rect">
            <a:avLst/>
          </a:prstGeom>
        </p:spPr>
      </p:pic>
      <p:pic>
        <p:nvPicPr>
          <p:cNvPr id="13" name="Picture 12" descr="A group of people helping each other&#10;&#10;Description automatically generated">
            <a:extLst>
              <a:ext uri="{FF2B5EF4-FFF2-40B4-BE49-F238E27FC236}">
                <a16:creationId xmlns:a16="http://schemas.microsoft.com/office/drawing/2014/main" id="{FE89972E-4B31-85D8-7CCE-134A48E4072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220381" y="1834698"/>
            <a:ext cx="5352736" cy="4014552"/>
          </a:xfrm>
          <a:prstGeom prst="rect">
            <a:avLst/>
          </a:prstGeom>
        </p:spPr>
      </p:pic>
      <p:sp>
        <p:nvSpPr>
          <p:cNvPr id="14" name="TextBox 13">
            <a:extLst>
              <a:ext uri="{FF2B5EF4-FFF2-40B4-BE49-F238E27FC236}">
                <a16:creationId xmlns:a16="http://schemas.microsoft.com/office/drawing/2014/main" id="{07E09D5A-15C5-41BA-1E31-D547A1A67056}"/>
              </a:ext>
            </a:extLst>
          </p:cNvPr>
          <p:cNvSpPr txBox="1"/>
          <p:nvPr/>
        </p:nvSpPr>
        <p:spPr>
          <a:xfrm>
            <a:off x="4223657" y="10898777"/>
            <a:ext cx="9144000" cy="1828800"/>
          </a:xfrm>
          <a:prstGeom prst="rect">
            <a:avLst/>
          </a:prstGeom>
          <a:noFill/>
        </p:spPr>
        <p:txBody>
          <a:bodyPr wrap="square" rtlCol="0">
            <a:spAutoFit/>
          </a:bodyPr>
          <a:lstStyle/>
          <a:p>
            <a:r>
              <a:rPr lang="en-US" sz="900">
                <a:hlinkClick r:id="rId6" tooltip="https://junputh.com/open-space/taking-onus-of-poverty-from-poor-theories-of-poverty-reduction/"/>
              </a:rPr>
              <a:t>This Photo</a:t>
            </a:r>
            <a:r>
              <a:rPr lang="en-US" sz="900"/>
              <a:t> by Unknown Author is licensed under </a:t>
            </a:r>
            <a:r>
              <a:rPr lang="en-US" sz="900">
                <a:hlinkClick r:id="rId7" tooltip="https://creativecommons.org/licenses/by-nc-nd/3.0/"/>
              </a:rPr>
              <a:t>CC BY-NC-ND</a:t>
            </a:r>
            <a:endParaRPr lang="en-US" sz="900"/>
          </a:p>
        </p:txBody>
      </p:sp>
      <p:pic>
        <p:nvPicPr>
          <p:cNvPr id="23" name="Picture 22" descr="A blue hourglass with white liquid inside">
            <a:extLst>
              <a:ext uri="{FF2B5EF4-FFF2-40B4-BE49-F238E27FC236}">
                <a16:creationId xmlns:a16="http://schemas.microsoft.com/office/drawing/2014/main" id="{10A8C70C-65A1-AE71-BA5C-82192613C73B}"/>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825489" y="1730326"/>
            <a:ext cx="4351338" cy="4351338"/>
          </a:xfrm>
          <a:prstGeom prst="rect">
            <a:avLst/>
          </a:prstGeom>
        </p:spPr>
      </p:pic>
      <p:pic>
        <p:nvPicPr>
          <p:cNvPr id="2050" name="Picture 2" descr="Take a Deep Breath to Fight Depression Symptoms - Lifeworks Northwest">
            <a:extLst>
              <a:ext uri="{FF2B5EF4-FFF2-40B4-BE49-F238E27FC236}">
                <a16:creationId xmlns:a16="http://schemas.microsoft.com/office/drawing/2014/main" id="{A8D9B7CF-83D2-708F-2E22-60E1C631A2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5489" y="1636733"/>
            <a:ext cx="4563111" cy="4563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66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020" y="153664"/>
            <a:ext cx="11177654" cy="1325563"/>
          </a:xfrm>
        </p:spPr>
        <p:txBody>
          <a:bodyPr>
            <a:normAutofit/>
          </a:bodyPr>
          <a:lstStyle/>
          <a:p>
            <a:pPr>
              <a:lnSpc>
                <a:spcPct val="100000"/>
              </a:lnSpc>
            </a:pPr>
            <a:r>
              <a:rPr lang="en-US" sz="4000" b="1" i="1" dirty="0"/>
              <a:t>Mental Health Matters</a:t>
            </a:r>
            <a:br>
              <a:rPr lang="en-US" sz="3600" b="1" dirty="0"/>
            </a:br>
            <a:r>
              <a:rPr lang="en-US" sz="3600" b="1" dirty="0"/>
              <a:t>Shape Your Daily Work to Benefit Your Mental Health</a:t>
            </a:r>
          </a:p>
        </p:txBody>
      </p:sp>
      <p:sp>
        <p:nvSpPr>
          <p:cNvPr id="3" name="Content Placeholder 2"/>
          <p:cNvSpPr>
            <a:spLocks noGrp="1"/>
          </p:cNvSpPr>
          <p:nvPr>
            <p:ph sz="half" idx="1"/>
          </p:nvPr>
        </p:nvSpPr>
        <p:spPr>
          <a:xfrm>
            <a:off x="6449788" y="1637782"/>
            <a:ext cx="5161384" cy="4855093"/>
          </a:xfrm>
        </p:spPr>
        <p:txBody>
          <a:bodyPr>
            <a:noAutofit/>
          </a:bodyPr>
          <a:lstStyle/>
          <a:p>
            <a:pPr marL="0" indent="0">
              <a:lnSpc>
                <a:spcPct val="120000"/>
              </a:lnSpc>
              <a:spcBef>
                <a:spcPts val="0"/>
              </a:spcBef>
              <a:buNone/>
            </a:pPr>
            <a:r>
              <a:rPr lang="en-US" dirty="0"/>
              <a:t>Join psychologist and former clinical researcher-turned-author Dr. Alice Boyes to improve your mental health and optimize your time for greater success. </a:t>
            </a:r>
          </a:p>
          <a:p>
            <a:pPr marL="0" indent="0">
              <a:lnSpc>
                <a:spcPct val="120000"/>
              </a:lnSpc>
              <a:spcBef>
                <a:spcPts val="0"/>
              </a:spcBef>
              <a:buNone/>
            </a:pPr>
            <a:r>
              <a:rPr lang="en-US" dirty="0"/>
              <a:t>This workshop is a part of the </a:t>
            </a:r>
            <a:r>
              <a:rPr lang="en-US" i="1" dirty="0"/>
              <a:t>Mental Health Matters </a:t>
            </a:r>
            <a:r>
              <a:rPr lang="en-US" dirty="0"/>
              <a:t>series.</a:t>
            </a:r>
            <a:endParaRPr lang="en-US" sz="2400" dirty="0"/>
          </a:p>
        </p:txBody>
      </p:sp>
      <p:sp>
        <p:nvSpPr>
          <p:cNvPr id="4" name="Content Placeholder 3"/>
          <p:cNvSpPr>
            <a:spLocks noGrp="1"/>
          </p:cNvSpPr>
          <p:nvPr>
            <p:ph sz="half" idx="10"/>
          </p:nvPr>
        </p:nvSpPr>
        <p:spPr>
          <a:xfrm>
            <a:off x="650497" y="1709938"/>
            <a:ext cx="5298319" cy="4619561"/>
          </a:xfrm>
        </p:spPr>
        <p:txBody>
          <a:bodyPr>
            <a:normAutofit/>
          </a:bodyPr>
          <a:lstStyle/>
          <a:p>
            <a:pPr marL="0" indent="0">
              <a:buNone/>
            </a:pPr>
            <a:r>
              <a:rPr lang="en-US" sz="2400" dirty="0"/>
              <a:t>Tuesday, October 29, 2024 </a:t>
            </a:r>
          </a:p>
          <a:p>
            <a:pPr marL="0" indent="0">
              <a:buNone/>
            </a:pPr>
            <a:r>
              <a:rPr lang="en-US" sz="2400" dirty="0"/>
              <a:t>10:00 – 11:30 a.m. ET </a:t>
            </a:r>
          </a:p>
          <a:p>
            <a:pPr marL="0" indent="0">
              <a:buNone/>
            </a:pPr>
            <a:r>
              <a:rPr lang="en-US" sz="2400" dirty="0"/>
              <a:t>Virtual</a:t>
            </a:r>
          </a:p>
          <a:p>
            <a:pPr marL="0" indent="0">
              <a:buNone/>
            </a:pPr>
            <a:r>
              <a:rPr lang="en-US" sz="2400" dirty="0">
                <a:hlinkClick r:id="rId2"/>
              </a:rPr>
              <a:t>Registration Link</a:t>
            </a:r>
            <a:endParaRPr lang="en-US" sz="2400" dirty="0"/>
          </a:p>
          <a:p>
            <a:pPr marL="0" indent="0">
              <a:buNone/>
            </a:pPr>
            <a:endParaRPr lang="en-US" sz="2000" dirty="0"/>
          </a:p>
          <a:p>
            <a:pPr marL="0" indent="0">
              <a:lnSpc>
                <a:spcPct val="110000"/>
              </a:lnSpc>
              <a:spcBef>
                <a:spcPts val="0"/>
              </a:spcBef>
              <a:buNone/>
            </a:pPr>
            <a:r>
              <a:rPr lang="en-US" b="1" dirty="0"/>
              <a:t>Facilitator</a:t>
            </a:r>
            <a:endParaRPr lang="en-US" dirty="0"/>
          </a:p>
          <a:p>
            <a:pPr>
              <a:lnSpc>
                <a:spcPct val="110000"/>
              </a:lnSpc>
              <a:spcBef>
                <a:spcPts val="0"/>
              </a:spcBef>
            </a:pPr>
            <a:r>
              <a:rPr lang="en-US" dirty="0"/>
              <a:t>Dr. Alice Boyes </a:t>
            </a:r>
          </a:p>
          <a:p>
            <a:pPr marL="0" indent="0">
              <a:lnSpc>
                <a:spcPct val="110000"/>
              </a:lnSpc>
              <a:spcBef>
                <a:spcPts val="0"/>
              </a:spcBef>
              <a:buNone/>
            </a:pPr>
            <a:r>
              <a:rPr lang="en-US" dirty="0"/>
              <a:t>   Clinical Psychologist, </a:t>
            </a:r>
          </a:p>
          <a:p>
            <a:pPr marL="0" indent="0">
              <a:lnSpc>
                <a:spcPct val="110000"/>
              </a:lnSpc>
              <a:spcBef>
                <a:spcPts val="0"/>
              </a:spcBef>
              <a:buNone/>
            </a:pPr>
            <a:r>
              <a:rPr lang="en-US" dirty="0"/>
              <a:t>   Researcher, and Author</a:t>
            </a:r>
            <a:endParaRPr lang="en-US" sz="3600" dirty="0"/>
          </a:p>
        </p:txBody>
      </p:sp>
      <p:pic>
        <p:nvPicPr>
          <p:cNvPr id="1028" name="Picture 4" descr="Brain Connections Icon - Free PNG &amp; SVG 862617 - Noun Project">
            <a:extLst>
              <a:ext uri="{FF2B5EF4-FFF2-40B4-BE49-F238E27FC236}">
                <a16:creationId xmlns:a16="http://schemas.microsoft.com/office/drawing/2014/main" id="{A7343931-0C68-7CCF-2417-63A5F96E4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9711" y="157983"/>
            <a:ext cx="1162690" cy="11626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Healthy Mind Toolkit: Simple Strategies to Get Out of Your Own Way and Enjoy Your Life">
            <a:extLst>
              <a:ext uri="{FF2B5EF4-FFF2-40B4-BE49-F238E27FC236}">
                <a16:creationId xmlns:a16="http://schemas.microsoft.com/office/drawing/2014/main" id="{EADF5FFF-6312-78F6-174A-8B3685A6C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7188" y="2286000"/>
            <a:ext cx="152050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7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620A-1474-BF44-A1BE-30F9DAEBF410}"/>
              </a:ext>
            </a:extLst>
          </p:cNvPr>
          <p:cNvSpPr>
            <a:spLocks noGrp="1"/>
          </p:cNvSpPr>
          <p:nvPr>
            <p:ph type="ctrTitle"/>
          </p:nvPr>
        </p:nvSpPr>
        <p:spPr>
          <a:xfrm>
            <a:off x="1413164" y="-1"/>
            <a:ext cx="9144000" cy="5708073"/>
          </a:xfrm>
        </p:spPr>
        <p:txBody>
          <a:bodyPr>
            <a:noAutofit/>
          </a:bodyPr>
          <a:lstStyle/>
          <a:p>
            <a:pPr marL="0" marR="0">
              <a:spcBef>
                <a:spcPts val="0"/>
              </a:spcBef>
              <a:spcAft>
                <a:spcPts val="0"/>
              </a:spcAft>
            </a:pP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r>
              <a:rPr lang="en-US" sz="6600" b="1" i="1" dirty="0">
                <a:solidFill>
                  <a:schemeClr val="bg1"/>
                </a:solidFill>
                <a:effectLst/>
                <a:latin typeface="Real Head Pro"/>
                <a:ea typeface="Times New Roman" panose="02020603050405020304" pitchFamily="18" charset="0"/>
              </a:rPr>
              <a:t>“Forging Connections and Finding Collaborators”</a:t>
            </a: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b="1" i="1" dirty="0">
                <a:solidFill>
                  <a:schemeClr val="bg1"/>
                </a:solidFill>
                <a:effectLst/>
                <a:latin typeface="Times New Roman" panose="02020603050405020304" pitchFamily="18" charset="0"/>
                <a:ea typeface="Times New Roman" panose="02020603050405020304" pitchFamily="18" charset="0"/>
              </a:rPr>
            </a:br>
            <a:br>
              <a:rPr lang="en-US" sz="4500" dirty="0">
                <a:solidFill>
                  <a:schemeClr val="bg1"/>
                </a:solidFill>
                <a:effectLst/>
                <a:latin typeface="Times New Roman" panose="02020603050405020304" pitchFamily="18" charset="0"/>
                <a:ea typeface="Times New Roman" panose="02020603050405020304" pitchFamily="18" charset="0"/>
              </a:rPr>
            </a:br>
            <a:endParaRPr lang="en-US" sz="4500" dirty="0">
              <a:solidFill>
                <a:schemeClr val="bg1"/>
              </a:solidFill>
            </a:endParaRPr>
          </a:p>
        </p:txBody>
      </p:sp>
    </p:spTree>
    <p:extLst>
      <p:ext uri="{BB962C8B-B14F-4D97-AF65-F5344CB8AC3E}">
        <p14:creationId xmlns:p14="http://schemas.microsoft.com/office/powerpoint/2010/main" val="357182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F44332-3FA0-BFEC-AF4A-ADCBABA6C2CE}"/>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22179" y="731170"/>
            <a:ext cx="6172200" cy="4243134"/>
          </a:xfrm>
        </p:spPr>
      </p:pic>
      <p:sp>
        <p:nvSpPr>
          <p:cNvPr id="3" name="Text Placeholder 2">
            <a:extLst>
              <a:ext uri="{FF2B5EF4-FFF2-40B4-BE49-F238E27FC236}">
                <a16:creationId xmlns:a16="http://schemas.microsoft.com/office/drawing/2014/main" id="{87798495-B95D-F3A0-F4CB-2ECC28C17294}"/>
              </a:ext>
            </a:extLst>
          </p:cNvPr>
          <p:cNvSpPr>
            <a:spLocks noGrp="1"/>
          </p:cNvSpPr>
          <p:nvPr>
            <p:ph type="body" sz="half" idx="2"/>
          </p:nvPr>
        </p:nvSpPr>
        <p:spPr/>
        <p:txBody>
          <a:bodyPr>
            <a:normAutofit fontScale="92500"/>
          </a:bodyPr>
          <a:lstStyle/>
          <a:p>
            <a:r>
              <a:rPr lang="en-US" sz="4400" dirty="0"/>
              <a:t>Creating good relationships </a:t>
            </a:r>
            <a:r>
              <a:rPr lang="en-US" sz="4400" b="1" dirty="0"/>
              <a:t>beyond</a:t>
            </a:r>
            <a:r>
              <a:rPr lang="en-US" sz="4400" dirty="0"/>
              <a:t> your department takes time, effort, and intention.</a:t>
            </a:r>
          </a:p>
        </p:txBody>
      </p:sp>
      <p:sp>
        <p:nvSpPr>
          <p:cNvPr id="2" name="Title 1">
            <a:extLst>
              <a:ext uri="{FF2B5EF4-FFF2-40B4-BE49-F238E27FC236}">
                <a16:creationId xmlns:a16="http://schemas.microsoft.com/office/drawing/2014/main" id="{A230A431-11EF-0D04-76EF-690150CDAA42}"/>
              </a:ext>
            </a:extLst>
          </p:cNvPr>
          <p:cNvSpPr>
            <a:spLocks noGrp="1"/>
          </p:cNvSpPr>
          <p:nvPr>
            <p:ph type="title"/>
          </p:nvPr>
        </p:nvSpPr>
        <p:spPr>
          <a:xfrm>
            <a:off x="839788" y="457200"/>
            <a:ext cx="4755942" cy="1379768"/>
          </a:xfrm>
        </p:spPr>
        <p:txBody>
          <a:bodyPr>
            <a:normAutofit/>
          </a:bodyPr>
          <a:lstStyle/>
          <a:p>
            <a:r>
              <a:rPr lang="en-US" sz="4400" b="1" dirty="0"/>
              <a:t>Colleagueship matters</a:t>
            </a:r>
            <a:endParaRPr lang="en-US" sz="4400" dirty="0"/>
          </a:p>
        </p:txBody>
      </p:sp>
    </p:spTree>
    <p:extLst>
      <p:ext uri="{BB962C8B-B14F-4D97-AF65-F5344CB8AC3E}">
        <p14:creationId xmlns:p14="http://schemas.microsoft.com/office/powerpoint/2010/main" val="71954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328646-7D54-9A52-D4DF-3538421C3936}"/>
              </a:ext>
            </a:extLst>
          </p:cNvPr>
          <p:cNvSpPr/>
          <p:nvPr/>
        </p:nvSpPr>
        <p:spPr>
          <a:xfrm>
            <a:off x="4530436" y="0"/>
            <a:ext cx="1565564" cy="791787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FBD92-ABDF-3F47-8575-632053B81066}"/>
              </a:ext>
            </a:extLst>
          </p:cNvPr>
          <p:cNvSpPr>
            <a:spLocks noGrp="1"/>
          </p:cNvSpPr>
          <p:nvPr>
            <p:ph type="title"/>
          </p:nvPr>
        </p:nvSpPr>
        <p:spPr>
          <a:xfrm>
            <a:off x="718994" y="348755"/>
            <a:ext cx="3932237" cy="1379768"/>
          </a:xfrm>
        </p:spPr>
        <p:txBody>
          <a:bodyPr anchor="b">
            <a:noAutofit/>
          </a:bodyPr>
          <a:lstStyle/>
          <a:p>
            <a:r>
              <a:rPr lang="en-US" sz="4800" b="1" dirty="0"/>
              <a:t>Reflection</a:t>
            </a:r>
          </a:p>
        </p:txBody>
      </p:sp>
      <p:sp>
        <p:nvSpPr>
          <p:cNvPr id="4" name="Text Placeholder 3">
            <a:extLst>
              <a:ext uri="{FF2B5EF4-FFF2-40B4-BE49-F238E27FC236}">
                <a16:creationId xmlns:a16="http://schemas.microsoft.com/office/drawing/2014/main" id="{65FB9BDB-9031-36AC-D35E-F4F5A317A22D}"/>
              </a:ext>
            </a:extLst>
          </p:cNvPr>
          <p:cNvSpPr>
            <a:spLocks noGrp="1"/>
          </p:cNvSpPr>
          <p:nvPr>
            <p:ph type="body" sz="half" idx="2"/>
          </p:nvPr>
        </p:nvSpPr>
        <p:spPr>
          <a:xfrm>
            <a:off x="839788" y="2057400"/>
            <a:ext cx="3932237" cy="4343400"/>
          </a:xfrm>
        </p:spPr>
        <p:txBody>
          <a:bodyPr>
            <a:normAutofit fontScale="92500" lnSpcReduction="10000"/>
          </a:bodyPr>
          <a:lstStyle/>
          <a:p>
            <a:pPr marL="285750" indent="-285750">
              <a:lnSpc>
                <a:spcPct val="110000"/>
              </a:lnSpc>
              <a:spcBef>
                <a:spcPts val="0"/>
              </a:spcBef>
              <a:buFont typeface="Arial" panose="020B0604020202020204" pitchFamily="34" charset="0"/>
              <a:buChar char="•"/>
            </a:pPr>
            <a:r>
              <a:rPr lang="en-US" sz="2600" b="1" dirty="0"/>
              <a:t>Past collaborations?</a:t>
            </a:r>
          </a:p>
          <a:p>
            <a:pPr marL="285750" indent="-285750">
              <a:lnSpc>
                <a:spcPct val="110000"/>
              </a:lnSpc>
              <a:spcBef>
                <a:spcPts val="0"/>
              </a:spcBef>
              <a:buFont typeface="Arial" panose="020B0604020202020204" pitchFamily="34" charset="0"/>
              <a:buChar char="•"/>
            </a:pPr>
            <a:r>
              <a:rPr lang="en-US" sz="2600" b="1" dirty="0"/>
              <a:t>What worked? What didn’t?</a:t>
            </a:r>
          </a:p>
          <a:p>
            <a:pPr marL="285750" indent="-285750">
              <a:lnSpc>
                <a:spcPct val="110000"/>
              </a:lnSpc>
              <a:spcBef>
                <a:spcPts val="0"/>
              </a:spcBef>
              <a:buFont typeface="Arial" panose="020B0604020202020204" pitchFamily="34" charset="0"/>
              <a:buChar char="•"/>
            </a:pPr>
            <a:r>
              <a:rPr lang="en-US" sz="2600" b="1" dirty="0"/>
              <a:t>How did you find your collaborator(s)?</a:t>
            </a:r>
          </a:p>
          <a:p>
            <a:pPr marL="285750" indent="-285750">
              <a:lnSpc>
                <a:spcPct val="110000"/>
              </a:lnSpc>
              <a:spcBef>
                <a:spcPts val="0"/>
              </a:spcBef>
              <a:buFont typeface="Arial" panose="020B0604020202020204" pitchFamily="34" charset="0"/>
              <a:buChar char="•"/>
            </a:pPr>
            <a:r>
              <a:rPr lang="en-US" sz="2600" b="1" dirty="0"/>
              <a:t>Funded?</a:t>
            </a:r>
          </a:p>
          <a:p>
            <a:pPr marL="285750" indent="-285750">
              <a:lnSpc>
                <a:spcPct val="110000"/>
              </a:lnSpc>
              <a:spcBef>
                <a:spcPts val="0"/>
              </a:spcBef>
              <a:buFont typeface="Arial" panose="020B0604020202020204" pitchFamily="34" charset="0"/>
              <a:buChar char="•"/>
            </a:pPr>
            <a:r>
              <a:rPr lang="en-US" sz="2600" b="1" dirty="0"/>
              <a:t>How?</a:t>
            </a:r>
          </a:p>
          <a:p>
            <a:pPr marL="285750" indent="-285750">
              <a:lnSpc>
                <a:spcPct val="110000"/>
              </a:lnSpc>
              <a:spcBef>
                <a:spcPts val="0"/>
              </a:spcBef>
              <a:buFont typeface="Arial" panose="020B0604020202020204" pitchFamily="34" charset="0"/>
              <a:buChar char="•"/>
            </a:pPr>
            <a:r>
              <a:rPr lang="en-US" sz="2600" b="1" dirty="0"/>
              <a:t>If not, what have you tried?</a:t>
            </a:r>
          </a:p>
          <a:p>
            <a:pPr marL="285750" indent="-285750">
              <a:lnSpc>
                <a:spcPct val="110000"/>
              </a:lnSpc>
              <a:spcBef>
                <a:spcPts val="0"/>
              </a:spcBef>
              <a:buFont typeface="Arial" panose="020B0604020202020204" pitchFamily="34" charset="0"/>
              <a:buChar char="•"/>
            </a:pPr>
            <a:r>
              <a:rPr lang="en-US" sz="2600" b="1" dirty="0"/>
              <a:t>What gets in your way?</a:t>
            </a:r>
          </a:p>
          <a:p>
            <a:pPr marL="285750" indent="-285750">
              <a:lnSpc>
                <a:spcPct val="110000"/>
              </a:lnSpc>
              <a:spcBef>
                <a:spcPts val="0"/>
              </a:spcBef>
              <a:buFont typeface="Arial" panose="020B0604020202020204" pitchFamily="34" charset="0"/>
              <a:buChar char="•"/>
            </a:pPr>
            <a:r>
              <a:rPr lang="en-US" sz="2600" b="1" dirty="0"/>
              <a:t>What makes it hard?</a:t>
            </a:r>
            <a:endParaRPr lang="en-US" sz="2600" dirty="0"/>
          </a:p>
          <a:p>
            <a:endParaRPr lang="en-US" dirty="0"/>
          </a:p>
        </p:txBody>
      </p:sp>
      <p:pic>
        <p:nvPicPr>
          <p:cNvPr id="5" name="Picture 4" descr="A picture containing text, vector graphics&#10;&#10;Description automatically generated">
            <a:extLst>
              <a:ext uri="{FF2B5EF4-FFF2-40B4-BE49-F238E27FC236}">
                <a16:creationId xmlns:a16="http://schemas.microsoft.com/office/drawing/2014/main" id="{5971BE46-7022-2F39-5DEA-6F221C2D5F9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773"/>
          <a:stretch/>
        </p:blipFill>
        <p:spPr>
          <a:xfrm>
            <a:off x="5390319" y="-1009333"/>
            <a:ext cx="6801681" cy="904150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F1373-6337-37CE-0341-FD031A6772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B098CD-AF66-5659-970B-4410B88F16BF}"/>
              </a:ext>
            </a:extLst>
          </p:cNvPr>
          <p:cNvSpPr>
            <a:spLocks noGrp="1"/>
          </p:cNvSpPr>
          <p:nvPr>
            <p:ph type="body" sz="half" idx="2"/>
          </p:nvPr>
        </p:nvSpPr>
        <p:spPr/>
        <p:txBody>
          <a:bodyPr>
            <a:normAutofit/>
          </a:bodyPr>
          <a:lstStyle/>
          <a:p>
            <a:r>
              <a:rPr lang="en-US" sz="4000" dirty="0"/>
              <a:t>Think carefully about your research and what you need to be successful. </a:t>
            </a:r>
          </a:p>
        </p:txBody>
      </p:sp>
      <p:sp>
        <p:nvSpPr>
          <p:cNvPr id="6" name="Title 1">
            <a:extLst>
              <a:ext uri="{FF2B5EF4-FFF2-40B4-BE49-F238E27FC236}">
                <a16:creationId xmlns:a16="http://schemas.microsoft.com/office/drawing/2014/main" id="{30E9B8BB-8A19-163E-8C85-8D1C0594CDC9}"/>
              </a:ext>
            </a:extLst>
          </p:cNvPr>
          <p:cNvSpPr>
            <a:spLocks noGrp="1"/>
          </p:cNvSpPr>
          <p:nvPr>
            <p:ph type="title"/>
          </p:nvPr>
        </p:nvSpPr>
        <p:spPr>
          <a:xfrm>
            <a:off x="718994" y="348755"/>
            <a:ext cx="3932237" cy="1379768"/>
          </a:xfrm>
        </p:spPr>
        <p:txBody>
          <a:bodyPr anchor="b">
            <a:noAutofit/>
          </a:bodyPr>
          <a:lstStyle/>
          <a:p>
            <a:r>
              <a:rPr lang="en-US" sz="4800" b="1" dirty="0"/>
              <a:t>Reflection</a:t>
            </a:r>
          </a:p>
        </p:txBody>
      </p:sp>
      <p:sp>
        <p:nvSpPr>
          <p:cNvPr id="7" name="Thought Bubble: Cloud 6">
            <a:extLst>
              <a:ext uri="{FF2B5EF4-FFF2-40B4-BE49-F238E27FC236}">
                <a16:creationId xmlns:a16="http://schemas.microsoft.com/office/drawing/2014/main" id="{A810EC7B-E0F4-D6B7-C92E-96732F23212A}"/>
              </a:ext>
            </a:extLst>
          </p:cNvPr>
          <p:cNvSpPr/>
          <p:nvPr/>
        </p:nvSpPr>
        <p:spPr>
          <a:xfrm>
            <a:off x="5377001" y="348755"/>
            <a:ext cx="2892287" cy="1699591"/>
          </a:xfrm>
          <a:prstGeom prst="cloudCallout">
            <a:avLst>
              <a:gd name="adj1" fmla="val -55197"/>
              <a:gd name="adj2" fmla="val 683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Collaborators? Who.</a:t>
            </a:r>
          </a:p>
        </p:txBody>
      </p:sp>
      <p:sp>
        <p:nvSpPr>
          <p:cNvPr id="8" name="Thought Bubble: Cloud 7">
            <a:extLst>
              <a:ext uri="{FF2B5EF4-FFF2-40B4-BE49-F238E27FC236}">
                <a16:creationId xmlns:a16="http://schemas.microsoft.com/office/drawing/2014/main" id="{35EA13A2-5859-F7E6-3697-4D2309B9901F}"/>
              </a:ext>
            </a:extLst>
          </p:cNvPr>
          <p:cNvSpPr/>
          <p:nvPr/>
        </p:nvSpPr>
        <p:spPr>
          <a:xfrm>
            <a:off x="5377001" y="2574441"/>
            <a:ext cx="2892287" cy="1699591"/>
          </a:xfrm>
          <a:prstGeom prst="cloudCallout">
            <a:avLst>
              <a:gd name="adj1" fmla="val -55197"/>
              <a:gd name="adj2" fmla="val 683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More time—How to find?</a:t>
            </a:r>
          </a:p>
        </p:txBody>
      </p:sp>
      <p:sp>
        <p:nvSpPr>
          <p:cNvPr id="9" name="Thought Bubble: Cloud 8">
            <a:extLst>
              <a:ext uri="{FF2B5EF4-FFF2-40B4-BE49-F238E27FC236}">
                <a16:creationId xmlns:a16="http://schemas.microsoft.com/office/drawing/2014/main" id="{58506178-E8E1-9185-B3E6-D157A0ED1B79}"/>
              </a:ext>
            </a:extLst>
          </p:cNvPr>
          <p:cNvSpPr/>
          <p:nvPr/>
        </p:nvSpPr>
        <p:spPr>
          <a:xfrm>
            <a:off x="5377000" y="4687554"/>
            <a:ext cx="2892287" cy="1699591"/>
          </a:xfrm>
          <a:prstGeom prst="cloudCallout">
            <a:avLst>
              <a:gd name="adj1" fmla="val -55197"/>
              <a:gd name="adj2" fmla="val 683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Mentor?</a:t>
            </a:r>
          </a:p>
        </p:txBody>
      </p:sp>
      <p:sp>
        <p:nvSpPr>
          <p:cNvPr id="10" name="Thought Bubble: Cloud 9">
            <a:extLst>
              <a:ext uri="{FF2B5EF4-FFF2-40B4-BE49-F238E27FC236}">
                <a16:creationId xmlns:a16="http://schemas.microsoft.com/office/drawing/2014/main" id="{BA475518-0CB2-90F1-B0DD-0332902FF5BF}"/>
              </a:ext>
            </a:extLst>
          </p:cNvPr>
          <p:cNvSpPr/>
          <p:nvPr/>
        </p:nvSpPr>
        <p:spPr>
          <a:xfrm flipH="1">
            <a:off x="8874262" y="358280"/>
            <a:ext cx="2892287" cy="1738933"/>
          </a:xfrm>
          <a:prstGeom prst="cloudCallout">
            <a:avLst>
              <a:gd name="adj1" fmla="val -55197"/>
              <a:gd name="adj2" fmla="val 683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Funding?</a:t>
            </a:r>
          </a:p>
          <a:p>
            <a:pPr algn="ctr"/>
            <a:r>
              <a:rPr lang="en-US" sz="2000" dirty="0"/>
              <a:t>Where.</a:t>
            </a:r>
          </a:p>
        </p:txBody>
      </p:sp>
      <p:sp>
        <p:nvSpPr>
          <p:cNvPr id="11" name="Thought Bubble: Cloud 10">
            <a:extLst>
              <a:ext uri="{FF2B5EF4-FFF2-40B4-BE49-F238E27FC236}">
                <a16:creationId xmlns:a16="http://schemas.microsoft.com/office/drawing/2014/main" id="{C7E94110-2585-AE1B-E73A-1F582BB396DF}"/>
              </a:ext>
            </a:extLst>
          </p:cNvPr>
          <p:cNvSpPr/>
          <p:nvPr/>
        </p:nvSpPr>
        <p:spPr>
          <a:xfrm flipH="1">
            <a:off x="8909193" y="2495759"/>
            <a:ext cx="2892287" cy="1738933"/>
          </a:xfrm>
          <a:prstGeom prst="cloudCallout">
            <a:avLst>
              <a:gd name="adj1" fmla="val -55197"/>
              <a:gd name="adj2" fmla="val 683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Goals and a plan?</a:t>
            </a:r>
          </a:p>
        </p:txBody>
      </p:sp>
      <p:sp>
        <p:nvSpPr>
          <p:cNvPr id="12" name="Thought Bubble: Cloud 11">
            <a:extLst>
              <a:ext uri="{FF2B5EF4-FFF2-40B4-BE49-F238E27FC236}">
                <a16:creationId xmlns:a16="http://schemas.microsoft.com/office/drawing/2014/main" id="{C4F101D2-54F3-F726-9106-28EAD6D9162D}"/>
              </a:ext>
            </a:extLst>
          </p:cNvPr>
          <p:cNvSpPr/>
          <p:nvPr/>
        </p:nvSpPr>
        <p:spPr>
          <a:xfrm flipH="1">
            <a:off x="9033434" y="4667882"/>
            <a:ext cx="2892287" cy="1738933"/>
          </a:xfrm>
          <a:prstGeom prst="cloudCallout">
            <a:avLst>
              <a:gd name="adj1" fmla="val -55197"/>
              <a:gd name="adj2" fmla="val 6834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All of the above?</a:t>
            </a:r>
          </a:p>
        </p:txBody>
      </p:sp>
    </p:spTree>
    <p:extLst>
      <p:ext uri="{BB962C8B-B14F-4D97-AF65-F5344CB8AC3E}">
        <p14:creationId xmlns:p14="http://schemas.microsoft.com/office/powerpoint/2010/main" val="59314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7AF051-949C-D1E0-DD2B-2D5DD43A200E}"/>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41EC041-6748-04BA-8F20-1A3FCAE39FDA}"/>
              </a:ext>
            </a:extLst>
          </p:cNvPr>
          <p:cNvGraphicFramePr/>
          <p:nvPr>
            <p:extLst>
              <p:ext uri="{D42A27DB-BD31-4B8C-83A1-F6EECF244321}">
                <p14:modId xmlns:p14="http://schemas.microsoft.com/office/powerpoint/2010/main" val="281867922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5705264"/>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2A60D935-39AD-47FB-B455-40CE25BB744D}" vid="{E6144ADA-F309-4524-9EC3-316D04E1D157}"/>
    </a:ext>
  </a:extLst>
</a:theme>
</file>

<file path=ppt/theme/theme2.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9820C59E0C8549BEE83DE9CD6B596C" ma:contentTypeVersion="12" ma:contentTypeDescription="Create a new document." ma:contentTypeScope="" ma:versionID="6f0f1d8a96719bea23c2b6e9d2c520a6">
  <xsd:schema xmlns:xsd="http://www.w3.org/2001/XMLSchema" xmlns:xs="http://www.w3.org/2001/XMLSchema" xmlns:p="http://schemas.microsoft.com/office/2006/metadata/properties" xmlns:ns2="857db21a-9898-4a77-9ce7-e9f4a3313fdd" xmlns:ns3="dff88d9d-75c8-4da4-8f9a-56f647e58440" targetNamespace="http://schemas.microsoft.com/office/2006/metadata/properties" ma:root="true" ma:fieldsID="b3076ff0c99d496905b15ef2cb2ff47d" ns2:_="" ns3:_="">
    <xsd:import namespace="857db21a-9898-4a77-9ce7-e9f4a3313fdd"/>
    <xsd:import namespace="dff88d9d-75c8-4da4-8f9a-56f647e5844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db21a-9898-4a77-9ce7-e9f4a3313f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f88d9d-75c8-4da4-8f9a-56f647e5844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64c423c-9058-433a-ac54-f5afa2d1fa78}" ma:internalName="TaxCatchAll" ma:showField="CatchAllData" ma:web="dff88d9d-75c8-4da4-8f9a-56f647e584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f88d9d-75c8-4da4-8f9a-56f647e58440" xsi:nil="true"/>
    <lcf76f155ced4ddcb4097134ff3c332f xmlns="857db21a-9898-4a77-9ce7-e9f4a3313fd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26137F-FDA8-4ED1-934C-8388CA142741}"/>
</file>

<file path=customXml/itemProps2.xml><?xml version="1.0" encoding="utf-8"?>
<ds:datastoreItem xmlns:ds="http://schemas.openxmlformats.org/officeDocument/2006/customXml" ds:itemID="{BFB9CE1F-440B-49A0-AADE-E6BB7EE2D00C}"/>
</file>

<file path=customXml/itemProps3.xml><?xml version="1.0" encoding="utf-8"?>
<ds:datastoreItem xmlns:ds="http://schemas.openxmlformats.org/officeDocument/2006/customXml" ds:itemID="{618D53C3-1BE3-4052-A978-1D66EFA1AA40}"/>
</file>

<file path=docMetadata/LabelInfo.xml><?xml version="1.0" encoding="utf-8"?>
<clbl:labelList xmlns:clbl="http://schemas.microsoft.com/office/2020/mipLabelMetadata">
  <clbl:label id="{a8eec281-aaa3-4dae-ac9b-9a398b9215e7}" enabled="0" method="" siteId="{a8eec281-aaa3-4dae-ac9b-9a398b9215e7}" removed="1"/>
</clbl:labelList>
</file>

<file path=docProps/app.xml><?xml version="1.0" encoding="utf-8"?>
<Properties xmlns="http://schemas.openxmlformats.org/officeDocument/2006/extended-properties" xmlns:vt="http://schemas.openxmlformats.org/officeDocument/2006/docPropsVTypes">
  <TotalTime>367</TotalTime>
  <Words>2029</Words>
  <Application>Microsoft Office PowerPoint</Application>
  <PresentationFormat>Widescreen</PresentationFormat>
  <Paragraphs>314</Paragraphs>
  <Slides>44</Slides>
  <Notes>18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44</vt:i4>
      </vt:variant>
    </vt:vector>
  </HeadingPairs>
  <TitlesOfParts>
    <vt:vector size="60" baseType="lpstr">
      <vt:lpstr>Aptos</vt:lpstr>
      <vt:lpstr>Arial</vt:lpstr>
      <vt:lpstr>Calibri</vt:lpstr>
      <vt:lpstr>Calibri Light</vt:lpstr>
      <vt:lpstr>Lato</vt:lpstr>
      <vt:lpstr>Lato Black</vt:lpstr>
      <vt:lpstr>Lato Heavy</vt:lpstr>
      <vt:lpstr>Lato Light</vt:lpstr>
      <vt:lpstr>Real Head Pro</vt:lpstr>
      <vt:lpstr>Real Text Pro</vt:lpstr>
      <vt:lpstr>Real Text Pro Demibold</vt:lpstr>
      <vt:lpstr>Times New Roman</vt:lpstr>
      <vt:lpstr>Theme2</vt:lpstr>
      <vt:lpstr>1_Office Theme</vt:lpstr>
      <vt:lpstr>2_Office Theme</vt:lpstr>
      <vt:lpstr>Office Theme</vt:lpstr>
      <vt:lpstr>Faculty Research Collaborations: Finding People and Finding Funds</vt:lpstr>
      <vt:lpstr>Northeastern is a big place.  It takes time to get to know the people here. </vt:lpstr>
      <vt:lpstr>Finding collaborators and working  together also takes time.</vt:lpstr>
      <vt:lpstr>PowerPoint Presentation</vt:lpstr>
      <vt:lpstr>    “Forging Connections and Finding Collaborators”   </vt:lpstr>
      <vt:lpstr>Colleagueship matters</vt:lpstr>
      <vt:lpstr>Reflection</vt:lpstr>
      <vt:lpstr>Reflection</vt:lpstr>
      <vt:lpstr>PowerPoint Presentation</vt:lpstr>
      <vt:lpstr>PowerPoint Presentation</vt:lpstr>
      <vt:lpstr> BARRIERS TO RESEARCH COLLABORATIONS  </vt:lpstr>
      <vt:lpstr>What makes this hard?</vt:lpstr>
      <vt:lpstr> TIPS FOR ESTABLISHING RESEARCH COLLABORATIONS  </vt:lpstr>
      <vt:lpstr>Seven Habits of Successful Collaborators</vt:lpstr>
      <vt:lpstr>“But, how do I find people to collaborate with?”     </vt:lpstr>
      <vt:lpstr>PowerPoint Presentation</vt:lpstr>
      <vt:lpstr>   Finding Collaborators  https://discover-research.northeastern.edu/dashboard    </vt:lpstr>
      <vt:lpstr>*New* Collaboration Series for AY24-25: Destination Collaboration </vt:lpstr>
      <vt:lpstr>PowerPoint Presentation</vt:lpstr>
      <vt:lpstr>PowerPoint Presentation</vt:lpstr>
      <vt:lpstr>PowerPoint Presentation</vt:lpstr>
      <vt:lpstr>PowerPoint Presentation</vt:lpstr>
      <vt:lpstr>PowerPoint Presentation</vt:lpstr>
      <vt:lpstr>Range of AcAn Tools</vt:lpstr>
      <vt:lpstr>PowerPoint Presentation</vt:lpstr>
      <vt:lpstr>Another way to find collaborators in research</vt:lpstr>
      <vt:lpstr>PowerPoint Presentation</vt:lpstr>
      <vt:lpstr>PowerPoint Presentation</vt:lpstr>
      <vt:lpstr>PowerPoint Presentation</vt:lpstr>
      <vt:lpstr>PowerPoint Presentation</vt:lpstr>
      <vt:lpstr>PowerPoint Presentation</vt:lpstr>
      <vt:lpstr>   Finding Funding      </vt:lpstr>
      <vt:lpstr>PowerPoint Presentation</vt:lpstr>
      <vt:lpstr>PowerPoint Presentation</vt:lpstr>
      <vt:lpstr>Pivot</vt:lpstr>
      <vt:lpstr>Internal funding: TIER 1 Transforming Interdisciplinary Experiential Research</vt:lpstr>
      <vt:lpstr>Internal funding: Impact Engines A new model for 21st century problem solving</vt:lpstr>
      <vt:lpstr>Faculty Professional Development Opportunities</vt:lpstr>
      <vt:lpstr>PowerPoint Presentation</vt:lpstr>
      <vt:lpstr>Establishing a Research Program in STEM</vt:lpstr>
      <vt:lpstr>2024-2025 Writing Groups</vt:lpstr>
      <vt:lpstr>Daunted?</vt:lpstr>
      <vt:lpstr>Back to Basics</vt:lpstr>
      <vt:lpstr>Mental Health Matters Shape Your Daily Work to Benefit Your Mental Health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Franko, Deb</dc:creator>
  <cp:lastModifiedBy>Flannery, Kelly</cp:lastModifiedBy>
  <cp:revision>15</cp:revision>
  <dcterms:created xsi:type="dcterms:W3CDTF">2024-09-27T14:11:12Z</dcterms:created>
  <dcterms:modified xsi:type="dcterms:W3CDTF">2024-10-02T15:11:35Z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0x010100E89820C59E0C8549BEE83DE9CD6B596C</vt:lpwstr>
  </property>
</Properties>
</file>