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  <p:sldMasterId id="2147483714" r:id="rId6"/>
    <p:sldMasterId id="2147483741" r:id="rId7"/>
    <p:sldMasterId id="2147483757" r:id="rId8"/>
  </p:sldMasterIdLst>
  <p:notesMasterIdLst>
    <p:notesMasterId r:id="rId36"/>
  </p:notesMasterIdLst>
  <p:sldIdLst>
    <p:sldId id="258" r:id="rId9"/>
    <p:sldId id="342" r:id="rId10"/>
    <p:sldId id="3447" r:id="rId11"/>
    <p:sldId id="368" r:id="rId12"/>
    <p:sldId id="377" r:id="rId13"/>
    <p:sldId id="2146847560" r:id="rId14"/>
    <p:sldId id="273" r:id="rId15"/>
    <p:sldId id="276" r:id="rId16"/>
    <p:sldId id="3531" r:id="rId17"/>
    <p:sldId id="277" r:id="rId18"/>
    <p:sldId id="2146847561" r:id="rId19"/>
    <p:sldId id="3529" r:id="rId20"/>
    <p:sldId id="275" r:id="rId21"/>
    <p:sldId id="289" r:id="rId22"/>
    <p:sldId id="279" r:id="rId23"/>
    <p:sldId id="2146847562" r:id="rId24"/>
    <p:sldId id="282" r:id="rId25"/>
    <p:sldId id="283" r:id="rId26"/>
    <p:sldId id="295" r:id="rId27"/>
    <p:sldId id="278" r:id="rId28"/>
    <p:sldId id="280" r:id="rId29"/>
    <p:sldId id="281" r:id="rId30"/>
    <p:sldId id="2146847539" r:id="rId31"/>
    <p:sldId id="284" r:id="rId32"/>
    <p:sldId id="285" r:id="rId33"/>
    <p:sldId id="2146847541" r:id="rId34"/>
    <p:sldId id="2146847540" r:id="rId35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BF14899-2D30-42CF-ACC3-7BAF506B5C8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2259E71-6A38-406E-8D97-EDBAB957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4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627">
              <a:defRPr/>
            </a:pPr>
            <a:r>
              <a:rPr lang="en-US" dirty="0"/>
              <a:t>DLF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0481">
              <a:defRPr/>
            </a:pPr>
            <a:fld id="{46B03E4E-4774-E944-990E-761C025100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0481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033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46B03E4E-4774-E944-990E-761C025100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917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46B03E4E-4774-E944-990E-761C025100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276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/>
              <a:t>In 2010, we promoted Academic Specialists, Clinical</a:t>
            </a:r>
            <a:r>
              <a:rPr lang="en-US" baseline="0" dirty="0"/>
              <a:t> Professors, and Co-op coordinators.  “Teaching Professors” didn’t exist yet, and there was no rank track for lecturers.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 fontAlgn="base">
              <a:spcBef>
                <a:spcPct val="0"/>
              </a:spcBef>
              <a:spcAft>
                <a:spcPct val="0"/>
              </a:spcAft>
              <a:defRPr/>
            </a:pPr>
            <a:fld id="{46B03E4E-4774-E944-990E-761C025100EC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defTabSz="924458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0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 fontAlgn="base">
              <a:spcBef>
                <a:spcPct val="0"/>
              </a:spcBef>
              <a:spcAft>
                <a:spcPct val="0"/>
              </a:spcAft>
              <a:defRPr/>
            </a:pPr>
            <a:fld id="{CB9F4588-CD42-4445-AC42-91B8E25D691E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defTabSz="924458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6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 fontAlgn="base">
              <a:spcBef>
                <a:spcPct val="0"/>
              </a:spcBef>
              <a:spcAft>
                <a:spcPct val="0"/>
              </a:spcAft>
              <a:defRPr/>
            </a:pPr>
            <a:fld id="{7E304D20-50A1-4A59-B063-7C06415963F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defTabSz="924458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25.jpeg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33.jpeg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35.jpeg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37.jpeg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39.jpeg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8.png"/><Relationship Id="rId4" Type="http://schemas.openxmlformats.org/officeDocument/2006/relationships/image" Target="../media/image55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667000"/>
            <a:ext cx="546100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1371" y="1122363"/>
            <a:ext cx="6096807" cy="2038526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1371" y="3376260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211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690688"/>
            <a:ext cx="49450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149975" y="1825625"/>
            <a:ext cx="0" cy="457200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6535994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6D752552-7AC1-4ABC-ABB2-A7588219D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8225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B978B1-61C1-0E7A-BC45-6363BBFDA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39087"/>
            <a:ext cx="12191999" cy="2618913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0D2E1B4-1F6F-C6BF-51F8-9AD37C2E8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239087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1944-51C2-E9E8-A00E-38AB3575AF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7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FD3708-C3A3-A639-96AE-15468AEBE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4253582"/>
            <a:ext cx="12192001" cy="2604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7EBCC-E995-C5E6-9A85-43AF07EDF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6" y="0"/>
            <a:ext cx="12178554" cy="4253582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1D40E-03E8-45D4-D975-63E7B9B19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532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786E5-D2E8-A6FC-3834-253AE8894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39086"/>
            <a:ext cx="12192001" cy="2618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51A76-BB53-BCBC-7CA0-4D39A016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4239087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54D5B-E732-122B-D892-A7B85C4045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766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29097-DBCD-C30E-191C-A118D159C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53582"/>
            <a:ext cx="12192001" cy="2604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714D1-B447-9F54-710C-700BFEB29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4253582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E826F-FEC5-5A11-D1CE-B84ADFD88C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77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7434-8253-5CEA-93AC-73BA34600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2024"/>
          <a:stretch/>
        </p:blipFill>
        <p:spPr>
          <a:xfrm>
            <a:off x="-1" y="4253582"/>
            <a:ext cx="12192001" cy="260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98092-0F71-6272-9A71-361714429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41224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B97CD-EFEE-99BF-AAB1-BE4999FEBC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FD7D0-BD0A-0EDA-FB7C-00E8258AC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3750" b="4194"/>
          <a:stretch/>
        </p:blipFill>
        <p:spPr>
          <a:xfrm>
            <a:off x="0" y="4253581"/>
            <a:ext cx="12192000" cy="2604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EB6A3-53AE-1E3B-7C63-2AB3ACDE1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4253582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02578-AE4F-1A5B-5ADF-528D60C915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80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CC4C3B-A0EE-40B1-826D-A5CCAE277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2024" r="1805"/>
          <a:stretch/>
        </p:blipFill>
        <p:spPr>
          <a:xfrm>
            <a:off x="0" y="4253580"/>
            <a:ext cx="12191999" cy="2604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893A2-C7D9-C053-3448-7E1E8F175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253581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803CD-12F1-BB6A-1010-13480627AA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098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B8D4D-E2E7-7F7D-614C-F450AFA57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37" y="4253580"/>
            <a:ext cx="12202936" cy="2604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E2702F-F9CE-D6EF-06EC-8606813E6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37" y="0"/>
            <a:ext cx="12202936" cy="4253581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D5C2402-EE99-0FFD-F478-526E5315F745}"/>
              </a:ext>
            </a:extLst>
          </p:cNvPr>
          <p:cNvCxnSpPr>
            <a:cxnSpLocks/>
          </p:cNvCxnSpPr>
          <p:nvPr userDrawn="1"/>
        </p:nvCxnSpPr>
        <p:spPr>
          <a:xfrm>
            <a:off x="930435" y="4253582"/>
            <a:ext cx="0" cy="20370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58D123-24E2-4EEB-F7D2-A2ADF8276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7A2E9B-516D-5883-6F1B-22D8D7469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3590577-25DC-90A6-B218-C016F885E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021D3-C409-A252-40DF-F76094B2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434" y="553018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97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 (Bran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5">
            <a:extLst>
              <a:ext uri="{FF2B5EF4-FFF2-40B4-BE49-F238E27FC236}">
                <a16:creationId xmlns:a16="http://schemas.microsoft.com/office/drawing/2014/main" id="{B61063A1-C477-F9D8-4AAD-322B494B2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82" r="-10048"/>
          <a:stretch/>
        </p:blipFill>
        <p:spPr>
          <a:xfrm>
            <a:off x="5794319" y="2017485"/>
            <a:ext cx="7031766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59360-DFC4-D2A7-80EB-7561184EAE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5" y="6143676"/>
            <a:ext cx="2714755" cy="233085"/>
          </a:xfrm>
          <a:prstGeom prst="rect">
            <a:avLst/>
          </a:prstGeom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D9E078E0-D141-240D-7836-CA244491814D}"/>
              </a:ext>
            </a:extLst>
          </p:cNvPr>
          <p:cNvCxnSpPr>
            <a:cxnSpLocks/>
          </p:cNvCxnSpPr>
          <p:nvPr userDrawn="1"/>
        </p:nvCxnSpPr>
        <p:spPr>
          <a:xfrm>
            <a:off x="930435" y="2403"/>
            <a:ext cx="0" cy="32868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85D10C-BD5A-E3E0-C14D-9E973B8C78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975" y="821487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D597A8B-484E-0739-EBA7-640786CFE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975" y="1506535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8605DE-933B-2C94-093F-666D9C65A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3975" y="2283574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692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10">
            <a:extLst>
              <a:ext uri="{FF2B5EF4-FFF2-40B4-BE49-F238E27FC236}">
                <a16:creationId xmlns:a16="http://schemas.microsoft.com/office/drawing/2014/main" id="{3409B7DB-94EC-2A1B-B1E6-067C9E60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AB07703A-BEC6-4E4C-C89D-9A63B5C62C6A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5B9CB6E-33BB-B790-D9CB-DC71D08FE3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390557"/>
            <a:ext cx="11067508" cy="46628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F6F82-9564-0A97-2512-39EF882DE4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5123" y="2485016"/>
            <a:ext cx="10107612" cy="31536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9153F-BEE1-DBB5-F942-AECF7B816F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97625"/>
            <a:ext cx="26892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838200" y="1690688"/>
            <a:ext cx="49450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149975" y="1825625"/>
            <a:ext cx="0" cy="457200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553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6422D145-F2AF-478E-869D-22F7738CE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9463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AB07703A-BEC6-4E4C-C89D-9A63B5C62C6A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5B9CB6E-33BB-B790-D9CB-DC71D08FE3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390557"/>
            <a:ext cx="11067508" cy="46628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F6F82-9564-0A97-2512-39EF882DE4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5123" y="2485016"/>
            <a:ext cx="10107612" cy="31536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</a:p>
          <a:p>
            <a:pPr lvl="0"/>
            <a:r>
              <a:rPr lang="en-US"/>
              <a:t>Click to add text….</a:t>
            </a:r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9153F-BEE1-DBB5-F942-AECF7B816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29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0">
            <a:extLst>
              <a:ext uri="{FF2B5EF4-FFF2-40B4-BE49-F238E27FC236}">
                <a16:creationId xmlns:a16="http://schemas.microsoft.com/office/drawing/2014/main" id="{431C3264-B391-826A-59B8-15D6540E8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3214996"/>
          </a:xfrm>
          <a:prstGeom prst="rect">
            <a:avLst/>
          </a:prstGeom>
          <a:ln>
            <a:noFill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2AE0D507-8DC5-C2B8-86AD-4218CA361156}"/>
              </a:ext>
            </a:extLst>
          </p:cNvPr>
          <p:cNvSpPr>
            <a:spLocks/>
          </p:cNvSpPr>
          <p:nvPr userDrawn="1"/>
        </p:nvSpPr>
        <p:spPr>
          <a:xfrm rot="16200000" flipH="1">
            <a:off x="4488503" y="-4488501"/>
            <a:ext cx="3214998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stA="40000" endPos="5400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D5407E20-FE1F-AF05-31DB-019C62FC4257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5088972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C9696D-D987-8F67-0368-009853A6FD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4823261"/>
            <a:ext cx="1106750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36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2E60F-E9A3-D5E4-A1D3-69A8E37E6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67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0">
            <a:extLst>
              <a:ext uri="{FF2B5EF4-FFF2-40B4-BE49-F238E27FC236}">
                <a16:creationId xmlns:a16="http://schemas.microsoft.com/office/drawing/2014/main" id="{1A8185E4-CF1C-A65E-2100-E4621AE2D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321499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8C721D1B-86E0-7C7E-8548-EA6CB03867B4}"/>
              </a:ext>
            </a:extLst>
          </p:cNvPr>
          <p:cNvSpPr>
            <a:spLocks/>
          </p:cNvSpPr>
          <p:nvPr userDrawn="1"/>
        </p:nvSpPr>
        <p:spPr>
          <a:xfrm rot="16200000" flipH="1">
            <a:off x="4488503" y="-4488501"/>
            <a:ext cx="3214998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stA="40000" endPos="5400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3" name="Straight Connector 6">
            <a:extLst>
              <a:ext uri="{FF2B5EF4-FFF2-40B4-BE49-F238E27FC236}">
                <a16:creationId xmlns:a16="http://schemas.microsoft.com/office/drawing/2014/main" id="{3FA1CDE3-325E-AD5A-34B0-CB5492E887F4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5088972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109A0CA-5395-E791-233E-A71001E5F4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4823261"/>
            <a:ext cx="1106750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36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AA4E1-E65C-9E19-616E-77B0D7F20A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531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0">
            <a:extLst>
              <a:ext uri="{FF2B5EF4-FFF2-40B4-BE49-F238E27FC236}">
                <a16:creationId xmlns:a16="http://schemas.microsoft.com/office/drawing/2014/main" id="{78C359A8-2CCD-4121-C645-54328C6A0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321499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BD981C00-6BE6-28D3-7E73-ADF1EF4186DD}"/>
              </a:ext>
            </a:extLst>
          </p:cNvPr>
          <p:cNvSpPr>
            <a:spLocks/>
          </p:cNvSpPr>
          <p:nvPr userDrawn="1"/>
        </p:nvSpPr>
        <p:spPr>
          <a:xfrm rot="16200000" flipH="1">
            <a:off x="4488503" y="-4488501"/>
            <a:ext cx="3214998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stA="40000" endPos="5400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E694B79D-DEDC-9B27-0049-9F87C4E32CBB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5088972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816425-3FC2-9A7B-2B7C-E18A22635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4823261"/>
            <a:ext cx="1106750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36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BAC2F3-1D6E-D9F7-4A78-98523A300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86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04 (Bran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57D964C-A5EA-C90E-36EA-363F88B0DA48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5088972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E85491-6F92-566D-FA30-83D5CCAEB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4823261"/>
            <a:ext cx="1106750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36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7467C-1266-67FE-77FF-613B9BFAE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37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ed 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12">
            <a:extLst>
              <a:ext uri="{FF2B5EF4-FFF2-40B4-BE49-F238E27FC236}">
                <a16:creationId xmlns:a16="http://schemas.microsoft.com/office/drawing/2014/main" id="{7CA7D99E-79D3-8416-A510-918A5A97E41B}"/>
              </a:ext>
            </a:extLst>
          </p:cNvPr>
          <p:cNvGrpSpPr/>
          <p:nvPr userDrawn="1"/>
        </p:nvGrpSpPr>
        <p:grpSpPr>
          <a:xfrm>
            <a:off x="3671888" y="-1"/>
            <a:ext cx="8520113" cy="6857999"/>
            <a:chOff x="3671888" y="-1"/>
            <a:chExt cx="8520113" cy="6857999"/>
          </a:xfrm>
        </p:grpSpPr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A2E37D47-FC8F-4E98-F75D-45C10AFB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89" y="-1"/>
              <a:ext cx="8520112" cy="6857999"/>
            </a:xfrm>
            <a:prstGeom prst="rect">
              <a:avLst/>
            </a:prstGeom>
          </p:spPr>
        </p:pic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4A0520F5-2511-1089-56BA-437FF86E059F}"/>
                </a:ext>
              </a:extLst>
            </p:cNvPr>
            <p:cNvSpPr/>
            <p:nvPr/>
          </p:nvSpPr>
          <p:spPr>
            <a:xfrm flipH="1">
              <a:off x="3671888" y="0"/>
              <a:ext cx="8520112" cy="6857998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7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5DB07CEB-3A6F-E7A8-635C-974C1F5C38C7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57CDAD2-D952-76AE-9917-9C5FBE54EC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9B7CF34-3571-8923-BEED-F69D9AB72D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20386E-9C32-A7DB-020A-6567BACDCA5B}"/>
              </a:ext>
            </a:extLst>
          </p:cNvPr>
          <p:cNvSpPr/>
          <p:nvPr userDrawn="1"/>
        </p:nvSpPr>
        <p:spPr>
          <a:xfrm>
            <a:off x="7010713" y="1386054"/>
            <a:ext cx="4104955" cy="4104955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D3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C8EB1B-9ED9-F8C9-8A9C-0199C211A120}"/>
              </a:ext>
            </a:extLst>
          </p:cNvPr>
          <p:cNvSpPr/>
          <p:nvPr userDrawn="1"/>
        </p:nvSpPr>
        <p:spPr>
          <a:xfrm>
            <a:off x="5091241" y="936405"/>
            <a:ext cx="2775645" cy="2775645"/>
          </a:xfrm>
          <a:prstGeom prst="ellipse">
            <a:avLst/>
          </a:prstGeom>
          <a:gradFill>
            <a:gsLst>
              <a:gs pos="63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w="12700" cap="flat" cmpd="sng" algn="ctr">
            <a:solidFill>
              <a:srgbClr val="0ECC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863A92-DE45-4DF4-3D73-B15B072F3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1327" y="1768553"/>
            <a:ext cx="1875474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1,2,3…</a:t>
            </a:r>
            <a:endParaRPr lang="ru-RU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4C13545-7E97-9EB8-6128-BCB97F8D03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4300" y="2445406"/>
            <a:ext cx="1849526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ru-RU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3B62779-1F3B-E13F-28D9-DFE2BB427B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453" y="2884880"/>
            <a:ext cx="1875474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1,2,3…</a:t>
            </a:r>
            <a:endParaRPr lang="ru-RU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FAE3CC6-2818-0015-B1A4-41939D2B2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8427" y="3561733"/>
            <a:ext cx="1849526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ru-RU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29484-FA55-18A9-C374-399E16950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773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12">
            <a:extLst>
              <a:ext uri="{FF2B5EF4-FFF2-40B4-BE49-F238E27FC236}">
                <a16:creationId xmlns:a16="http://schemas.microsoft.com/office/drawing/2014/main" id="{88A59E48-B51C-9744-8150-707A91BE4B40}"/>
              </a:ext>
            </a:extLst>
          </p:cNvPr>
          <p:cNvGrpSpPr/>
          <p:nvPr userDrawn="1"/>
        </p:nvGrpSpPr>
        <p:grpSpPr>
          <a:xfrm>
            <a:off x="3671888" y="-1"/>
            <a:ext cx="8520113" cy="6857999"/>
            <a:chOff x="3671888" y="-1"/>
            <a:chExt cx="8520113" cy="6857999"/>
          </a:xfrm>
        </p:grpSpPr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8B7AB3FE-4AD0-5BF7-3EE5-10D21516C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89" y="-1"/>
              <a:ext cx="8520112" cy="6857999"/>
            </a:xfrm>
            <a:prstGeom prst="rect">
              <a:avLst/>
            </a:prstGeom>
          </p:spPr>
        </p:pic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F833582A-ABF9-5EF2-E217-4095C95B44AD}"/>
                </a:ext>
              </a:extLst>
            </p:cNvPr>
            <p:cNvSpPr/>
            <p:nvPr/>
          </p:nvSpPr>
          <p:spPr>
            <a:xfrm flipH="1">
              <a:off x="3671888" y="0"/>
              <a:ext cx="8520112" cy="6857998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7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089005-AF30-E3C7-27A4-6705D0A0B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5C4DC1-F29A-7830-D02A-E7FFDF6C93CC}"/>
              </a:ext>
            </a:extLst>
          </p:cNvPr>
          <p:cNvGrpSpPr/>
          <p:nvPr userDrawn="1"/>
        </p:nvGrpSpPr>
        <p:grpSpPr>
          <a:xfrm>
            <a:off x="5449651" y="935973"/>
            <a:ext cx="4964586" cy="4617721"/>
            <a:chOff x="5344482" y="914901"/>
            <a:chExt cx="4964586" cy="4617721"/>
          </a:xfrm>
        </p:grpSpPr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9AAC9F55-2E95-2EA2-473D-A95E542FADF1}"/>
                </a:ext>
              </a:extLst>
            </p:cNvPr>
            <p:cNvSpPr/>
            <p:nvPr/>
          </p:nvSpPr>
          <p:spPr>
            <a:xfrm>
              <a:off x="7540782" y="914901"/>
              <a:ext cx="2768286" cy="27682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D31B2C"/>
              </a:solidFill>
              <a:prstDash val="solid"/>
              <a:miter lim="800000"/>
            </a:ln>
            <a:effectLst/>
          </p:spPr>
          <p:txBody>
            <a:bodyPr lIns="324000" rIns="0" bIns="25199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50EED221-66F4-D375-71BA-03E104C5C9C8}"/>
                </a:ext>
              </a:extLst>
            </p:cNvPr>
            <p:cNvSpPr/>
            <p:nvPr/>
          </p:nvSpPr>
          <p:spPr>
            <a:xfrm>
              <a:off x="6442632" y="2764336"/>
              <a:ext cx="2768286" cy="27682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827878"/>
              </a:solidFill>
              <a:prstDash val="solid"/>
              <a:miter lim="800000"/>
            </a:ln>
            <a:effectLst/>
          </p:spPr>
          <p:txBody>
            <a:bodyPr tIns="468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id="{1907B287-8F57-2F40-ED6C-9E136D43CDBF}"/>
                </a:ext>
              </a:extLst>
            </p:cNvPr>
            <p:cNvSpPr/>
            <p:nvPr/>
          </p:nvSpPr>
          <p:spPr>
            <a:xfrm>
              <a:off x="5344482" y="914901"/>
              <a:ext cx="2768286" cy="27682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 cmpd="sng" algn="ctr">
              <a:solidFill>
                <a:srgbClr val="0ECCDE"/>
              </a:solidFill>
              <a:prstDash val="solid"/>
              <a:miter lim="800000"/>
            </a:ln>
            <a:effectLst/>
          </p:spPr>
          <p:txBody>
            <a:bodyPr lIns="0" rIns="324000" bIns="25199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67EF4BA4-8F80-560F-63D7-462D0F8AF331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3E0CA4AB-CB17-B67A-EB7B-094CCB54B4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2357" y="1556074"/>
            <a:ext cx="1875474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1,2,3…</a:t>
            </a:r>
            <a:endParaRPr lang="ru-RU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92E84C48-48EF-93B5-C6FA-7252AF610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5331" y="2255306"/>
            <a:ext cx="1849526" cy="6266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ru-RU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58D89EFE-9346-B40E-8867-D8CC170A3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4207" y="3610207"/>
            <a:ext cx="1875474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1,2,3…</a:t>
            </a:r>
            <a:endParaRPr lang="ru-RU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2282450C-389F-1668-74C6-069E6D4DA3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07181" y="4309439"/>
            <a:ext cx="1849526" cy="6266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ru-RU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9E7FC48-A1DE-9EB5-8391-D5F56622214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BC7C4572-2C46-F458-C99D-E325DCED99B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E3643BC-4B92-79ED-5F57-1DF1A338B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6057" y="1556074"/>
            <a:ext cx="1875474" cy="463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1,2,3…</a:t>
            </a:r>
            <a:endParaRPr lang="ru-RU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3AA7EBE8-011E-53DB-71AE-974260E4E2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9031" y="2255306"/>
            <a:ext cx="1849526" cy="6266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ru-RU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351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139E81B4-0368-88B0-8C34-B3D4959B186C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4916348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15F808-085C-2B1C-F17B-891B0A546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4707372"/>
            <a:ext cx="5254083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B671D21-E91B-C512-3B51-02FA6A2C5F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5241965"/>
            <a:ext cx="525408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key message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495ED-EAE7-D083-81F4-C70535B9D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8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270DA4D-2DDF-36B0-3C77-2C27983FF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C6323931-9FBB-E2D5-6147-B5AC2E7BC2B8}"/>
              </a:ext>
            </a:extLst>
          </p:cNvPr>
          <p:cNvSpPr/>
          <p:nvPr userDrawn="1"/>
        </p:nvSpPr>
        <p:spPr>
          <a:xfrm>
            <a:off x="-6" y="0"/>
            <a:ext cx="609600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7F57E6B9-32E1-2369-4395-2FEF130C682E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E6B3250-3D2B-77C3-3AB7-42C49345B89D}"/>
              </a:ext>
            </a:extLst>
          </p:cNvPr>
          <p:cNvSpPr/>
          <p:nvPr userDrawn="1"/>
        </p:nvSpPr>
        <p:spPr>
          <a:xfrm>
            <a:off x="4193123" y="873310"/>
            <a:ext cx="1787168" cy="454399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31" name="Straight Connector 6">
            <a:extLst>
              <a:ext uri="{FF2B5EF4-FFF2-40B4-BE49-F238E27FC236}">
                <a16:creationId xmlns:a16="http://schemas.microsoft.com/office/drawing/2014/main" id="{7AAB358B-F853-865C-6497-76396587EFE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5506" y="2611410"/>
            <a:ext cx="481257" cy="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A14689FB-2556-FA5C-0420-29127591FA41}"/>
              </a:ext>
            </a:extLst>
          </p:cNvPr>
          <p:cNvCxnSpPr>
            <a:cxnSpLocks/>
          </p:cNvCxnSpPr>
          <p:nvPr userDrawn="1"/>
        </p:nvCxnSpPr>
        <p:spPr>
          <a:xfrm flipH="1">
            <a:off x="6949975" y="2611410"/>
            <a:ext cx="481257" cy="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CC670F5-294D-8F3F-F5B5-E43C986081D9}"/>
              </a:ext>
            </a:extLst>
          </p:cNvPr>
          <p:cNvSpPr/>
          <p:nvPr userDrawn="1"/>
        </p:nvSpPr>
        <p:spPr>
          <a:xfrm>
            <a:off x="9283089" y="873310"/>
            <a:ext cx="1787168" cy="454399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38" name="Straight Connector 6">
            <a:extLst>
              <a:ext uri="{FF2B5EF4-FFF2-40B4-BE49-F238E27FC236}">
                <a16:creationId xmlns:a16="http://schemas.microsoft.com/office/drawing/2014/main" id="{A048B978-E7E3-E4A5-2DAC-76CB26FF738F}"/>
              </a:ext>
            </a:extLst>
          </p:cNvPr>
          <p:cNvCxnSpPr>
            <a:cxnSpLocks/>
          </p:cNvCxnSpPr>
          <p:nvPr userDrawn="1"/>
        </p:nvCxnSpPr>
        <p:spPr>
          <a:xfrm flipH="1">
            <a:off x="9564443" y="2611410"/>
            <a:ext cx="481257" cy="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pic>
        <p:nvPicPr>
          <p:cNvPr id="39" name="Picture 38" descr="A black and white logo&#10;&#10;Description automatically generated">
            <a:extLst>
              <a:ext uri="{FF2B5EF4-FFF2-40B4-BE49-F238E27FC236}">
                <a16:creationId xmlns:a16="http://schemas.microsoft.com/office/drawing/2014/main" id="{730DAC15-21A4-0BFF-92BA-3ECD25C37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860" y="5795963"/>
            <a:ext cx="1125023" cy="867508"/>
          </a:xfrm>
          <a:prstGeom prst="rect">
            <a:avLst/>
          </a:prstGeom>
        </p:spPr>
      </p:pic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FA46B05-E7C6-A44E-358E-AC7B9B7EE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F0C0422C-5D59-3482-4581-36C739F5E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5B4C8B99-5CB2-E924-F15E-FBBB8239DC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9710" y="2771398"/>
            <a:ext cx="1978040" cy="26459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14C8DE7-7B8F-61C9-D9D6-445B1934EB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4179" y="2771398"/>
            <a:ext cx="1978040" cy="26459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189CFC0-B2DC-9CBE-F374-CC6A427668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8647" y="2771398"/>
            <a:ext cx="1978040" cy="26459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B87B982-677A-4480-DFD8-9F8E53863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9710" y="1865246"/>
            <a:ext cx="1978040" cy="586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2FF55CB5-76DE-9252-F1EF-31C56C12C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4179" y="1865246"/>
            <a:ext cx="1978040" cy="586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13D1230-F1B4-96E0-1E4E-21E43BF3D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58647" y="1865246"/>
            <a:ext cx="1978040" cy="586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D940F-EA6E-26BB-8842-EE50343CF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236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 (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C239EA2-090D-7235-21A6-C3805885E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A037539-740F-9B6C-8F6B-41DE1596597F}"/>
              </a:ext>
            </a:extLst>
          </p:cNvPr>
          <p:cNvSpPr/>
          <p:nvPr userDrawn="1"/>
        </p:nvSpPr>
        <p:spPr>
          <a:xfrm>
            <a:off x="-6" y="0"/>
            <a:ext cx="609600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6" name="Straight Connector 6">
            <a:extLst>
              <a:ext uri="{FF2B5EF4-FFF2-40B4-BE49-F238E27FC236}">
                <a16:creationId xmlns:a16="http://schemas.microsoft.com/office/drawing/2014/main" id="{2775F081-2771-8151-9B42-ED5642D89AD6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AE31A05-C6B3-CB6A-70FB-8E1523C78C2D}"/>
              </a:ext>
            </a:extLst>
          </p:cNvPr>
          <p:cNvSpPr/>
          <p:nvPr userDrawn="1"/>
        </p:nvSpPr>
        <p:spPr>
          <a:xfrm>
            <a:off x="4193123" y="873310"/>
            <a:ext cx="1787168" cy="454399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52" name="Straight Connector 6">
            <a:extLst>
              <a:ext uri="{FF2B5EF4-FFF2-40B4-BE49-F238E27FC236}">
                <a16:creationId xmlns:a16="http://schemas.microsoft.com/office/drawing/2014/main" id="{13C24A31-F9FD-4DD0-FDE8-51B1D0EFC577}"/>
              </a:ext>
            </a:extLst>
          </p:cNvPr>
          <p:cNvCxnSpPr>
            <a:cxnSpLocks/>
          </p:cNvCxnSpPr>
          <p:nvPr userDrawn="1"/>
        </p:nvCxnSpPr>
        <p:spPr>
          <a:xfrm>
            <a:off x="4193123" y="2303377"/>
            <a:ext cx="723370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6">
            <a:extLst>
              <a:ext uri="{FF2B5EF4-FFF2-40B4-BE49-F238E27FC236}">
                <a16:creationId xmlns:a16="http://schemas.microsoft.com/office/drawing/2014/main" id="{3AEB184C-3356-DEA9-D3E1-B5E49437B327}"/>
              </a:ext>
            </a:extLst>
          </p:cNvPr>
          <p:cNvCxnSpPr>
            <a:cxnSpLocks/>
          </p:cNvCxnSpPr>
          <p:nvPr userDrawn="1"/>
        </p:nvCxnSpPr>
        <p:spPr>
          <a:xfrm>
            <a:off x="4193123" y="3962645"/>
            <a:ext cx="7233702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54" name="Picture 53" descr="A black and white logo&#10;&#10;Description automatically generated">
            <a:extLst>
              <a:ext uri="{FF2B5EF4-FFF2-40B4-BE49-F238E27FC236}">
                <a16:creationId xmlns:a16="http://schemas.microsoft.com/office/drawing/2014/main" id="{351347ED-732F-D76A-DCB5-F4EC733CA9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860" y="5795963"/>
            <a:ext cx="1125023" cy="867508"/>
          </a:xfrm>
          <a:prstGeom prst="rect">
            <a:avLst/>
          </a:prstGeom>
        </p:spPr>
      </p:pic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D63EA2B5-1EA7-CA97-DE4C-5B772A0C90D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0DDF2C7C-6294-4911-EB21-0AF8F89CA09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EB008B40-CFC3-B13F-A63F-516CD88BAA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50" y="1194100"/>
            <a:ext cx="6378033" cy="5592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  <a:br>
              <a:rPr lang="en-US"/>
            </a:br>
            <a:r>
              <a:rPr lang="en-US"/>
              <a:t>(2 lines)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6F07654C-9432-EBB5-3C2A-05E198C88A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1185" y="1194100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752EFCFE-B99E-92D9-66E4-708E764BD0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250" y="2853368"/>
            <a:ext cx="6378033" cy="5592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  <a:br>
              <a:rPr lang="en-US"/>
            </a:br>
            <a:r>
              <a:rPr lang="en-US"/>
              <a:t>(2 lines)</a:t>
            </a:r>
          </a:p>
        </p:txBody>
      </p:sp>
      <p:sp>
        <p:nvSpPr>
          <p:cNvPr id="63" name="Picture Placeholder 58">
            <a:extLst>
              <a:ext uri="{FF2B5EF4-FFF2-40B4-BE49-F238E27FC236}">
                <a16:creationId xmlns:a16="http://schemas.microsoft.com/office/drawing/2014/main" id="{99FF3143-D5AF-7AC3-BC28-8AECE752ABA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1185" y="2853368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46E06608-279C-0BDC-F20D-6D6072A073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8250" y="4512637"/>
            <a:ext cx="6378033" cy="5592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text</a:t>
            </a:r>
            <a:br>
              <a:rPr lang="en-US"/>
            </a:br>
            <a:r>
              <a:rPr lang="en-US"/>
              <a:t>(2 lines)</a:t>
            </a:r>
          </a:p>
        </p:txBody>
      </p:sp>
      <p:sp>
        <p:nvSpPr>
          <p:cNvPr id="65" name="Picture Placeholder 58">
            <a:extLst>
              <a:ext uri="{FF2B5EF4-FFF2-40B4-BE49-F238E27FC236}">
                <a16:creationId xmlns:a16="http://schemas.microsoft.com/office/drawing/2014/main" id="{5F901A2E-9671-AF2E-EFFA-D984789EEA2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41185" y="4512637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1FE22-567C-A87A-9295-6FEAF1435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7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6550"/>
            <a:ext cx="28590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897063" y="1331913"/>
            <a:ext cx="8751887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10948BBF-BD9B-4C35-BE05-5D3BBA951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5683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 (3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C239EA2-090D-7235-21A6-C3805885E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68D81C4-5E36-DD51-FA4E-55ACDF5A7254}"/>
              </a:ext>
            </a:extLst>
          </p:cNvPr>
          <p:cNvSpPr/>
          <p:nvPr userDrawn="1"/>
        </p:nvSpPr>
        <p:spPr>
          <a:xfrm>
            <a:off x="-6" y="0"/>
            <a:ext cx="609600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6" name="Straight Connector 6">
            <a:extLst>
              <a:ext uri="{FF2B5EF4-FFF2-40B4-BE49-F238E27FC236}">
                <a16:creationId xmlns:a16="http://schemas.microsoft.com/office/drawing/2014/main" id="{2775F081-2771-8151-9B42-ED5642D89AD6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AE31A05-C6B3-CB6A-70FB-8E1523C78C2D}"/>
              </a:ext>
            </a:extLst>
          </p:cNvPr>
          <p:cNvSpPr/>
          <p:nvPr userDrawn="1"/>
        </p:nvSpPr>
        <p:spPr>
          <a:xfrm>
            <a:off x="4193123" y="873310"/>
            <a:ext cx="1787168" cy="454399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52" name="Straight Connector 6">
            <a:extLst>
              <a:ext uri="{FF2B5EF4-FFF2-40B4-BE49-F238E27FC236}">
                <a16:creationId xmlns:a16="http://schemas.microsoft.com/office/drawing/2014/main" id="{13C24A31-F9FD-4DD0-FDE8-51B1D0EFC577}"/>
              </a:ext>
            </a:extLst>
          </p:cNvPr>
          <p:cNvCxnSpPr>
            <a:cxnSpLocks/>
          </p:cNvCxnSpPr>
          <p:nvPr userDrawn="1"/>
        </p:nvCxnSpPr>
        <p:spPr>
          <a:xfrm>
            <a:off x="4193123" y="2426209"/>
            <a:ext cx="7233702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53" name="Straight Connector 6">
            <a:extLst>
              <a:ext uri="{FF2B5EF4-FFF2-40B4-BE49-F238E27FC236}">
                <a16:creationId xmlns:a16="http://schemas.microsoft.com/office/drawing/2014/main" id="{3AEB184C-3356-DEA9-D3E1-B5E49437B327}"/>
              </a:ext>
            </a:extLst>
          </p:cNvPr>
          <p:cNvCxnSpPr>
            <a:cxnSpLocks/>
          </p:cNvCxnSpPr>
          <p:nvPr userDrawn="1"/>
        </p:nvCxnSpPr>
        <p:spPr>
          <a:xfrm>
            <a:off x="4193123" y="4085477"/>
            <a:ext cx="7233702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D63EA2B5-1EA7-CA97-DE4C-5B772A0C90D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0DDF2C7C-6294-4911-EB21-0AF8F89CA09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EB008B40-CFC3-B13F-A63F-516CD88BAA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50" y="1194099"/>
            <a:ext cx="6378033" cy="80495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add text</a:t>
            </a:r>
            <a:br>
              <a:rPr lang="en-US"/>
            </a:br>
            <a:r>
              <a:rPr lang="en-US"/>
              <a:t>(3lines)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6F07654C-9432-EBB5-3C2A-05E198C88A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1185" y="1194100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752EFCFE-B99E-92D9-66E4-708E764BD0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250" y="2853367"/>
            <a:ext cx="6378033" cy="80495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add text</a:t>
            </a:r>
            <a:br>
              <a:rPr lang="en-US"/>
            </a:br>
            <a:r>
              <a:rPr lang="en-US"/>
              <a:t>(3lines)</a:t>
            </a:r>
          </a:p>
        </p:txBody>
      </p:sp>
      <p:sp>
        <p:nvSpPr>
          <p:cNvPr id="63" name="Picture Placeholder 58">
            <a:extLst>
              <a:ext uri="{FF2B5EF4-FFF2-40B4-BE49-F238E27FC236}">
                <a16:creationId xmlns:a16="http://schemas.microsoft.com/office/drawing/2014/main" id="{99FF3143-D5AF-7AC3-BC28-8AECE752ABA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1185" y="2853368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46E06608-279C-0BDC-F20D-6D6072A073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8250" y="4512636"/>
            <a:ext cx="6378033" cy="80495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add text</a:t>
            </a:r>
            <a:br>
              <a:rPr lang="en-US"/>
            </a:br>
            <a:r>
              <a:rPr lang="en-US"/>
              <a:t>(3lines)</a:t>
            </a:r>
          </a:p>
        </p:txBody>
      </p:sp>
      <p:sp>
        <p:nvSpPr>
          <p:cNvPr id="65" name="Picture Placeholder 58">
            <a:extLst>
              <a:ext uri="{FF2B5EF4-FFF2-40B4-BE49-F238E27FC236}">
                <a16:creationId xmlns:a16="http://schemas.microsoft.com/office/drawing/2014/main" id="{5F901A2E-9671-AF2E-EFFA-D984789EEA2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41185" y="4512637"/>
            <a:ext cx="559286" cy="559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7E874-5C1F-DD7D-DD54-333A68117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935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0">
            <a:extLst>
              <a:ext uri="{FF2B5EF4-FFF2-40B4-BE49-F238E27FC236}">
                <a16:creationId xmlns:a16="http://schemas.microsoft.com/office/drawing/2014/main" id="{84C3ADAF-6C0C-1C62-0576-EBE9DA6A4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2209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B237DAF-5455-E35C-02CB-1C2E73978FD7}"/>
              </a:ext>
            </a:extLst>
          </p:cNvPr>
          <p:cNvSpPr/>
          <p:nvPr userDrawn="1"/>
        </p:nvSpPr>
        <p:spPr>
          <a:xfrm>
            <a:off x="0" y="0"/>
            <a:ext cx="12222208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9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A6AC7960-6A28-F558-6714-30BA4AA215B8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B647211-27A7-4468-08DF-22C18C2291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F32276E-1DFE-38B3-513D-0F956126AE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25" name="Media Placeholder 24">
            <a:extLst>
              <a:ext uri="{FF2B5EF4-FFF2-40B4-BE49-F238E27FC236}">
                <a16:creationId xmlns:a16="http://schemas.microsoft.com/office/drawing/2014/main" id="{D3D19B6A-3CBC-FBAD-1245-E94A1CE9BE3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3568700" y="638175"/>
            <a:ext cx="8623300" cy="47783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60A8E-D9CE-F4C8-BB42-4599BB2FF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9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ward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2">
            <a:extLst>
              <a:ext uri="{FF2B5EF4-FFF2-40B4-BE49-F238E27FC236}">
                <a16:creationId xmlns:a16="http://schemas.microsoft.com/office/drawing/2014/main" id="{8D40BAF4-9BDC-2B3C-4C1C-7C474C9BB183}"/>
              </a:ext>
            </a:extLst>
          </p:cNvPr>
          <p:cNvGrpSpPr/>
          <p:nvPr userDrawn="1"/>
        </p:nvGrpSpPr>
        <p:grpSpPr>
          <a:xfrm>
            <a:off x="3671887" y="0"/>
            <a:ext cx="8520113" cy="6858000"/>
            <a:chOff x="3671888" y="0"/>
            <a:chExt cx="8520113" cy="6858000"/>
          </a:xfrm>
        </p:grpSpPr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8BB2A13D-271D-1C57-3EB0-3E65C0664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89" y="0"/>
              <a:ext cx="8520112" cy="6858000"/>
            </a:xfrm>
            <a:prstGeom prst="rect">
              <a:avLst/>
            </a:prstGeom>
          </p:spPr>
        </p:pic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452B415-3CCE-D2DB-FB7A-5C65F9CB5983}"/>
                </a:ext>
              </a:extLst>
            </p:cNvPr>
            <p:cNvSpPr/>
            <p:nvPr/>
          </p:nvSpPr>
          <p:spPr>
            <a:xfrm flipH="1">
              <a:off x="3671888" y="0"/>
              <a:ext cx="8520112" cy="685800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7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3CC75229-93A9-8E29-B265-1089295364A8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38" name="Straight Connector 6">
            <a:extLst>
              <a:ext uri="{FF2B5EF4-FFF2-40B4-BE49-F238E27FC236}">
                <a16:creationId xmlns:a16="http://schemas.microsoft.com/office/drawing/2014/main" id="{B68A5179-59BC-95C5-1232-C0EF31D1C64D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0789" y="5648325"/>
            <a:ext cx="1728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41" name="Straight Connector 6">
            <a:extLst>
              <a:ext uri="{FF2B5EF4-FFF2-40B4-BE49-F238E27FC236}">
                <a16:creationId xmlns:a16="http://schemas.microsoft.com/office/drawing/2014/main" id="{C9535F38-E787-9DAD-E673-EFBB6394FC2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70318" y="4735012"/>
            <a:ext cx="1728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44" name="Straight Connector 6">
            <a:extLst>
              <a:ext uri="{FF2B5EF4-FFF2-40B4-BE49-F238E27FC236}">
                <a16:creationId xmlns:a16="http://schemas.microsoft.com/office/drawing/2014/main" id="{5AD0859E-BF28-8885-656B-C23C05D76C84}"/>
              </a:ext>
            </a:extLst>
          </p:cNvPr>
          <p:cNvCxnSpPr>
            <a:cxnSpLocks/>
          </p:cNvCxnSpPr>
          <p:nvPr userDrawn="1"/>
        </p:nvCxnSpPr>
        <p:spPr>
          <a:xfrm flipH="1">
            <a:off x="6309847" y="3821697"/>
            <a:ext cx="1728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47" name="Straight Connector 6">
            <a:extLst>
              <a:ext uri="{FF2B5EF4-FFF2-40B4-BE49-F238E27FC236}">
                <a16:creationId xmlns:a16="http://schemas.microsoft.com/office/drawing/2014/main" id="{8867D8EC-FFE9-A476-0C69-07C929B859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449376" y="2908382"/>
            <a:ext cx="1728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51" name="Straight Connector 6">
            <a:extLst>
              <a:ext uri="{FF2B5EF4-FFF2-40B4-BE49-F238E27FC236}">
                <a16:creationId xmlns:a16="http://schemas.microsoft.com/office/drawing/2014/main" id="{7A2F4EE3-2443-836B-F06E-DCCD55C82F13}"/>
              </a:ext>
            </a:extLst>
          </p:cNvPr>
          <p:cNvCxnSpPr>
            <a:cxnSpLocks/>
          </p:cNvCxnSpPr>
          <p:nvPr userDrawn="1"/>
        </p:nvCxnSpPr>
        <p:spPr>
          <a:xfrm flipH="1">
            <a:off x="8588906" y="1995067"/>
            <a:ext cx="1728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410B011C-A24D-E6D4-C2F1-49248AB5D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77A45BD-756C-C819-64A7-EBC4E4D398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18D3C8D3-C83A-E705-CC7D-A7382F033F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7108" y="4503237"/>
            <a:ext cx="1452043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56" name="Text Placeholder 20">
            <a:extLst>
              <a:ext uri="{FF2B5EF4-FFF2-40B4-BE49-F238E27FC236}">
                <a16:creationId xmlns:a16="http://schemas.microsoft.com/office/drawing/2014/main" id="{22959BE4-5D3D-C245-5A2C-82A8077AC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5133" y="3589922"/>
            <a:ext cx="1452043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65DEF95-2D18-7907-D4E8-D731BEEA59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3158" y="2676607"/>
            <a:ext cx="1452043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29B1716D-462F-EF16-F511-BDEE8988C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9083" y="5416550"/>
            <a:ext cx="1452043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6996E84A-C1FE-088E-E227-6903785AC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81182" y="1763292"/>
            <a:ext cx="1452043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289D44D4-D27D-98A7-CD6C-FDD75357B8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88906" y="1392451"/>
            <a:ext cx="1549152" cy="2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to add text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D31B2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BF161ACE-A7D2-4879-A421-956040438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9376" y="2307060"/>
            <a:ext cx="1549152" cy="2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to add text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D31B2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7019DFC-8643-C17C-2839-4749F30155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09847" y="3220695"/>
            <a:ext cx="1549152" cy="2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to add text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D31B2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B73A8AD-C6DC-DF49-CE52-FE6570F707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70318" y="4135582"/>
            <a:ext cx="1549152" cy="2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to add text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D31B2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04099957-5E93-9435-5CB7-1E5ECF9058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30789" y="5048894"/>
            <a:ext cx="1549152" cy="2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31B2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to add text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D31B2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DE510-B5C2-D73B-9DAB-82613C145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2732433-B800-5DBD-83C3-BB04EDB47A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30790" y="5350201"/>
            <a:ext cx="1549152" cy="26169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data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659A209-38AA-8E0D-D0B9-9CE456DA22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70318" y="4436889"/>
            <a:ext cx="1549152" cy="26169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data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0A2BE5A-EC44-FAD8-9533-252A93EA7D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09847" y="3522002"/>
            <a:ext cx="1549152" cy="26169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data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56B05D8B-26A7-7BB2-0D70-D7C5323649D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49376" y="2608367"/>
            <a:ext cx="1549152" cy="26169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data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A50CE73-0202-903B-56A5-5B6F392100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88906" y="1693758"/>
            <a:ext cx="1549152" cy="26169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data</a:t>
            </a:r>
          </a:p>
        </p:txBody>
      </p:sp>
    </p:spTree>
    <p:extLst>
      <p:ext uri="{BB962C8B-B14F-4D97-AF65-F5344CB8AC3E}">
        <p14:creationId xmlns:p14="http://schemas.microsoft.com/office/powerpoint/2010/main" val="31623419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C8C482-F4F5-509E-A011-67903966A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560" y="-1"/>
            <a:ext cx="12261120" cy="6858001"/>
          </a:xfrm>
          <a:prstGeom prst="rect">
            <a:avLst/>
          </a:prstGeom>
        </p:spPr>
      </p:pic>
      <p:cxnSp>
        <p:nvCxnSpPr>
          <p:cNvPr id="29" name="Straight Connector 6">
            <a:extLst>
              <a:ext uri="{FF2B5EF4-FFF2-40B4-BE49-F238E27FC236}">
                <a16:creationId xmlns:a16="http://schemas.microsoft.com/office/drawing/2014/main" id="{8C8588E8-7B6E-11AC-5B2E-56FF611054EA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37" name="Straight Connector 6">
            <a:extLst>
              <a:ext uri="{FF2B5EF4-FFF2-40B4-BE49-F238E27FC236}">
                <a16:creationId xmlns:a16="http://schemas.microsoft.com/office/drawing/2014/main" id="{B1195CEB-B743-65BA-6A61-DAC96B21AFB3}"/>
              </a:ext>
            </a:extLst>
          </p:cNvPr>
          <p:cNvCxnSpPr>
            <a:cxnSpLocks/>
          </p:cNvCxnSpPr>
          <p:nvPr userDrawn="1"/>
        </p:nvCxnSpPr>
        <p:spPr>
          <a:xfrm>
            <a:off x="1403351" y="3241717"/>
            <a:ext cx="0" cy="158400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F12E89CE-E39B-B436-93EE-5FC42A636C45}"/>
              </a:ext>
            </a:extLst>
          </p:cNvPr>
          <p:cNvCxnSpPr>
            <a:cxnSpLocks/>
          </p:cNvCxnSpPr>
          <p:nvPr userDrawn="1"/>
        </p:nvCxnSpPr>
        <p:spPr>
          <a:xfrm>
            <a:off x="3340101" y="2116839"/>
            <a:ext cx="0" cy="158400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43" name="Straight Connector 6">
            <a:extLst>
              <a:ext uri="{FF2B5EF4-FFF2-40B4-BE49-F238E27FC236}">
                <a16:creationId xmlns:a16="http://schemas.microsoft.com/office/drawing/2014/main" id="{B79360FC-4B9C-9A45-6C0D-781C5AD2E0A0}"/>
              </a:ext>
            </a:extLst>
          </p:cNvPr>
          <p:cNvCxnSpPr>
            <a:cxnSpLocks/>
          </p:cNvCxnSpPr>
          <p:nvPr userDrawn="1"/>
        </p:nvCxnSpPr>
        <p:spPr>
          <a:xfrm>
            <a:off x="7220649" y="2116839"/>
            <a:ext cx="0" cy="158400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50" name="Straight Connector 6">
            <a:extLst>
              <a:ext uri="{FF2B5EF4-FFF2-40B4-BE49-F238E27FC236}">
                <a16:creationId xmlns:a16="http://schemas.microsoft.com/office/drawing/2014/main" id="{6749B2FF-FEA1-75DE-6DE8-52DD34D7CB23}"/>
              </a:ext>
            </a:extLst>
          </p:cNvPr>
          <p:cNvCxnSpPr>
            <a:cxnSpLocks/>
          </p:cNvCxnSpPr>
          <p:nvPr userDrawn="1"/>
        </p:nvCxnSpPr>
        <p:spPr>
          <a:xfrm>
            <a:off x="5275629" y="3241717"/>
            <a:ext cx="0" cy="158400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52" name="Graphic 51">
            <a:extLst>
              <a:ext uri="{FF2B5EF4-FFF2-40B4-BE49-F238E27FC236}">
                <a16:creationId xmlns:a16="http://schemas.microsoft.com/office/drawing/2014/main" id="{DDF9F73A-2BB1-11AC-D7DC-8E682A999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0042" y="3228151"/>
            <a:ext cx="443132" cy="44313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7DF45286-4033-ECBD-8305-6532033C9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7943" y="3228151"/>
            <a:ext cx="443132" cy="44313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D869D634-1B9B-198D-22B0-DE3F27B6B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0590" y="3228151"/>
            <a:ext cx="443132" cy="443132"/>
          </a:xfrm>
          <a:prstGeom prst="rect">
            <a:avLst/>
          </a:prstGeom>
        </p:spPr>
      </p:pic>
      <p:cxnSp>
        <p:nvCxnSpPr>
          <p:cNvPr id="69" name="Straight Connector 6">
            <a:extLst>
              <a:ext uri="{FF2B5EF4-FFF2-40B4-BE49-F238E27FC236}">
                <a16:creationId xmlns:a16="http://schemas.microsoft.com/office/drawing/2014/main" id="{56FC5507-FF2D-5DDA-4DAD-6EF721AF7665}"/>
              </a:ext>
            </a:extLst>
          </p:cNvPr>
          <p:cNvCxnSpPr>
            <a:cxnSpLocks/>
          </p:cNvCxnSpPr>
          <p:nvPr userDrawn="1"/>
        </p:nvCxnSpPr>
        <p:spPr>
          <a:xfrm>
            <a:off x="9147907" y="3241717"/>
            <a:ext cx="0" cy="158400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70" name="Graphic 69">
            <a:extLst>
              <a:ext uri="{FF2B5EF4-FFF2-40B4-BE49-F238E27FC236}">
                <a16:creationId xmlns:a16="http://schemas.microsoft.com/office/drawing/2014/main" id="{191A530B-2838-7877-F23A-D307CD63F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4356" y="3228151"/>
            <a:ext cx="443132" cy="443132"/>
          </a:xfrm>
          <a:prstGeom prst="rect">
            <a:avLst/>
          </a:prstGeom>
        </p:spPr>
      </p:pic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B454D3A7-BBA4-2D6C-631F-BF0D5E6FF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1665" y="3237027"/>
            <a:ext cx="1314600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75" name="Text Placeholder 20">
            <a:extLst>
              <a:ext uri="{FF2B5EF4-FFF2-40B4-BE49-F238E27FC236}">
                <a16:creationId xmlns:a16="http://schemas.microsoft.com/office/drawing/2014/main" id="{6DBC1C57-5AA5-A9D1-AEAE-0BA514646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1391" y="3237027"/>
            <a:ext cx="1314600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76" name="Text Placeholder 20">
            <a:extLst>
              <a:ext uri="{FF2B5EF4-FFF2-40B4-BE49-F238E27FC236}">
                <a16:creationId xmlns:a16="http://schemas.microsoft.com/office/drawing/2014/main" id="{B1A1ED69-6E85-2C8D-DF6E-BC2976FB3C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1117" y="3237027"/>
            <a:ext cx="1314600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77" name="Text Placeholder 20">
            <a:extLst>
              <a:ext uri="{FF2B5EF4-FFF2-40B4-BE49-F238E27FC236}">
                <a16:creationId xmlns:a16="http://schemas.microsoft.com/office/drawing/2014/main" id="{F57DDB91-1EED-486C-B642-3191207A69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1938" y="3237027"/>
            <a:ext cx="1314600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XXXX</a:t>
            </a:r>
            <a:endParaRPr lang="ru-RU"/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B61D4CD1-CB0D-81AA-7125-655E67B9DB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3943" y="3237027"/>
            <a:ext cx="1314600" cy="463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ru-RU" sz="2700" b="1" i="0" u="none" strike="noStrike" kern="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2pPr>
            <a:lvl3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3pPr>
            <a:lvl4pPr>
              <a:defRPr kumimoji="0" lang="en-US" sz="4200" b="1" i="0" u="none" strike="noStrike" kern="0" cap="none" spc="0" normalizeH="0" baseline="0" dirty="0" smtClean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4pPr>
            <a:lvl5pPr>
              <a:defRPr kumimoji="0" lang="ru-RU" sz="4200" b="1" i="0" u="none" strike="noStrike" kern="0" cap="none" spc="0" normalizeH="0" baseline="0" dirty="0">
                <a:ln>
                  <a:noFill/>
                </a:ln>
                <a:solidFill>
                  <a:srgbClr val="0ECCDE"/>
                </a:solidFill>
                <a:effectLst/>
                <a:uLnTx/>
                <a:uFillTx/>
                <a:latin typeface="Lato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XXXX</a:t>
            </a:r>
            <a:endParaRPr lang="ru-RU"/>
          </a:p>
        </p:txBody>
      </p:sp>
      <p:sp>
        <p:nvSpPr>
          <p:cNvPr id="84" name="Text Placeholder 9">
            <a:extLst>
              <a:ext uri="{FF2B5EF4-FFF2-40B4-BE49-F238E27FC236}">
                <a16:creationId xmlns:a16="http://schemas.microsoft.com/office/drawing/2014/main" id="{1FF4B8E0-0A9C-9EF4-CFB3-5D3BE0E4D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390557"/>
            <a:ext cx="11067508" cy="46628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52254-F992-2F6E-3AD4-983F921436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ECB36-CDF7-EF46-8EFF-53B70A45E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1625" y="3943350"/>
            <a:ext cx="1549400" cy="83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4689618-7B8C-8000-6711-409AB85C78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394" y="3943350"/>
            <a:ext cx="1549400" cy="83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C793FE6-1D0E-F677-EB71-B4FBEB2177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15672" y="3943350"/>
            <a:ext cx="1549400" cy="83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03F83DA-1805-9C92-042F-87F27DE0B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91938" y="2138231"/>
            <a:ext cx="1549400" cy="8397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F6B73-E1B8-ABC8-B6EA-AC76220F75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1390" y="2138231"/>
            <a:ext cx="1549400" cy="8397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322112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Arti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0">
            <a:extLst>
              <a:ext uri="{FF2B5EF4-FFF2-40B4-BE49-F238E27FC236}">
                <a16:creationId xmlns:a16="http://schemas.microsoft.com/office/drawing/2014/main" id="{78225C66-E24B-8066-1E58-259499CA7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226F56A5-1694-58BD-C88E-7267B7943F8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9F2F9EE-EDD0-4080-ACB4-C748B4B30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390557"/>
            <a:ext cx="11067508" cy="46628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8FA3FD8-2EC8-A85D-EC58-CA4693E79B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2279650"/>
            <a:ext cx="3317875" cy="336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screenshot</a:t>
            </a:r>
            <a:endParaRPr lang="ru-RU"/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08FF9FAA-034B-C0DE-ECA3-BD1D29013A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2275" y="2279650"/>
            <a:ext cx="3317875" cy="336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screenshot</a:t>
            </a:r>
            <a:endParaRPr lang="ru-RU"/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4FA34BCA-F6CD-AB9B-E05D-D3697615BB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02550" y="2279650"/>
            <a:ext cx="3317875" cy="336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screenshot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1A329-42D1-4EEC-358A-4F74E6F84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72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10">
            <a:extLst>
              <a:ext uri="{FF2B5EF4-FFF2-40B4-BE49-F238E27FC236}">
                <a16:creationId xmlns:a16="http://schemas.microsoft.com/office/drawing/2014/main" id="{671BEAAE-B57C-84B0-FBA1-23C72F876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7998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24B9111F-B51B-0432-F798-D87298509910}"/>
              </a:ext>
            </a:extLst>
          </p:cNvPr>
          <p:cNvSpPr/>
          <p:nvPr userDrawn="1"/>
        </p:nvSpPr>
        <p:spPr>
          <a:xfrm>
            <a:off x="0" y="0"/>
            <a:ext cx="12222208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9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C9DC2785-C2A3-AFFE-F772-82F55211BC2C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pic>
        <p:nvPicPr>
          <p:cNvPr id="29" name="Picture 28" descr="A black and white logo&#10;&#10;Description automatically generated">
            <a:extLst>
              <a:ext uri="{FF2B5EF4-FFF2-40B4-BE49-F238E27FC236}">
                <a16:creationId xmlns:a16="http://schemas.microsoft.com/office/drawing/2014/main" id="{3C143C44-1C5C-7CB4-970C-B5C565D3E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860" y="5795963"/>
            <a:ext cx="1125023" cy="867508"/>
          </a:xfrm>
          <a:prstGeom prst="rect">
            <a:avLst/>
          </a:prstGeom>
        </p:spPr>
      </p:pic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5B5BD2B-6C85-378A-4965-5EAAFB939E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B713851-CD74-5687-85A4-D181C6C258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68713" y="2783136"/>
            <a:ext cx="4269600" cy="28336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7" name="Picture Placeholder 35">
            <a:extLst>
              <a:ext uri="{FF2B5EF4-FFF2-40B4-BE49-F238E27FC236}">
                <a16:creationId xmlns:a16="http://schemas.microsoft.com/office/drawing/2014/main" id="{F307ADAF-2C8A-8CD5-4AD4-EC05A37B5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6213" y="-2"/>
            <a:ext cx="2833200" cy="268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E94AB0D2-030D-CCA7-18E7-2D5CE8A7F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494" y="541192"/>
            <a:ext cx="2833200" cy="3538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F0FAB336-7487-B694-0668-24C908FA39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6493" y="4167949"/>
            <a:ext cx="2833200" cy="268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4BFE883-979C-2E8D-79D1-94C28D5619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565" y="2063080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name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77C748F4-093B-DDA0-6540-7073993BEA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565" y="2379321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0" lang="en-US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83EF415-FCA1-8755-F7AB-BEC4E53812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310" y="4992805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name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68F2D69F-A53F-BA07-94DB-BADE88ADA8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310" y="5309046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0" lang="en-US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CD8C29E-5D53-10DA-0E3D-185476D27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73282" y="3455942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name</a:t>
            </a:r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C48E698A-6EB3-E429-E83E-9D1BDE6C2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73282" y="3772183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>
              <a:defRPr kumimoji="0" lang="en-US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4EA65AA8-0960-853B-DB4D-A45CD9AC5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73282" y="4167917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name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6ECF0C0F-442C-F1CE-EC17-6BE8C8CAFA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73282" y="4484158"/>
            <a:ext cx="18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>
              <a:defRPr kumimoji="0" lang="en-US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add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A438C-D4F2-CEF7-4317-A748A305D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24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0">
            <a:extLst>
              <a:ext uri="{FF2B5EF4-FFF2-40B4-BE49-F238E27FC236}">
                <a16:creationId xmlns:a16="http://schemas.microsoft.com/office/drawing/2014/main" id="{2C78654A-11B2-4311-0F6C-15C51C0596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7998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B5A5225F-8206-C319-2871-548A3E52AD74}"/>
              </a:ext>
            </a:extLst>
          </p:cNvPr>
          <p:cNvSpPr/>
          <p:nvPr userDrawn="1"/>
        </p:nvSpPr>
        <p:spPr>
          <a:xfrm>
            <a:off x="0" y="0"/>
            <a:ext cx="12222208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9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100D2-E897-8CAC-268C-43A13F721F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B448AE36-6F8A-4854-1A52-08926C975272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61A3653-6986-8EFF-33AF-D8690E1FC02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717" y="1016608"/>
            <a:ext cx="2038598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1" name="Picture Placeholder 35">
            <a:extLst>
              <a:ext uri="{FF2B5EF4-FFF2-40B4-BE49-F238E27FC236}">
                <a16:creationId xmlns:a16="http://schemas.microsoft.com/office/drawing/2014/main" id="{5659E202-C345-6E82-4C60-27437688B83B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120336" y="341888"/>
            <a:ext cx="2448000" cy="244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2" name="Picture Placeholder 35">
            <a:extLst>
              <a:ext uri="{FF2B5EF4-FFF2-40B4-BE49-F238E27FC236}">
                <a16:creationId xmlns:a16="http://schemas.microsoft.com/office/drawing/2014/main" id="{47444E3B-BDAA-08C2-B296-2ACEE3E16E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00433" y="341888"/>
            <a:ext cx="2448000" cy="244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3" name="Picture Placeholder 35">
            <a:extLst>
              <a:ext uri="{FF2B5EF4-FFF2-40B4-BE49-F238E27FC236}">
                <a16:creationId xmlns:a16="http://schemas.microsoft.com/office/drawing/2014/main" id="{58494B3E-66E1-D0CC-925A-607815755E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0433" y="2871082"/>
            <a:ext cx="2448000" cy="30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5" name="Picture Placeholder 35">
            <a:extLst>
              <a:ext uri="{FF2B5EF4-FFF2-40B4-BE49-F238E27FC236}">
                <a16:creationId xmlns:a16="http://schemas.microsoft.com/office/drawing/2014/main" id="{90CF83ED-945B-4DF1-AE5E-9093FB7F35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3515" y="932538"/>
            <a:ext cx="2448000" cy="30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0" name="Picture Placeholder 35">
            <a:extLst>
              <a:ext uri="{FF2B5EF4-FFF2-40B4-BE49-F238E27FC236}">
                <a16:creationId xmlns:a16="http://schemas.microsoft.com/office/drawing/2014/main" id="{5B2AE6DE-63FE-B356-0DE7-941CE2DCDD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53514" y="4067809"/>
            <a:ext cx="2448000" cy="244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3" name="Picture Placeholder 35">
            <a:extLst>
              <a:ext uri="{FF2B5EF4-FFF2-40B4-BE49-F238E27FC236}">
                <a16:creationId xmlns:a16="http://schemas.microsoft.com/office/drawing/2014/main" id="{54B82493-041F-0034-4BBA-89B952E67B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78283" y="2871082"/>
            <a:ext cx="3690000" cy="244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83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0">
            <a:extLst>
              <a:ext uri="{FF2B5EF4-FFF2-40B4-BE49-F238E27FC236}">
                <a16:creationId xmlns:a16="http://schemas.microsoft.com/office/drawing/2014/main" id="{2812BE46-8470-B5F3-E2D4-1FAC792725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7998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0CD124B2-BFEC-435B-03E1-949D89FD0E9A}"/>
              </a:ext>
            </a:extLst>
          </p:cNvPr>
          <p:cNvSpPr/>
          <p:nvPr userDrawn="1"/>
        </p:nvSpPr>
        <p:spPr>
          <a:xfrm>
            <a:off x="0" y="0"/>
            <a:ext cx="12222208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9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5FE17-5EAA-D735-AF61-433BB4766C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ABF77D2D-A0F4-DD60-56BA-A6E1C84912B5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046336DE-2393-6D6E-C28F-087406A66C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Picture Placeholder 35">
            <a:extLst>
              <a:ext uri="{FF2B5EF4-FFF2-40B4-BE49-F238E27FC236}">
                <a16:creationId xmlns:a16="http://schemas.microsoft.com/office/drawing/2014/main" id="{91621271-BD60-7B37-8FDE-4C0E15E79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7865" y="343886"/>
            <a:ext cx="2192400" cy="219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2" name="Picture Placeholder 35">
            <a:extLst>
              <a:ext uri="{FF2B5EF4-FFF2-40B4-BE49-F238E27FC236}">
                <a16:creationId xmlns:a16="http://schemas.microsoft.com/office/drawing/2014/main" id="{19139D78-9C3B-5EA7-E2A9-6BBADC889A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8600" y="343886"/>
            <a:ext cx="2192400" cy="219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4" name="Picture Placeholder 35">
            <a:extLst>
              <a:ext uri="{FF2B5EF4-FFF2-40B4-BE49-F238E27FC236}">
                <a16:creationId xmlns:a16="http://schemas.microsoft.com/office/drawing/2014/main" id="{8B3AEE91-376D-FC79-3AF3-70C8CC9F38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7079" y="0"/>
            <a:ext cx="2192400" cy="253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5" name="Picture Placeholder 35">
            <a:extLst>
              <a:ext uri="{FF2B5EF4-FFF2-40B4-BE49-F238E27FC236}">
                <a16:creationId xmlns:a16="http://schemas.microsoft.com/office/drawing/2014/main" id="{17523340-FD37-B019-42D4-7068AB6802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51596" y="2610381"/>
            <a:ext cx="2192400" cy="273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6" name="Picture Placeholder 35">
            <a:extLst>
              <a:ext uri="{FF2B5EF4-FFF2-40B4-BE49-F238E27FC236}">
                <a16:creationId xmlns:a16="http://schemas.microsoft.com/office/drawing/2014/main" id="{8F33EC31-BDA1-42E2-836E-F9AAF86F9F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8314" y="2610381"/>
            <a:ext cx="2192400" cy="219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7" name="Picture Placeholder 35">
            <a:extLst>
              <a:ext uri="{FF2B5EF4-FFF2-40B4-BE49-F238E27FC236}">
                <a16:creationId xmlns:a16="http://schemas.microsoft.com/office/drawing/2014/main" id="{B2F3D44B-BD37-30A1-1C1A-A6B5899702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86474" y="2607815"/>
            <a:ext cx="3304800" cy="219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8" name="Picture Placeholder 35">
            <a:extLst>
              <a:ext uri="{FF2B5EF4-FFF2-40B4-BE49-F238E27FC236}">
                <a16:creationId xmlns:a16="http://schemas.microsoft.com/office/drawing/2014/main" id="{966BBDDF-E313-01BD-4001-83C2DC590BC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5356" y="3980350"/>
            <a:ext cx="2192400" cy="219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9" name="Picture Placeholder 35">
            <a:extLst>
              <a:ext uri="{FF2B5EF4-FFF2-40B4-BE49-F238E27FC236}">
                <a16:creationId xmlns:a16="http://schemas.microsoft.com/office/drawing/2014/main" id="{DEBBD689-9460-BDC4-4B82-6E8D3BFA06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887256" y="4885930"/>
            <a:ext cx="2192400" cy="1972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50" name="Picture Placeholder 35">
            <a:extLst>
              <a:ext uri="{FF2B5EF4-FFF2-40B4-BE49-F238E27FC236}">
                <a16:creationId xmlns:a16="http://schemas.microsoft.com/office/drawing/2014/main" id="{610396A7-536B-75D4-FBCC-7E7A2083F9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58156" y="4885930"/>
            <a:ext cx="3304800" cy="1972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834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813232-B9EE-F62B-D44D-747B8C080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A8EA50-AB40-5166-AB83-AA011D67C853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9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8EE7BFCA-B322-1FBD-09B9-43EBD9271F17}"/>
              </a:ext>
            </a:extLst>
          </p:cNvPr>
          <p:cNvCxnSpPr>
            <a:cxnSpLocks/>
          </p:cNvCxnSpPr>
          <p:nvPr userDrawn="1"/>
        </p:nvCxnSpPr>
        <p:spPr>
          <a:xfrm>
            <a:off x="6562861" y="1522275"/>
            <a:ext cx="0" cy="3293952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6C5A0DCA-AB93-9933-3A3C-78A49286243E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AC19302-E70B-AD30-3CF9-D52B6D13D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715383F-8E28-D836-8661-E94C9A90B5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33FD85A-AB89-12BD-A086-3648C6D7E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0575" y="1522275"/>
            <a:ext cx="3856063" cy="329395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description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749BFD-B791-57FC-2039-B523E5730F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07121" y="1522413"/>
            <a:ext cx="1978025" cy="2263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50CD8B0-EAFD-E32F-81E7-1A2F164F5C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709" y="4112132"/>
            <a:ext cx="2846848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B1EE2FC-3206-1BE0-E09F-428465FF91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2709" y="4474595"/>
            <a:ext cx="2846848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96110-05ED-3AFA-A34A-2762CFE96B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9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5">
            <a:extLst>
              <a:ext uri="{FF2B5EF4-FFF2-40B4-BE49-F238E27FC236}">
                <a16:creationId xmlns:a16="http://schemas.microsoft.com/office/drawing/2014/main" id="{5D81988E-48F2-F94B-4886-1F3512FF8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888" y="1"/>
            <a:ext cx="8520112" cy="6857998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550FF4C4-FE59-0C80-09FF-2D011D077120}"/>
              </a:ext>
            </a:extLst>
          </p:cNvPr>
          <p:cNvSpPr/>
          <p:nvPr userDrawn="1"/>
        </p:nvSpPr>
        <p:spPr>
          <a:xfrm flipH="1">
            <a:off x="3671887" y="1"/>
            <a:ext cx="8520112" cy="685799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41" name="Straight Connector 6">
            <a:extLst>
              <a:ext uri="{FF2B5EF4-FFF2-40B4-BE49-F238E27FC236}">
                <a16:creationId xmlns:a16="http://schemas.microsoft.com/office/drawing/2014/main" id="{F68FEFB2-748C-47CC-17F8-1D9E0FD6C0E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61CA2C1-DF61-ABBB-2FFB-04C12E2D8574}"/>
              </a:ext>
            </a:extLst>
          </p:cNvPr>
          <p:cNvSpPr/>
          <p:nvPr userDrawn="1"/>
        </p:nvSpPr>
        <p:spPr>
          <a:xfrm>
            <a:off x="4657797" y="1522275"/>
            <a:ext cx="3160021" cy="3407944"/>
          </a:xfrm>
          <a:prstGeom prst="roundRect">
            <a:avLst>
              <a:gd name="adj" fmla="val 9178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6747F6A-EB51-4021-3223-4CDE687CB4A2}"/>
              </a:ext>
            </a:extLst>
          </p:cNvPr>
          <p:cNvSpPr/>
          <p:nvPr userDrawn="1"/>
        </p:nvSpPr>
        <p:spPr>
          <a:xfrm>
            <a:off x="8357465" y="1522275"/>
            <a:ext cx="3160021" cy="3407944"/>
          </a:xfrm>
          <a:prstGeom prst="roundRect">
            <a:avLst>
              <a:gd name="adj" fmla="val 9178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57" name="Straight Connector 6">
            <a:extLst>
              <a:ext uri="{FF2B5EF4-FFF2-40B4-BE49-F238E27FC236}">
                <a16:creationId xmlns:a16="http://schemas.microsoft.com/office/drawing/2014/main" id="{BA37A82F-94CE-31BF-3B1A-233E2EC832D3}"/>
              </a:ext>
            </a:extLst>
          </p:cNvPr>
          <p:cNvCxnSpPr>
            <a:cxnSpLocks/>
          </p:cNvCxnSpPr>
          <p:nvPr userDrawn="1"/>
        </p:nvCxnSpPr>
        <p:spPr>
          <a:xfrm>
            <a:off x="4657797" y="1522275"/>
            <a:ext cx="0" cy="191534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58" name="Straight Connector 6">
            <a:extLst>
              <a:ext uri="{FF2B5EF4-FFF2-40B4-BE49-F238E27FC236}">
                <a16:creationId xmlns:a16="http://schemas.microsoft.com/office/drawing/2014/main" id="{CA3FAC85-905E-8ADC-A12E-6671BEAF39F8}"/>
              </a:ext>
            </a:extLst>
          </p:cNvPr>
          <p:cNvCxnSpPr>
            <a:cxnSpLocks/>
          </p:cNvCxnSpPr>
          <p:nvPr userDrawn="1"/>
        </p:nvCxnSpPr>
        <p:spPr>
          <a:xfrm>
            <a:off x="8357466" y="1522275"/>
            <a:ext cx="0" cy="191534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44D6C526-F726-EAF8-011C-CBD99876D1C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19281312-0881-CA13-BABE-BD621D9DCA2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sp>
        <p:nvSpPr>
          <p:cNvPr id="61" name="Picture Placeholder 26">
            <a:extLst>
              <a:ext uri="{FF2B5EF4-FFF2-40B4-BE49-F238E27FC236}">
                <a16:creationId xmlns:a16="http://schemas.microsoft.com/office/drawing/2014/main" id="{2C890884-8F90-1B8C-0583-701DAF17CD13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274610" y="3437616"/>
            <a:ext cx="1232782" cy="14098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5" name="Picture Placeholder 26">
            <a:extLst>
              <a:ext uri="{FF2B5EF4-FFF2-40B4-BE49-F238E27FC236}">
                <a16:creationId xmlns:a16="http://schemas.microsoft.com/office/drawing/2014/main" id="{9B4E7A95-1F7C-F4B4-24DF-04B561DB0F00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7975703" y="3437616"/>
            <a:ext cx="1232782" cy="14098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A2B5E6C-A7FA-A7BB-BAA4-F3E1FA00884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892425" y="2184873"/>
            <a:ext cx="2690763" cy="1031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 smtClean="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>
              <a:buNone/>
              <a:defRPr lang="ru-RU" sz="1800" kern="120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14A83D3-EF82-48FC-A203-17E6EE311AAA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892425" y="1739901"/>
            <a:ext cx="307976" cy="3084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74" name="Text Placeholder 69">
            <a:extLst>
              <a:ext uri="{FF2B5EF4-FFF2-40B4-BE49-F238E27FC236}">
                <a16:creationId xmlns:a16="http://schemas.microsoft.com/office/drawing/2014/main" id="{2F090A45-5BD6-483E-1AE9-E1541BCFA8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92094" y="2184873"/>
            <a:ext cx="2690763" cy="1031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 smtClean="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>
              <a:buNone/>
              <a:defRPr lang="ru-RU" sz="1800" kern="120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  <p:sp>
        <p:nvSpPr>
          <p:cNvPr id="75" name="Picture Placeholder 71">
            <a:extLst>
              <a:ext uri="{FF2B5EF4-FFF2-40B4-BE49-F238E27FC236}">
                <a16:creationId xmlns:a16="http://schemas.microsoft.com/office/drawing/2014/main" id="{C39F4A37-DB4D-4E2D-4262-F7C721F1FD2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2094" y="1739469"/>
            <a:ext cx="307976" cy="3084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  <a:endParaRPr lang="ru-RU"/>
          </a:p>
        </p:txBody>
      </p:sp>
      <p:sp>
        <p:nvSpPr>
          <p:cNvPr id="78" name="Text Placeholder 9">
            <a:extLst>
              <a:ext uri="{FF2B5EF4-FFF2-40B4-BE49-F238E27FC236}">
                <a16:creationId xmlns:a16="http://schemas.microsoft.com/office/drawing/2014/main" id="{00AD8CC7-5075-7200-240E-D0DD99BBB0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88273" y="3914882"/>
            <a:ext cx="189491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9" name="Text Placeholder 9">
            <a:extLst>
              <a:ext uri="{FF2B5EF4-FFF2-40B4-BE49-F238E27FC236}">
                <a16:creationId xmlns:a16="http://schemas.microsoft.com/office/drawing/2014/main" id="{8F87BBBC-D799-A35D-F511-EDB58A99A1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88273" y="4505813"/>
            <a:ext cx="1894914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7C3EAA6-9485-6A4F-ED0B-275FA57FB9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7942" y="3914882"/>
            <a:ext cx="189491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kumimoji="0" lang="en-US" sz="18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81" name="Text Placeholder 9">
            <a:extLst>
              <a:ext uri="{FF2B5EF4-FFF2-40B4-BE49-F238E27FC236}">
                <a16:creationId xmlns:a16="http://schemas.microsoft.com/office/drawing/2014/main" id="{442F3514-AA4B-EC70-A18E-39374CD310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87942" y="4505813"/>
            <a:ext cx="1894914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AE1CF-7431-8427-8822-2EB005C6A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10B196-ADE0-F194-6100-2E7AEB78D1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1443" y="1742671"/>
            <a:ext cx="2321739" cy="30286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Date, time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AF0FE2-26D6-D574-BBD7-48369D8079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61113" y="1742671"/>
            <a:ext cx="2321739" cy="30286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Date, time</a:t>
            </a:r>
          </a:p>
        </p:txBody>
      </p:sp>
    </p:spTree>
    <p:extLst>
      <p:ext uri="{BB962C8B-B14F-4D97-AF65-F5344CB8AC3E}">
        <p14:creationId xmlns:p14="http://schemas.microsoft.com/office/powerpoint/2010/main" val="362190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598488"/>
            <a:ext cx="10515600" cy="733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8200" y="1331913"/>
            <a:ext cx="97663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744886B7-FDA1-4593-9D60-45FACCE95F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9856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B7595C-4E38-4C58-72E6-FADDA612EA30}"/>
              </a:ext>
            </a:extLst>
          </p:cNvPr>
          <p:cNvSpPr/>
          <p:nvPr userDrawn="1"/>
        </p:nvSpPr>
        <p:spPr>
          <a:xfrm>
            <a:off x="0" y="0"/>
            <a:ext cx="2763386" cy="686854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7D083C62-BF55-1753-E664-30218DD00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135086"/>
            <a:ext cx="603849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A0E11B-6C1E-7890-914E-A62D3E255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2936557"/>
            <a:ext cx="4282533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 and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738AD-6674-7F01-9548-A34D7B0FE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18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5CC00E-D8D3-8F3B-1CC1-9A9043951E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12CCD-9326-864C-CDF7-A1C7D50B1F03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9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5534E-9641-2ECA-8056-94AE594BA8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4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>
            <a:extLst>
              <a:ext uri="{FF2B5EF4-FFF2-40B4-BE49-F238E27FC236}">
                <a16:creationId xmlns:a16="http://schemas.microsoft.com/office/drawing/2014/main" id="{FFD0D3E0-90C7-0BD1-6CFE-17824F6C6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71887" y="0"/>
            <a:ext cx="852011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76FE36-E958-CBE7-81CB-C9344F413F3F}"/>
              </a:ext>
            </a:extLst>
          </p:cNvPr>
          <p:cNvSpPr/>
          <p:nvPr userDrawn="1"/>
        </p:nvSpPr>
        <p:spPr>
          <a:xfrm flipH="1">
            <a:off x="3671888" y="0"/>
            <a:ext cx="8520112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EFE17-A0AE-2121-2923-A3C0AD7D51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</p:spTree>
    <p:extLst>
      <p:ext uri="{BB962C8B-B14F-4D97-AF65-F5344CB8AC3E}">
        <p14:creationId xmlns:p14="http://schemas.microsoft.com/office/powerpoint/2010/main" val="30908536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789998-B7ED-9F9D-C1DF-3F86D7729A2E}"/>
              </a:ext>
            </a:extLst>
          </p:cNvPr>
          <p:cNvGrpSpPr/>
          <p:nvPr userDrawn="1"/>
        </p:nvGrpSpPr>
        <p:grpSpPr>
          <a:xfrm>
            <a:off x="3671888" y="0"/>
            <a:ext cx="8520112" cy="6858000"/>
            <a:chOff x="3671888" y="0"/>
            <a:chExt cx="8520112" cy="685800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358DE005-F025-468F-831F-42B65FCC3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3671888" y="0"/>
              <a:ext cx="8520111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58E6AE-9E56-E2D2-9FFC-5BCFF4FC979C}"/>
                </a:ext>
              </a:extLst>
            </p:cNvPr>
            <p:cNvSpPr/>
            <p:nvPr/>
          </p:nvSpPr>
          <p:spPr>
            <a:xfrm flipH="1">
              <a:off x="3671888" y="0"/>
              <a:ext cx="8520112" cy="685800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7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159074-1CA3-A88E-5E02-52530BFFB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5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3D51B-1EA6-7484-5956-316BF02BB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889" y="0"/>
            <a:ext cx="852011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D67AC2-FAF4-E67E-220E-42F246674122}"/>
              </a:ext>
            </a:extLst>
          </p:cNvPr>
          <p:cNvSpPr/>
          <p:nvPr userDrawn="1"/>
        </p:nvSpPr>
        <p:spPr>
          <a:xfrm flipH="1">
            <a:off x="3671888" y="0"/>
            <a:ext cx="8520112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D9B8A-4A0B-B1B1-CCDE-7540C91091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243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0">
            <a:extLst>
              <a:ext uri="{FF2B5EF4-FFF2-40B4-BE49-F238E27FC236}">
                <a16:creationId xmlns:a16="http://schemas.microsoft.com/office/drawing/2014/main" id="{DB8472C1-9CE3-2406-054B-6DB979E05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535FA-7ED8-A326-1F49-1F75A281B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629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AE0B1-316D-2A49-FD5E-A5BAF76D7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40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6802119-2F46-E796-2BE0-CD991FC65E7B}"/>
              </a:ext>
            </a:extLst>
          </p:cNvPr>
          <p:cNvGrpSpPr/>
          <p:nvPr userDrawn="1"/>
        </p:nvGrpSpPr>
        <p:grpSpPr>
          <a:xfrm>
            <a:off x="3671888" y="0"/>
            <a:ext cx="8520112" cy="6858000"/>
            <a:chOff x="3671888" y="0"/>
            <a:chExt cx="8520112" cy="685800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F3E3ECAC-F1B4-576E-EABA-F322A4B90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88" y="0"/>
              <a:ext cx="8520111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8144F0-0DE3-2F47-1231-1D99F980ADE5}"/>
                </a:ext>
              </a:extLst>
            </p:cNvPr>
            <p:cNvSpPr/>
            <p:nvPr/>
          </p:nvSpPr>
          <p:spPr>
            <a:xfrm flipH="1">
              <a:off x="3671888" y="0"/>
              <a:ext cx="8520112" cy="685800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75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6246435-D090-821A-9623-6F570204B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EEBAFF-AF7E-A792-62CF-8C5BA20F3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94167-A6B3-C93D-F827-E5FDB26C6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717" y="2041706"/>
            <a:ext cx="2345784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 if needed (otherwise it can be deleted)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D7095D-9CB4-F883-02AB-51C1A6F4B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9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B8C47CFD-D2C1-817F-7DDD-D2CFDB59F29F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BFE2A6-F567-3365-409F-A5DEB59234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17" y="1016608"/>
            <a:ext cx="2345784" cy="8402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kumimoji="0" lang="en-US" sz="27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AAB9462-BE99-35F6-8617-B32BD0CCC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90792" y="1523829"/>
            <a:ext cx="2964247" cy="19674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41168B-4582-CDA6-5C19-D10F268B90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1276" y="1523829"/>
            <a:ext cx="2826269" cy="19051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91173338-27C6-A359-B5DA-28F0699EB7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302" y="3573194"/>
            <a:ext cx="2076918" cy="20711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CEDB32AD-F432-164D-E6CE-F383629A1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894" y="2541482"/>
            <a:ext cx="2345783" cy="23457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E499668-53FB-BBC0-0C3C-60024C7B3A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1600" y="3071813"/>
            <a:ext cx="2057400" cy="284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C013185-5E98-F5C2-8860-9F4262CFA6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07416" y="3535256"/>
            <a:ext cx="3152061" cy="21090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B5FF081-5A4C-3094-1504-7E616CF655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717" y="2041706"/>
            <a:ext cx="2345784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1200" dirty="0">
                <a:solidFill>
                  <a:schemeClr val="bg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8076B-64C9-2AE6-313F-D2A716645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08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7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598488"/>
            <a:ext cx="10515600" cy="733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8200" y="1331913"/>
            <a:ext cx="97663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CEEE065A-EFAE-498A-9CF8-ACAC7842A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1631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theastern University’s global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FD74DF6-BBD9-1E56-4139-A94AA469332A}"/>
              </a:ext>
            </a:extLst>
          </p:cNvPr>
          <p:cNvSpPr txBox="1"/>
          <p:nvPr userDrawn="1"/>
        </p:nvSpPr>
        <p:spPr>
          <a:xfrm>
            <a:off x="765716" y="1432107"/>
            <a:ext cx="6873949" cy="4154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Lato"/>
                <a:cs typeface="Lato"/>
              </a:rPr>
              <a:t>Northeastern University’s global system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4129F515-A1BB-6F61-848F-69DCCAC5BCDB}"/>
              </a:ext>
            </a:extLst>
          </p:cNvPr>
          <p:cNvCxnSpPr>
            <a:cxnSpLocks/>
          </p:cNvCxnSpPr>
          <p:nvPr userDrawn="1"/>
        </p:nvCxnSpPr>
        <p:spPr>
          <a:xfrm flipH="1">
            <a:off x="-6" y="1654145"/>
            <a:ext cx="481257" cy="0"/>
          </a:xfrm>
          <a:prstGeom prst="line">
            <a:avLst/>
          </a:prstGeom>
          <a:noFill/>
          <a:ln w="2540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C473F9A4-3024-BEB4-C876-83D5A6B692B4}"/>
              </a:ext>
            </a:extLst>
          </p:cNvPr>
          <p:cNvCxnSpPr>
            <a:cxnSpLocks/>
          </p:cNvCxnSpPr>
          <p:nvPr userDrawn="1"/>
        </p:nvCxnSpPr>
        <p:spPr>
          <a:xfrm>
            <a:off x="762125" y="3926511"/>
            <a:ext cx="0" cy="1836000"/>
          </a:xfrm>
          <a:prstGeom prst="line">
            <a:avLst/>
          </a:prstGeom>
          <a:noFill/>
          <a:ln w="6350" cap="flat" cmpd="sng" algn="ctr">
            <a:solidFill>
              <a:srgbClr val="D31B2C"/>
            </a:solidFill>
            <a:prstDash val="solid"/>
            <a:miter lim="800000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C6B2C8-4D7D-E57B-05FA-47C2E8B7D9E3}"/>
              </a:ext>
            </a:extLst>
          </p:cNvPr>
          <p:cNvSpPr txBox="1"/>
          <p:nvPr userDrawn="1"/>
        </p:nvSpPr>
        <p:spPr>
          <a:xfrm>
            <a:off x="765716" y="2194561"/>
            <a:ext cx="7576426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13 campuses</a:t>
            </a:r>
            <a:r>
              <a:rPr lang="en-US">
                <a:solidFill>
                  <a:schemeClr val="bg1"/>
                </a:solidFill>
                <a:latin typeface="Lato Light"/>
                <a:ea typeface="+mn-lt"/>
                <a:cs typeface="+mn-lt"/>
              </a:rPr>
              <a:t> in the U.S., U.K., and Canada that provide a range of opportunities to learn and do research in new contexts</a:t>
            </a:r>
            <a:endParaRPr lang="en-US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3,500+ employer partners</a:t>
            </a:r>
            <a:r>
              <a:rPr lang="en-US">
                <a:solidFill>
                  <a:schemeClr val="bg1"/>
                </a:solidFill>
                <a:latin typeface="Lato Light"/>
                <a:ea typeface="+mn-lt"/>
                <a:cs typeface="+mn-lt"/>
              </a:rPr>
              <a:t> across the U.S. and the world</a:t>
            </a:r>
            <a:endParaRPr lang="en-US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300,000+ alumni</a:t>
            </a:r>
            <a:r>
              <a:rPr lang="en-US">
                <a:solidFill>
                  <a:schemeClr val="bg1"/>
                </a:solidFill>
                <a:latin typeface="Lato Light"/>
                <a:ea typeface="+mn-lt"/>
                <a:cs typeface="+mn-lt"/>
              </a:rPr>
              <a:t> living and working in 186 countries</a:t>
            </a:r>
            <a:endParaRPr lang="en-US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36FA23-A15E-62F6-6D21-AC01522D9D40}"/>
              </a:ext>
            </a:extLst>
          </p:cNvPr>
          <p:cNvSpPr txBox="1"/>
          <p:nvPr userDrawn="1"/>
        </p:nvSpPr>
        <p:spPr>
          <a:xfrm>
            <a:off x="778272" y="3926512"/>
            <a:ext cx="14400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Lato"/>
                <a:cs typeface="Calibri"/>
              </a:rPr>
              <a:t>Boston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"/>
                <a:cs typeface="Calibri"/>
              </a:rPr>
              <a:t>Massachusetts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"/>
              <a:cs typeface="Calibri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Arlington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Virginia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Burlington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Massachusetts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F80B3-ED81-E6BA-E99D-FE1A65D355C4}"/>
              </a:ext>
            </a:extLst>
          </p:cNvPr>
          <p:cNvSpPr txBox="1"/>
          <p:nvPr userDrawn="1"/>
        </p:nvSpPr>
        <p:spPr>
          <a:xfrm>
            <a:off x="2246905" y="3926512"/>
            <a:ext cx="14400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Charlotte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North Carolina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London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England</a:t>
            </a:r>
            <a:endParaRPr lang="en-US" sz="1400">
              <a:solidFill>
                <a:schemeClr val="bg1"/>
              </a:solidFill>
              <a:ea typeface="Lato"/>
              <a:cs typeface="Calibri"/>
            </a:endParaRPr>
          </a:p>
          <a:p>
            <a:endParaRPr lang="en-US" sz="1400">
              <a:solidFill>
                <a:schemeClr val="bg1"/>
              </a:solidFill>
              <a:ea typeface="Lato"/>
              <a:cs typeface="Calibri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Calibri"/>
              </a:rPr>
              <a:t>Miami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"/>
                <a:cs typeface="Calibri"/>
              </a:rPr>
              <a:t>Florida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ACD1B-D03A-AADD-027E-E43D6878F888}"/>
              </a:ext>
            </a:extLst>
          </p:cNvPr>
          <p:cNvSpPr txBox="1"/>
          <p:nvPr userDrawn="1"/>
        </p:nvSpPr>
        <p:spPr>
          <a:xfrm>
            <a:off x="3715538" y="3926512"/>
            <a:ext cx="14400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Nahant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Massachusetts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Oakland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California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Portland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Maine</a:t>
            </a:r>
          </a:p>
        </p:txBody>
      </p:sp>
      <p:pic>
        <p:nvPicPr>
          <p:cNvPr id="19" name="Picture 18" descr="A glass globe with red dots&#10;&#10;Description automatically generated">
            <a:extLst>
              <a:ext uri="{FF2B5EF4-FFF2-40B4-BE49-F238E27FC236}">
                <a16:creationId xmlns:a16="http://schemas.microsoft.com/office/drawing/2014/main" id="{E58BECEC-3516-46D0-AF39-0F345A7CB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993" y="1921770"/>
            <a:ext cx="3865936" cy="38659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F51D9E-825C-62C1-3E8D-F9C2E336303C}"/>
              </a:ext>
            </a:extLst>
          </p:cNvPr>
          <p:cNvSpPr txBox="1"/>
          <p:nvPr userDrawn="1"/>
        </p:nvSpPr>
        <p:spPr>
          <a:xfrm>
            <a:off x="5184171" y="3926512"/>
            <a:ext cx="14400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Lato"/>
                <a:cs typeface="Calibri"/>
              </a:rPr>
              <a:t>Seattle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"/>
                <a:cs typeface="Calibri"/>
              </a:rPr>
              <a:t>Washington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"/>
              <a:cs typeface="Calibri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Silicon Valley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California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Toronto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Ontario</a:t>
            </a:r>
          </a:p>
          <a:p>
            <a:endParaRPr lang="en-US" sz="140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98C8B3-56AC-68DD-4B32-737FB233B043}"/>
              </a:ext>
            </a:extLst>
          </p:cNvPr>
          <p:cNvSpPr txBox="1"/>
          <p:nvPr userDrawn="1"/>
        </p:nvSpPr>
        <p:spPr>
          <a:xfrm>
            <a:off x="6652803" y="3926512"/>
            <a:ext cx="1440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Lato"/>
                <a:cs typeface="Lato"/>
              </a:rPr>
              <a:t>Vancouver</a:t>
            </a:r>
          </a:p>
          <a:p>
            <a:r>
              <a:rPr lang="en-US" sz="140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British Columbia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C7BFD-98E1-BAA8-8E4D-0A49996EA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627" y="5808784"/>
            <a:ext cx="1113300" cy="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9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306388"/>
            <a:ext cx="10515600" cy="733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8200" y="1039813"/>
            <a:ext cx="97663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056717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97B8CA39-40AC-488E-B5EE-95B20467E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45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306388"/>
            <a:ext cx="10515600" cy="733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8200" y="1039813"/>
            <a:ext cx="97663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118100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EE485572-F288-4821-A99F-CD17F9FEAE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03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1331913"/>
            <a:ext cx="981075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98310"/>
            <a:ext cx="10515600" cy="73377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6EE04B5F-A85B-4E72-8CF9-9D4735957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28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975225" y="0"/>
            <a:ext cx="721677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4150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A669D584-81F7-49B6-BA73-1FF54A8D1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714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96411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4150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59AEE58A-A3C7-43D3-B37C-907F32EBE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77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68300"/>
            <a:ext cx="45529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360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975225" y="0"/>
            <a:ext cx="721677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4150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218B06EE-7501-4779-AA75-367B51741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70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96411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4150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F5A430A5-B110-4863-B06B-0C5401A57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4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748088"/>
            <a:ext cx="58388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2514600" y="2997200"/>
            <a:ext cx="73707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14600" y="2997200"/>
            <a:ext cx="73707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748088"/>
            <a:ext cx="58388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8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14600" y="2997200"/>
            <a:ext cx="73707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529013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9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14600" y="2997200"/>
            <a:ext cx="73707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529013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79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4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1372" y="1122364"/>
            <a:ext cx="6096807" cy="2038526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1372" y="3376260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8179" y="2667001"/>
            <a:ext cx="5460073" cy="42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81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368300"/>
            <a:ext cx="4552950" cy="63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31372" y="1122363"/>
            <a:ext cx="6096807" cy="2387600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31372" y="3602038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8179" y="2654300"/>
            <a:ext cx="5474515" cy="42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9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654300"/>
            <a:ext cx="547528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31371" y="1122363"/>
            <a:ext cx="6096807" cy="2387600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31371" y="3602038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5311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368300"/>
            <a:ext cx="4552950" cy="63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4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0241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42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0241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18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4515556"/>
            <a:ext cx="98298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5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5994" y="1825626"/>
            <a:ext cx="5181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1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1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825626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397396"/>
            <a:ext cx="2688771" cy="24017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38201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174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1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6535995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50761" y="1825625"/>
            <a:ext cx="0" cy="4571772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15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397396"/>
            <a:ext cx="2688771" cy="24017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38201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150761" y="1825625"/>
            <a:ext cx="0" cy="4571772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553201" y="1825626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38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838201" y="337166"/>
            <a:ext cx="2858729" cy="90186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97380" y="1332089"/>
            <a:ext cx="875086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01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598311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1" y="13320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68300"/>
            <a:ext cx="45529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93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598311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1" y="13320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04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306211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1" y="10399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1"/>
            <a:ext cx="10515600" cy="5056717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19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306211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1" y="10399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118100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14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98311"/>
            <a:ext cx="10515600" cy="73377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69200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40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974772" y="0"/>
            <a:ext cx="721722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1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18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0"/>
            <a:ext cx="496388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1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23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974772" y="0"/>
            <a:ext cx="721722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1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15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0"/>
            <a:ext cx="496388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1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55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3343089" y="3747892"/>
            <a:ext cx="5839012" cy="1842071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594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343089" y="3747892"/>
            <a:ext cx="5839012" cy="18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70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1331913"/>
            <a:ext cx="981075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02417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6E57B1BD-C74A-4BDA-8BEB-AFBE91593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872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995" y="3528578"/>
            <a:ext cx="3505201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3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994" y="3528577"/>
            <a:ext cx="3505202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95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267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1371" y="1122363"/>
            <a:ext cx="6096807" cy="2038526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1371" y="3376260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8178" y="2667000"/>
            <a:ext cx="5460073" cy="42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7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368300"/>
            <a:ext cx="4552950" cy="63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1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31371" y="1122363"/>
            <a:ext cx="6096807" cy="2387600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31371" y="3602038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8178" y="2654300"/>
            <a:ext cx="5474515" cy="42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3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368300"/>
            <a:ext cx="4552950" cy="63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5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02417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15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02417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29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4515556"/>
            <a:ext cx="98298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34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1331913"/>
            <a:ext cx="981075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02417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E9D112E-5666-4D57-984A-47CD3281A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295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5994" y="1825625"/>
            <a:ext cx="5181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17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97395"/>
            <a:ext cx="2688771" cy="24017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38200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69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6535994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50761" y="1825625"/>
            <a:ext cx="0" cy="4571772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42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97395"/>
            <a:ext cx="2688771" cy="24017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38200" y="1690688"/>
            <a:ext cx="494453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150761" y="1825625"/>
            <a:ext cx="0" cy="4571772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553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11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838200" y="337165"/>
            <a:ext cx="2858729" cy="90186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97380" y="1332089"/>
            <a:ext cx="875086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04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598310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598310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13320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57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306210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10399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056717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26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306210"/>
            <a:ext cx="10515600" cy="73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1039989"/>
            <a:ext cx="9766571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118100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65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98310"/>
            <a:ext cx="10515600" cy="73377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3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4514850"/>
            <a:ext cx="9829800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545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974771" y="0"/>
            <a:ext cx="721722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594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496388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 sz="28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 sz="24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 sz="20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69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974771" y="0"/>
            <a:ext cx="721722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570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6388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976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1841630"/>
            <a:ext cx="3933825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98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3343089" y="3747891"/>
            <a:ext cx="5839012" cy="1842071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109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343089" y="3747891"/>
            <a:ext cx="5839012" cy="18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3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994" y="3528577"/>
            <a:ext cx="3505201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91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43089" y="1206500"/>
            <a:ext cx="5839012" cy="1524000"/>
          </a:xfrm>
        </p:spPr>
        <p:txBody>
          <a:bodyPr>
            <a:normAutofit/>
          </a:bodyPr>
          <a:lstStyle>
            <a:lvl1pPr algn="ctr">
              <a:defRPr sz="6000" b="1" i="0">
                <a:latin typeface="Real Text Pro Demibold" charset="0"/>
                <a:ea typeface="Real Text Pro Demibold" charset="0"/>
                <a:cs typeface="Real Text Pro Demibold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14600" y="2997200"/>
            <a:ext cx="7370442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994" y="3528576"/>
            <a:ext cx="3505202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7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315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0105-F96A-4FD7-9AF7-C4BDBDB20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4C2B5-3DF3-48D1-B30E-6B7EFF2F2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8FFC9-D1E4-48DC-9806-8641A142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29CAE-EBE3-42F4-8405-12DB8ECB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0CE05-2626-48E5-A5A2-D25DCE51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0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690688"/>
            <a:ext cx="49450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5994" y="1825625"/>
            <a:ext cx="5181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7641C8CF-58C3-4163-B7D2-C6016C148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708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4530-897C-4425-AC60-3DFCC521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18C69-B7F1-4D9D-A847-A5ABB5917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974D7-F6A0-41B4-803F-526D54A4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C48D9-4568-44A4-AD7E-6FDCA5DA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13EAE-5193-4CEF-9FF6-22F39175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5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E589-8D1A-4E66-A3AD-C8551BAA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D3702-D4C4-434B-BD39-7B743833A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CB676-A090-44A8-B4F0-6C62EF43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285A-DEBF-4F8D-A565-D61DD250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61BF4-C60D-42C8-AE2D-9CB9D47D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2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38AE-EF74-423D-8AC0-040D8B423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7ABB-D0D2-4280-B111-D7C441D94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7AC9-DB57-4D34-88E3-B7EBEA487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09807-2C58-4365-9965-BDBDA6B3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5D3D6-AEA3-4258-A74E-414F5FA2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3506-72AC-4584-965E-D8806D1D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5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DECB-1176-4B8E-A7C6-C25E8983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67BF-6A1B-4119-8085-628D9D6F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69F7D-263A-4FA8-AE19-5A498CC5B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DDD3C-91CD-443F-920A-8F21D6309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AD00A-DC5E-4D6B-A270-E63E92420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142BF-F6DB-472B-BF2A-A6A508F7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D68A8-C5A4-4663-B67F-4EC83346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CB4BC-5704-4B70-8EAA-5C1BA922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757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813E-1D94-43BE-979F-1DF54D70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A89EC-703D-42E3-B9EE-BBF21A12D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BF655-F551-4BC8-A0D5-DCD4B583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09D8E-0C13-4398-A960-20CEF9BC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9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E0022-4407-4A7A-8F68-20D4B53A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E7F5F-46D5-448C-A8AE-BA13DDE5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BB11C-6A05-4F17-845C-0DAC93AF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7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14D85-4294-4C76-85DB-60F5E4D0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39AD6-5C87-41F1-9CD9-62B23616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3A682-EB40-46DF-9EC6-49B05EE5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F8B49-912E-493D-A8BE-0C69334E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6FB33-1D78-4B23-BFD7-C550D0D5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0837-22A6-4D17-AA43-FB5B6238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65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116B-D7B7-4DDC-ABE0-3B93E5EF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6F772-8AE5-4EB7-9CED-B5FC7AFEA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DA06C-A811-4707-9F0D-FB82CD796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EC4BC-A45F-44F7-8C8E-5FA079E6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C254F-8216-4378-B504-3ACAAF99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C6246-9029-42AA-8EEE-8F142A42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54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0470-4EEB-4847-B9B5-C7A0F1B4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A15F9-6FFE-488B-8E95-FDAD4F48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786D-A083-4AAE-B7F9-50238EDB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99106-C3E4-4A68-82D4-685FE042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69AD2-AD24-431E-97C7-05E54518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64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6BE034-514D-48EF-8EB1-16D159AF7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C85A9-6AFE-4C36-A91E-9C9FBCA20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7BE23-5058-40BC-B519-0D9DDA02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AC2B-796A-43BB-8E2F-C4C3D642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C296A-2DB5-4138-B748-B37158A6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2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97625"/>
            <a:ext cx="26892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838200" y="1690688"/>
            <a:ext cx="4945063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559425"/>
            <a:ext cx="1079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53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53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tx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solidFill>
                  <a:schemeClr val="bg1"/>
                </a:solidFill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C754F483-C430-4735-9DB4-36BBC5A14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316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1371" y="1122363"/>
            <a:ext cx="6096807" cy="2038526"/>
          </a:xfrm>
        </p:spPr>
        <p:txBody>
          <a:bodyPr anchor="b"/>
          <a:lstStyle>
            <a:lvl1pPr algn="l">
              <a:defRPr sz="6000"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1371" y="3376260"/>
            <a:ext cx="6096807" cy="1655762"/>
          </a:xfrm>
        </p:spPr>
        <p:txBody>
          <a:bodyPr/>
          <a:lstStyle>
            <a:lvl1pPr marL="0" indent="0" algn="l">
              <a:buNone/>
              <a:defRPr sz="2400">
                <a:latin typeface="Real Text Pro" charset="0"/>
                <a:ea typeface="Real Text Pro" charset="0"/>
                <a:cs typeface="Real Text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8" y="2667000"/>
            <a:ext cx="5460073" cy="42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33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692001"/>
            <a:ext cx="10515600" cy="4351338"/>
          </a:xfrm>
        </p:spPr>
        <p:txBody>
          <a:bodyPr/>
          <a:lstStyle>
            <a:lvl1pPr>
              <a:defRPr>
                <a:latin typeface="Real Text Pro" charset="0"/>
                <a:ea typeface="Real Text Pro" charset="0"/>
                <a:cs typeface="Real Text Pro" charset="0"/>
              </a:defRPr>
            </a:lvl1pPr>
            <a:lvl2pPr>
              <a:defRPr>
                <a:latin typeface="Real Text Pro" charset="0"/>
                <a:ea typeface="Real Text Pro" charset="0"/>
                <a:cs typeface="Real Text Pro" charset="0"/>
              </a:defRPr>
            </a:lvl2pPr>
            <a:lvl3pPr>
              <a:defRPr>
                <a:latin typeface="Real Text Pro" charset="0"/>
                <a:ea typeface="Real Text Pro" charset="0"/>
                <a:cs typeface="Real Text Pro" charset="0"/>
              </a:defRPr>
            </a:lvl3pPr>
            <a:lvl4pPr>
              <a:defRPr>
                <a:latin typeface="Real Text Pro" charset="0"/>
                <a:ea typeface="Real Text Pro" charset="0"/>
                <a:cs typeface="Real Text Pro" charset="0"/>
              </a:defRPr>
            </a:lvl4pPr>
            <a:lvl5pPr>
              <a:defRPr>
                <a:latin typeface="Real Text Pro" charset="0"/>
                <a:ea typeface="Real Text Pro" charset="0"/>
                <a:cs typeface="Real Text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332089"/>
            <a:ext cx="9810044" cy="0"/>
          </a:xfrm>
          <a:prstGeom prst="line">
            <a:avLst/>
          </a:prstGeom>
          <a:ln w="25400">
            <a:solidFill>
              <a:srgbClr val="E11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02417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771" y="5559425"/>
            <a:ext cx="1079500" cy="830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3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82458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824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68300"/>
            <a:ext cx="4552950" cy="63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75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08CD-5D5A-CC4B-8E43-ED0AE576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386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29387-FDC7-0AFA-999E-15C034DAC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8" y="0"/>
            <a:ext cx="3282948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EC26B-A24F-D2C1-1818-0DF529A0A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854" y="0"/>
            <a:ext cx="8937628" cy="4253582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A257C-0BA8-9A27-885E-36CEE489A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473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961A6-1262-5F89-CBFC-125421F9B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28" y="1"/>
            <a:ext cx="3307028" cy="6857999"/>
          </a:xfrm>
          <a:custGeom>
            <a:avLst/>
            <a:gdLst>
              <a:gd name="connsiteX0" fmla="*/ 0 w 3307028"/>
              <a:gd name="connsiteY0" fmla="*/ 0 h 6857999"/>
              <a:gd name="connsiteX1" fmla="*/ 3307028 w 3307028"/>
              <a:gd name="connsiteY1" fmla="*/ 0 h 6857999"/>
              <a:gd name="connsiteX2" fmla="*/ 3307028 w 3307028"/>
              <a:gd name="connsiteY2" fmla="*/ 6857999 h 6857999"/>
              <a:gd name="connsiteX3" fmla="*/ 0 w 330702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028" h="6857999">
                <a:moveTo>
                  <a:pt x="0" y="0"/>
                </a:moveTo>
                <a:lnTo>
                  <a:pt x="3307028" y="0"/>
                </a:lnTo>
                <a:lnTo>
                  <a:pt x="330702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ADC4F-775F-984A-FE19-93A6B0EB0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"/>
          <a:stretch/>
        </p:blipFill>
        <p:spPr>
          <a:xfrm>
            <a:off x="3263900" y="0"/>
            <a:ext cx="8947442" cy="4253584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DA5C7-D881-0B7C-D29D-E5003481FD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4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17601-75DB-D444-AD70-88592F75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87"/>
          <a:stretch/>
        </p:blipFill>
        <p:spPr>
          <a:xfrm>
            <a:off x="-19048" y="0"/>
            <a:ext cx="3263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E4C99-7E79-1384-E59D-B617365A9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852" y="0"/>
            <a:ext cx="8928100" cy="4253584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50072-8832-F326-44A9-97D8EA615E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91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70811-1768-7E6F-7EBD-F99B32C24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8" y="-1"/>
            <a:ext cx="3263900" cy="6857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D76C3-4798-98AA-AA49-EC7A99996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"/>
          <a:stretch/>
        </p:blipFill>
        <p:spPr>
          <a:xfrm>
            <a:off x="3244852" y="1"/>
            <a:ext cx="8947148" cy="4253584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636F9-7B45-C1B0-57CA-C341B6E9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54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C4334-D4F3-6A79-BDF6-95F3E1A20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8" y="0"/>
            <a:ext cx="32829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F9491-C989-A7E6-2C1F-EAB5D6D87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"/>
          <a:stretch/>
        </p:blipFill>
        <p:spPr>
          <a:xfrm>
            <a:off x="3263900" y="1"/>
            <a:ext cx="8928100" cy="4253584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451A5-3AF4-C026-3ED3-053DB8150B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398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92125-2B89-2D6B-05ED-2CD46483C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8" y="2"/>
            <a:ext cx="3282948" cy="6857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931ED-241F-A8DA-C81C-E6DD144AE3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900" y="0"/>
            <a:ext cx="8928100" cy="4253584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2CE63DF1-1D2F-67E4-3455-7FC11BE830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306" y="4253585"/>
            <a:ext cx="25235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180717-95E8-4242-7740-4D2547B39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0" y="4583113"/>
            <a:ext cx="822642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ru-RU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503C8C-1296-D903-64F6-CF80F7D5C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5268161"/>
            <a:ext cx="8226425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0" lang="en-US" sz="27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08464-E82D-015D-80F9-208B4220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6799" y="6045200"/>
            <a:ext cx="8226426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ru-RU" sz="1100" b="0" i="0" u="none" strike="noStrike" kern="1200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 IF NEEDED (</a:t>
            </a:r>
            <a:r>
              <a:rPr lang="en-US" sz="1100"/>
              <a:t>OTHERWISE IT CAN BE DELETED)</a:t>
            </a:r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A257C-0BA8-9A27-885E-36CEE489A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" y="3315441"/>
            <a:ext cx="2090058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4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42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43" Type="http://schemas.openxmlformats.org/officeDocument/2006/relationships/slideLayout" Target="../slideLayouts/slideLayout136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4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170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9761904-225C-470B-83CC-6DE5C61DF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56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eal Head Pro" charset="0"/>
          <a:ea typeface="Real Head Pro" charset="0"/>
          <a:cs typeface="Real Head Pro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eal Head Pro"/>
          <a:ea typeface="Real Head Pro"/>
          <a:cs typeface="Real Head Pro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170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7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eal Head Pro" charset="0"/>
          <a:ea typeface="Real Head Pro" charset="0"/>
          <a:cs typeface="Real Head Pro" charset="0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17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17B6-6466-CA44-A203-DCC007137B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2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eal Head Pro" charset="0"/>
          <a:ea typeface="Real Head Pro" charset="0"/>
          <a:cs typeface="Real He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eal Text Pro" charset="0"/>
          <a:ea typeface="Real Text Pro" charset="0"/>
          <a:cs typeface="Real Text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4AA36-2846-4EA9-9B58-A723346F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48725-694C-44BD-963F-6BCDCEC0C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28F87-A1E1-4A25-BFE8-0DCC786B3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8734-94E5-4A02-9435-603132620F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A5B30-B85B-4C25-8B3D-FAA874870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40054-05EB-43F3-8803-7F8C9738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E247-31CC-4578-A86E-CBBE7040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4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789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4">
          <p15:clr>
            <a:srgbClr val="F26B43"/>
          </p15:clr>
        </p15:guide>
        <p15:guide id="2" pos="738">
          <p15:clr>
            <a:srgbClr val="F26B43"/>
          </p15:clr>
        </p15:guide>
        <p15:guide id="3" pos="834">
          <p15:clr>
            <a:srgbClr val="F26B43"/>
          </p15:clr>
        </p15:guide>
        <p15:guide id="4" pos="1350">
          <p15:clr>
            <a:srgbClr val="F26B43"/>
          </p15:clr>
        </p15:guide>
        <p15:guide id="5" pos="1446">
          <p15:clr>
            <a:srgbClr val="F26B43"/>
          </p15:clr>
        </p15:guide>
        <p15:guide id="6" pos="1960">
          <p15:clr>
            <a:srgbClr val="F26B43"/>
          </p15:clr>
        </p15:guide>
        <p15:guide id="7" pos="2056">
          <p15:clr>
            <a:srgbClr val="F26B43"/>
          </p15:clr>
        </p15:guide>
        <p15:guide id="8" pos="2570">
          <p15:clr>
            <a:srgbClr val="F26B43"/>
          </p15:clr>
        </p15:guide>
        <p15:guide id="9" pos="2666">
          <p15:clr>
            <a:srgbClr val="F26B43"/>
          </p15:clr>
        </p15:guide>
        <p15:guide id="10" pos="3180">
          <p15:clr>
            <a:srgbClr val="F26B43"/>
          </p15:clr>
        </p15:guide>
        <p15:guide id="11" pos="3276">
          <p15:clr>
            <a:srgbClr val="F26B43"/>
          </p15:clr>
        </p15:guide>
        <p15:guide id="12" pos="3792">
          <p15:clr>
            <a:srgbClr val="F26B43"/>
          </p15:clr>
        </p15:guide>
        <p15:guide id="13" pos="3886">
          <p15:clr>
            <a:srgbClr val="F26B43"/>
          </p15:clr>
        </p15:guide>
        <p15:guide id="14" pos="4402">
          <p15:clr>
            <a:srgbClr val="F26B43"/>
          </p15:clr>
        </p15:guide>
        <p15:guide id="15" pos="4498">
          <p15:clr>
            <a:srgbClr val="F26B43"/>
          </p15:clr>
        </p15:guide>
        <p15:guide id="16" pos="5012">
          <p15:clr>
            <a:srgbClr val="F26B43"/>
          </p15:clr>
        </p15:guide>
        <p15:guide id="17" pos="5108">
          <p15:clr>
            <a:srgbClr val="F26B43"/>
          </p15:clr>
        </p15:guide>
        <p15:guide id="18" pos="5622">
          <p15:clr>
            <a:srgbClr val="F26B43"/>
          </p15:clr>
        </p15:guide>
        <p15:guide id="19" pos="5718">
          <p15:clr>
            <a:srgbClr val="F26B43"/>
          </p15:clr>
        </p15:guide>
        <p15:guide id="20" pos="6232">
          <p15:clr>
            <a:srgbClr val="F26B43"/>
          </p15:clr>
        </p15:guide>
        <p15:guide id="21" pos="6328">
          <p15:clr>
            <a:srgbClr val="F26B43"/>
          </p15:clr>
        </p15:guide>
        <p15:guide id="22" pos="6844">
          <p15:clr>
            <a:srgbClr val="F26B43"/>
          </p15:clr>
        </p15:guide>
        <p15:guide id="23" pos="6940">
          <p15:clr>
            <a:srgbClr val="F26B43"/>
          </p15:clr>
        </p15:guide>
        <p15:guide id="24" pos="7454">
          <p15:clr>
            <a:srgbClr val="F26B43"/>
          </p15:clr>
        </p15:guide>
        <p15:guide id="25" orient="horz" pos="402">
          <p15:clr>
            <a:srgbClr val="F26B43"/>
          </p15:clr>
        </p15:guide>
        <p15:guide id="26" orient="horz" pos="3558">
          <p15:clr>
            <a:srgbClr val="F26B43"/>
          </p15:clr>
        </p15:guide>
        <p15:guide id="27" pos="480">
          <p15:clr>
            <a:srgbClr val="F26B43"/>
          </p15:clr>
        </p15:guide>
        <p15:guide id="28" pos="71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ost.northeastern.edu/resources/faculty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ost.northeastern.edu/app/uploads/March-13-2023-Preparing-for-FTNTT-Promotion_FINAL.pptx" TargetMode="External"/><Relationship Id="rId2" Type="http://schemas.openxmlformats.org/officeDocument/2006/relationships/hyperlink" Target="https://provost.northeastern.edu/faculty-affairs/" TargetMode="Externa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provost.northeastern.edu/app/uploads/Research-Faculty-Model-Promotion-Dossier_07.01.23.pdf" TargetMode="External"/><Relationship Id="rId5" Type="http://schemas.openxmlformats.org/officeDocument/2006/relationships/hyperlink" Target="https://provost.northeastern.edu/app/uploads/Co-op-Faculty-Model-Promotion-Dossier-07.01.23.pdf" TargetMode="External"/><Relationship Id="rId4" Type="http://schemas.openxmlformats.org/officeDocument/2006/relationships/hyperlink" Target="https://provost.northeastern.edu/wp-content/uploads/FTNTT-Model-Promotion-Dossier_07.01.23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ost.northeastern.edu/resources/facult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ost.northeastern.edu/wp-content/uploads/2024/08/2025-2026-Provost-Office-Full-Time-Faculty-Development-Fund-Instructions.pdf" TargetMode="External"/><Relationship Id="rId2" Type="http://schemas.openxmlformats.org/officeDocument/2006/relationships/hyperlink" Target="https://provost.northeastern.edu/wp-content/uploads/2023.11.14_FTNTT-Faculty-Fellowship_Guidelines.pdf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.northeastern.edu/advance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4.xml"/><Relationship Id="rId5" Type="http://schemas.openxmlformats.org/officeDocument/2006/relationships/hyperlink" Target="mailto:d.wrighting@northeastern.edu" TargetMode="External"/><Relationship Id="rId4" Type="http://schemas.openxmlformats.org/officeDocument/2006/relationships/hyperlink" Target="mailto:northeasternadvance@northeastern.ed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rovost.northeastern.edu/app/uploads/Full-Time-Non-Tenure-Track-Faculty-Titles.pdf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825" y="1783267"/>
            <a:ext cx="6096000" cy="2038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Real Head Pro"/>
              </a:rPr>
              <a:t>Promotion for Full-time </a:t>
            </a:r>
            <a:br>
              <a:rPr lang="en-US" altLang="en-US" sz="4400" b="1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Real Head Pro"/>
              </a:rPr>
            </a:br>
            <a:r>
              <a:rPr lang="en-US" altLang="en-US" sz="4400" b="1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Real Head Pro"/>
              </a:rPr>
              <a:t>Non Tenure-Track Faculty</a:t>
            </a:r>
            <a:endParaRPr lang="en-US" altLang="en-US" sz="5400" b="1" dirty="0">
              <a:latin typeface="Real Head Pro"/>
              <a:ea typeface="Real Head Pro"/>
              <a:cs typeface="Real Head Pro"/>
            </a:endParaRPr>
          </a:p>
        </p:txBody>
      </p:sp>
      <p:sp>
        <p:nvSpPr>
          <p:cNvPr id="29699" name="Subtit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31825" y="4743686"/>
            <a:ext cx="6096000" cy="16557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latin typeface="ITC New Baskerville Roman"/>
                <a:ea typeface="Real Text Pro"/>
                <a:cs typeface="Real Text Pro"/>
              </a:rPr>
              <a:t>Deb Franko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latin typeface="ITC New Baskerville Roman"/>
                <a:ea typeface="Real Text Pro"/>
                <a:cs typeface="Real Text Pro"/>
              </a:rPr>
              <a:t>Senior Vice Provost for Academic Affairs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latin typeface="ITC New Baskerville Roman"/>
                <a:ea typeface="Real Text Pro"/>
                <a:cs typeface="Real Text Pro"/>
              </a:rPr>
              <a:t>Office of the Provost</a:t>
            </a:r>
            <a:br>
              <a:rPr lang="en-US" altLang="en-US" sz="2400" dirty="0">
                <a:solidFill>
                  <a:srgbClr val="000000"/>
                </a:solidFill>
                <a:latin typeface="ITC New Baskerville Roman"/>
                <a:ea typeface="Real Text Pro"/>
                <a:cs typeface="Real Text Pro"/>
              </a:rPr>
            </a:br>
            <a:endParaRPr lang="en-US" altLang="en-US" sz="2400" dirty="0">
              <a:solidFill>
                <a:srgbClr val="000000"/>
              </a:solidFill>
              <a:latin typeface="ITC New Baskerville Roman"/>
              <a:ea typeface="Real Text Pro"/>
              <a:cs typeface="Real Text Pro"/>
            </a:endParaRPr>
          </a:p>
          <a:p>
            <a:pPr marL="0" indent="0" eaLnBrk="1" hangingPunct="1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latin typeface="ITC New Baskerville Roman"/>
                <a:ea typeface="Real Text Pro"/>
                <a:cs typeface="Real Text Pro"/>
              </a:rPr>
              <a:t>October 10, 2024</a:t>
            </a:r>
            <a:endParaRPr lang="en-US" altLang="en-US" sz="2400" dirty="0">
              <a:latin typeface="ITC New Baskerville Roman"/>
              <a:ea typeface="Real Text Pro"/>
              <a:cs typeface="Real Text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795338"/>
            <a:ext cx="10352088" cy="86995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Helvetica CE"/>
                <a:ea typeface="Real Head Pro"/>
                <a:cs typeface="Real Head Pro"/>
              </a:rPr>
              <a:t>Procedural Requirements for Promotion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5063" cy="4351338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Minimum service of 3 years in present rank (policy per Senate Resolution and Provost Approval in 2016)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Candidate makes the decision when to come up by alerting the Dean’s office of intention by </a:t>
            </a:r>
            <a:r>
              <a:rPr lang="en-US" b="1" dirty="0">
                <a:latin typeface="ITC New Baskerville Roman"/>
                <a:cs typeface="New Baskerville ITC Std"/>
              </a:rPr>
              <a:t>April 1 </a:t>
            </a:r>
            <a:r>
              <a:rPr lang="en-US" dirty="0">
                <a:latin typeface="ITC New Baskerville Roman"/>
                <a:cs typeface="New Baskerville ITC Std"/>
              </a:rPr>
              <a:t>in the year prior to dossier submission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383072" y="1825625"/>
            <a:ext cx="5472223" cy="4735513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Preparation &amp; submission of dossier by </a:t>
            </a:r>
            <a:r>
              <a:rPr lang="en-US" b="1" dirty="0">
                <a:latin typeface="ITC New Baskerville Roman"/>
                <a:cs typeface="New Baskerville ITC Std"/>
              </a:rPr>
              <a:t>October 1 </a:t>
            </a:r>
            <a:r>
              <a:rPr lang="en-US" dirty="0">
                <a:latin typeface="ITC New Baskerville Roman"/>
                <a:cs typeface="New Baskerville ITC Std"/>
              </a:rPr>
              <a:t>in 4</a:t>
            </a:r>
            <a:r>
              <a:rPr lang="en-US" baseline="30000" dirty="0">
                <a:latin typeface="ITC New Baskerville Roman"/>
                <a:cs typeface="New Baskerville ITC Std"/>
              </a:rPr>
              <a:t>th</a:t>
            </a:r>
            <a:r>
              <a:rPr lang="en-US" dirty="0">
                <a:latin typeface="ITC New Baskerville Roman"/>
                <a:cs typeface="New Baskerville ITC Std"/>
              </a:rPr>
              <a:t> year</a:t>
            </a:r>
            <a:endParaRPr lang="en-US" b="1" dirty="0">
              <a:latin typeface="ITC New Baskerville Roman"/>
              <a:cs typeface="New Baskerville ITC Std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Review of dossier in unit and college according to their procedures and bylaws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Dossier with all recommendations due by </a:t>
            </a:r>
            <a:r>
              <a:rPr lang="en-US" b="1" dirty="0">
                <a:latin typeface="ITC New Baskerville Roman"/>
                <a:cs typeface="New Baskerville ITC Std"/>
              </a:rPr>
              <a:t>February 15 </a:t>
            </a:r>
            <a:r>
              <a:rPr lang="en-US" dirty="0">
                <a:latin typeface="ITC New Baskerville Roman"/>
                <a:cs typeface="New Baskerville ITC Std"/>
              </a:rPr>
              <a:t>to the Office of the Provost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3797" name="Slide Number Placeholder 4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00B55-DE92-482B-9362-44B22F2309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2001"/>
            <a:ext cx="109220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Composition of promotion review committee varies by unit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Weighting of dossier categories varies by unit and appointment category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Research Professors, e.g., by contrast with Teaching Professors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Service assignments vary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Accreditation and/or clinical requirements relevant to some colleges (BCHS, DMSB)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Co-op Coordinator dossier includes different elements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External letters not required by the university but may be by the unit/rank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Employer letters for co-op faculty promotion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ITC New Baskerville Roman"/>
                <a:cs typeface="New Baskerville ITC Std"/>
              </a:rPr>
              <a:t>BCHS requires 3 external letters for promotion to Clinical Professor</a:t>
            </a:r>
            <a:endParaRPr lang="en-US" sz="2600" dirty="0">
              <a:cs typeface="New Baskerville ITC Std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800" dirty="0">
              <a:latin typeface="ITC New Baskerville Roman"/>
              <a:cs typeface="New Baskerville ITC St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Variation by college and/or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4B13BE-E399-4949-A581-BB92F4EAAB0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44346D-2256-29C3-BD92-36155E25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Information Available at the Faculty Resources Web Site</a:t>
            </a:r>
          </a:p>
          <a:p>
            <a:pPr lvl="1"/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https://provost.northeastern.edu/resources/faculty/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1A14D1-6515-B978-63F9-8EBAD2994AE7}"/>
              </a:ext>
            </a:extLst>
          </p:cNvPr>
          <p:cNvSpPr/>
          <p:nvPr/>
        </p:nvSpPr>
        <p:spPr>
          <a:xfrm>
            <a:off x="838200" y="604365"/>
            <a:ext cx="6781800" cy="642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CE"/>
                <a:ea typeface="+mn-ea"/>
                <a:cs typeface="+mn-cs"/>
              </a:rPr>
              <a:t>Online Resources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CE"/>
              <a:ea typeface="+mn-ea"/>
              <a:cs typeface="+mn-cs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EFE909F-E655-ED0F-0C80-D853A800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913"/>
            <a:ext cx="12192000" cy="390253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774300-DC49-A797-D6AB-03D14C68D8BE}"/>
              </a:ext>
            </a:extLst>
          </p:cNvPr>
          <p:cNvSpPr/>
          <p:nvPr/>
        </p:nvSpPr>
        <p:spPr>
          <a:xfrm>
            <a:off x="8682087" y="2806913"/>
            <a:ext cx="904973" cy="520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86CBAD-C85F-8904-8A2A-ACFDD6F70ECC}"/>
              </a:ext>
            </a:extLst>
          </p:cNvPr>
          <p:cNvCxnSpPr>
            <a:cxnSpLocks/>
          </p:cNvCxnSpPr>
          <p:nvPr/>
        </p:nvCxnSpPr>
        <p:spPr>
          <a:xfrm flipH="1">
            <a:off x="3897745" y="5717309"/>
            <a:ext cx="16994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2DEB1D5C-AA9B-D811-C8F0-E766842D7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04" y="3429000"/>
            <a:ext cx="5586616" cy="346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871861-E6DC-6AC3-D644-79492823ADE5}"/>
              </a:ext>
            </a:extLst>
          </p:cNvPr>
          <p:cNvSpPr/>
          <p:nvPr/>
        </p:nvSpPr>
        <p:spPr>
          <a:xfrm>
            <a:off x="6235815" y="5001361"/>
            <a:ext cx="5322225" cy="1092647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DAD1C5-6594-FB39-46B7-CE25A4C03D9A}"/>
              </a:ext>
            </a:extLst>
          </p:cNvPr>
          <p:cNvSpPr/>
          <p:nvPr/>
        </p:nvSpPr>
        <p:spPr>
          <a:xfrm>
            <a:off x="0" y="3346324"/>
            <a:ext cx="12192000" cy="356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27188"/>
            <a:ext cx="10116493" cy="4293778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ITC New Baskerville Roman"/>
              </a:rPr>
              <a:t>The software package from </a:t>
            </a:r>
            <a:r>
              <a:rPr lang="en-US" sz="3600" dirty="0" err="1">
                <a:solidFill>
                  <a:schemeClr val="bg1"/>
                </a:solidFill>
                <a:latin typeface="ITC New Baskerville Roman"/>
              </a:rPr>
              <a:t>Interfolio</a:t>
            </a:r>
            <a:r>
              <a:rPr lang="en-US" sz="3600" dirty="0">
                <a:solidFill>
                  <a:schemeClr val="bg1"/>
                </a:solidFill>
                <a:latin typeface="ITC New Baskerville Roman"/>
              </a:rPr>
              <a:t> is used for both dossier submission and dossier review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ITC New Baskerville Roman"/>
              </a:rPr>
              <a:t>It is a simple straightforward program much like those used for manuscript submission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ITC New Baskerville Roman"/>
              </a:rPr>
              <a:t>Training will be available from your college’s associate dean for faculty affairs (when the time comes)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sp>
        <p:nvSpPr>
          <p:cNvPr id="34819" name="Title 2"/>
          <p:cNvSpPr>
            <a:spLocks noGrp="1" noChangeArrowheads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Helvetica CE"/>
                <a:ea typeface="Real Head Pro"/>
                <a:cs typeface="Real Head Pro"/>
              </a:rPr>
              <a:t>Submission Portal: INTERFOLIO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Interfolio</a:t>
            </a:r>
            <a:r>
              <a:rPr lang="en-US" b="1" dirty="0"/>
              <a:t> Candidate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43" t="11429" r="12571" b="7143"/>
          <a:stretch/>
        </p:blipFill>
        <p:spPr>
          <a:xfrm>
            <a:off x="1277800" y="1362478"/>
            <a:ext cx="9636400" cy="59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54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773111"/>
            <a:ext cx="5957888" cy="917575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Helvetica CE"/>
                <a:ea typeface="Real Head Pro"/>
                <a:cs typeface="Real Head Pro"/>
              </a:rPr>
              <a:t>Review at University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95475"/>
            <a:ext cx="4945063" cy="4281488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latin typeface="ITC New Baskerville Roman"/>
                <a:cs typeface="New Baskerville ITC Std"/>
              </a:rPr>
              <a:t>Advisory Committee to the Provost on FTNTT promotions (since 2016)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latin typeface="ITC New Baskerville Roman"/>
                <a:cs typeface="New Baskerville ITC Std"/>
              </a:rPr>
              <a:t>It includes associate deans of faculty affairs in the colleges and Vice Provost for Faculty Affairs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408737" y="1873249"/>
            <a:ext cx="4945063" cy="4665663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latin typeface="ITC New Baskerville Roman"/>
                <a:cs typeface="New Baskerville ITC Std"/>
              </a:rPr>
              <a:t>Half-day meeting is held to review dossiers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latin typeface="ITC New Baskerville Roman"/>
                <a:cs typeface="New Baskerville ITC Std"/>
              </a:rPr>
              <a:t>SVPAA recommends FTNTT promotions to the Provost for final review and approval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latin typeface="ITC New Baskerville Roman"/>
                <a:cs typeface="New Baskerville ITC Std"/>
              </a:rPr>
              <a:t>Faculty member receives notification on </a:t>
            </a:r>
            <a:r>
              <a:rPr lang="en-US" sz="3200" b="1" u="sng" dirty="0">
                <a:latin typeface="ITC New Baskerville Roman"/>
                <a:cs typeface="New Baskerville ITC Std"/>
              </a:rPr>
              <a:t>May 1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5845" name="Slide Number Placeholder 4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1024B4-2C9A-4C4A-9FD2-BDDE29A44D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2001"/>
            <a:ext cx="10922000" cy="502947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Components of the dossier are detailed in the Model Promotion Dossier document found under “Academic and Faculty Affairs” on the Provost website: </a:t>
            </a:r>
            <a:r>
              <a:rPr lang="en-US" dirty="0">
                <a:latin typeface="ITC New Baskerville Roman"/>
                <a:cs typeface="New Baskerville ITC Std"/>
                <a:hlinkClick r:id="rId2"/>
              </a:rPr>
              <a:t>https://provost.northeastern.edu/faculty-affairs/</a:t>
            </a:r>
            <a:endParaRPr lang="en-US" dirty="0">
              <a:latin typeface="ITC New Baskerville Roman"/>
              <a:cs typeface="New Baskerville ITC Std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/>
              <a:t>Resources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hlinkClick r:id="rId3"/>
              </a:rPr>
              <a:t>Preparing for Promotion for Full-Time Non-Tenure-Track Faculty Workshop slides</a:t>
            </a:r>
            <a:endParaRPr lang="en-US" i="1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hlinkClick r:id="rId4"/>
              </a:rPr>
              <a:t>Preparation and Format of Full-Time Non Tenure-Track Faculty Promotion Dossiers (“Model Promotion Dossier”)</a:t>
            </a:r>
            <a:endParaRPr lang="en-US" i="1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hlinkClick r:id="rId5"/>
              </a:rPr>
              <a:t>Preparation and Format of Cooperative Education Coordinators Promotion Dossiers</a:t>
            </a:r>
            <a:endParaRPr lang="en-US" i="1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hlinkClick r:id="rId6"/>
              </a:rPr>
              <a:t>Preparation and Format of Research Faculty Model Promotion Dossiers</a:t>
            </a:r>
            <a:endParaRPr lang="en-US" i="1" dirty="0">
              <a:latin typeface="ITC New Baskerville Roman"/>
              <a:cs typeface="New Baskerville ITC Std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Checklist is a key document found in Model Promotion Dossier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Review contents carefully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Dossier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b="1" dirty="0">
                <a:latin typeface="ITC New Baskerville Roman"/>
              </a:rPr>
              <a:t>Faculty Summary Sheet (Model C in Model Promotion Dossier) </a:t>
            </a:r>
            <a:r>
              <a:rPr lang="en-US" dirty="0">
                <a:latin typeface="ITC New Baskerville Roman"/>
              </a:rPr>
              <a:t>– prepared by the Dean’s Office 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b="1" dirty="0">
                <a:latin typeface="ITC New Baskerville Roman"/>
                <a:cs typeface="New Baskerville ITC Std"/>
              </a:rPr>
              <a:t>Recommendations </a:t>
            </a:r>
            <a:r>
              <a:rPr lang="en-US" dirty="0">
                <a:latin typeface="ITC New Baskerville Roman"/>
                <a:cs typeface="New Baskerville ITC Std"/>
              </a:rPr>
              <a:t>– added by unit chair, departmental review committee (where applicable), college committee (where applicable), and college dean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b="1" dirty="0">
                <a:latin typeface="ITC New Baskerville Roman"/>
                <a:cs typeface="New Baskerville ITC Std"/>
              </a:rPr>
              <a:t>External Reviews </a:t>
            </a:r>
            <a:r>
              <a:rPr lang="en-US" dirty="0">
                <a:latin typeface="ITC New Baskerville Roman"/>
                <a:cs typeface="New Baskerville ITC Std"/>
              </a:rPr>
              <a:t>– added by department review committee (if applicable)</a:t>
            </a:r>
            <a:endParaRPr lang="en-US" sz="3600" dirty="0">
              <a:latin typeface="ITC New Baskerville Roman"/>
              <a:cs typeface="New Baskerville ITC Std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Dossier Materials Added by Unit and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3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27980"/>
            <a:ext cx="10515600" cy="4351338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0"/>
              </a:spcBef>
              <a:spcAft>
                <a:spcPts val="300"/>
              </a:spcAft>
              <a:buAutoNum type="alphaUcPeriod" startAt="4"/>
            </a:pPr>
            <a:r>
              <a:rPr lang="en-US" sz="2600" b="1" dirty="0">
                <a:latin typeface="ITC New Baskerville Roman"/>
              </a:rPr>
              <a:t>Candidate’s Comprehensive Dossier Curriculum Vitae</a:t>
            </a:r>
          </a:p>
          <a:p>
            <a:pPr lvl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600" b="1" dirty="0">
                <a:latin typeface="ITC New Baskerville Roman"/>
              </a:rPr>
              <a:t>E.   Candidate’s Statements and Supporting Evidence </a:t>
            </a:r>
            <a:endParaRPr lang="en-US" sz="2600" dirty="0">
              <a:latin typeface="ITC New Baskerville Roman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latin typeface="ITC New Baskerville Roman"/>
              </a:rPr>
              <a:t>Teaching Statement (5 pages) and Teaching Evaluation Summary Table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latin typeface="ITC New Baskerville Roman"/>
              </a:rPr>
              <a:t>Professional Development and Scholarship/Creative Activity Statement (2 pages)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latin typeface="ITC New Baskerville Roman"/>
              </a:rPr>
              <a:t>Service Statement (1 page)</a:t>
            </a:r>
          </a:p>
          <a:p>
            <a:pPr marL="457200" lvl="0" indent="-457200">
              <a:spcBef>
                <a:spcPts val="0"/>
              </a:spcBef>
              <a:spcAft>
                <a:spcPts val="300"/>
              </a:spcAft>
              <a:buAutoNum type="alphaUcPeriod" startAt="6"/>
            </a:pPr>
            <a:r>
              <a:rPr lang="en-US" sz="2600" b="1" dirty="0">
                <a:latin typeface="ITC New Baskerville Roman"/>
              </a:rPr>
              <a:t>Annual Performance Reviews</a:t>
            </a:r>
            <a:endParaRPr lang="en-US" sz="2600" dirty="0">
              <a:latin typeface="ITC New Baskerville Roman"/>
            </a:endParaRPr>
          </a:p>
          <a:p>
            <a:pPr marL="457200" lvl="0" indent="-457200">
              <a:spcBef>
                <a:spcPts val="0"/>
              </a:spcBef>
              <a:spcAft>
                <a:spcPts val="300"/>
              </a:spcAft>
              <a:buAutoNum type="alphaUcPeriod" startAt="6"/>
            </a:pPr>
            <a:r>
              <a:rPr lang="en-US" sz="2600" b="1" dirty="0">
                <a:latin typeface="ITC New Baskerville Roman"/>
              </a:rPr>
              <a:t>Comprehensive List of Supporting Materials in Appendices A,B,C</a:t>
            </a:r>
            <a:endParaRPr lang="en-US" sz="2600" dirty="0">
              <a:latin typeface="ITC New Baskerville Roman"/>
              <a:cs typeface="New Baskerville ITC St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Candidate Dossier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6356" y="1437857"/>
            <a:ext cx="10013244" cy="433255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b="1" dirty="0">
                <a:latin typeface="Real Text Pro"/>
              </a:rPr>
              <a:t>Appendix A</a:t>
            </a:r>
            <a:r>
              <a:rPr lang="en-US" sz="7600" dirty="0">
                <a:latin typeface="Real Text Pro"/>
              </a:rPr>
              <a:t>: Teaching Supporting Documents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Full reports of TRACE evaluations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Sample syllabus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Teaching materials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b="1" dirty="0">
                <a:latin typeface="Real Text Pro"/>
              </a:rPr>
              <a:t>Appendix B</a:t>
            </a:r>
            <a:r>
              <a:rPr lang="en-US" sz="7600" dirty="0">
                <a:latin typeface="Real Text Pro"/>
              </a:rPr>
              <a:t>: Professional Development and Scholarship/Creative Activity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Evidence of professional development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All publications 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Supporting Materials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b="1" dirty="0">
                <a:latin typeface="Real Text Pro"/>
              </a:rPr>
              <a:t>Appendix C</a:t>
            </a:r>
            <a:r>
              <a:rPr lang="en-US" sz="7600" dirty="0">
                <a:latin typeface="Real Text Pro"/>
              </a:rPr>
              <a:t>: Service Activities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7600" dirty="0">
                <a:latin typeface="Real Text Pro"/>
              </a:rPr>
              <a:t>Service supplemental materials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7600" b="1" dirty="0">
                <a:latin typeface="Real Text Pro"/>
              </a:rPr>
              <a:t>NOTE: NO PAGE LIMIT ON APPENDICES (but be reasonable)</a:t>
            </a:r>
          </a:p>
          <a:p>
            <a:pPr marL="457200" lvl="1" indent="0">
              <a:lnSpc>
                <a:spcPct val="170000"/>
              </a:lnSpc>
              <a:spcBef>
                <a:spcPts val="0"/>
              </a:spcBef>
              <a:buNone/>
            </a:pPr>
            <a:endParaRPr lang="en-US" sz="7200" dirty="0">
              <a:latin typeface="Real Text Pro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89135"/>
            <a:ext cx="10515600" cy="1325563"/>
          </a:xfrm>
        </p:spPr>
        <p:txBody>
          <a:bodyPr/>
          <a:lstStyle/>
          <a:p>
            <a:r>
              <a:rPr lang="en-US" b="1" dirty="0"/>
              <a:t>Appendices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8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548257" y="1966145"/>
          <a:ext cx="9479054" cy="31458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0663">
                  <a:extLst>
                    <a:ext uri="{9D8B030D-6E8A-4147-A177-3AD203B41FA5}">
                      <a16:colId xmlns:a16="http://schemas.microsoft.com/office/drawing/2014/main" val="4233818346"/>
                    </a:ext>
                  </a:extLst>
                </a:gridCol>
                <a:gridCol w="1763845">
                  <a:extLst>
                    <a:ext uri="{9D8B030D-6E8A-4147-A177-3AD203B41FA5}">
                      <a16:colId xmlns:a16="http://schemas.microsoft.com/office/drawing/2014/main" val="494458966"/>
                    </a:ext>
                  </a:extLst>
                </a:gridCol>
                <a:gridCol w="2010663">
                  <a:extLst>
                    <a:ext uri="{9D8B030D-6E8A-4147-A177-3AD203B41FA5}">
                      <a16:colId xmlns:a16="http://schemas.microsoft.com/office/drawing/2014/main" val="1332572374"/>
                    </a:ext>
                  </a:extLst>
                </a:gridCol>
                <a:gridCol w="1777998">
                  <a:extLst>
                    <a:ext uri="{9D8B030D-6E8A-4147-A177-3AD203B41FA5}">
                      <a16:colId xmlns:a16="http://schemas.microsoft.com/office/drawing/2014/main" val="1797722582"/>
                    </a:ext>
                  </a:extLst>
                </a:gridCol>
                <a:gridCol w="1915885">
                  <a:extLst>
                    <a:ext uri="{9D8B030D-6E8A-4147-A177-3AD203B41FA5}">
                      <a16:colId xmlns:a16="http://schemas.microsoft.com/office/drawing/2014/main" val="3797918393"/>
                    </a:ext>
                  </a:extLst>
                </a:gridCol>
              </a:tblGrid>
              <a:tr h="1012209">
                <a:tc>
                  <a:txBody>
                    <a:bodyPr/>
                    <a:lstStyle/>
                    <a:p>
                      <a:pPr algn="ctr"/>
                      <a:endParaRPr lang="en-US" sz="1100" u="none" dirty="0"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u="none" dirty="0"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u="none" dirty="0"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u="none" dirty="0"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u="none" dirty="0"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915462"/>
                  </a:ext>
                </a:extLst>
              </a:tr>
              <a:tr h="651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Debra Franko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Senior Vice Provost, Academic Affairs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sz="1400" u="none" dirty="0">
                        <a:solidFill>
                          <a:srgbClr val="FF0000"/>
                        </a:solidFill>
                        <a:latin typeface="Real Head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David Luzzi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Senior Vice Provost, Research and VP, Innovation Campus at Burlington, MA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sz="1400" u="non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baseline="0" noProof="0" dirty="0">
                          <a:solidFill>
                            <a:schemeClr val="bg1"/>
                          </a:solidFill>
                          <a:latin typeface="Calibri"/>
                        </a:rPr>
                        <a:t>Thomas Sheahan</a:t>
                      </a:r>
                      <a:endParaRPr lang="en-US" sz="1400" b="0" i="0" u="none" strike="noStrike" baseline="0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bg1"/>
                          </a:solidFill>
                          <a:latin typeface="Calibri"/>
                        </a:rPr>
                        <a:t>Executive Vice Provost</a:t>
                      </a:r>
                      <a:endParaRPr lang="en-US" sz="1400" b="0" i="0" u="none" strike="noStrike" baseline="0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sz="1400" b="1" u="none" baseline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Carolyn </a:t>
                      </a:r>
                      <a:r>
                        <a:rPr lang="en-US" sz="1400" b="1" i="0" u="none" strike="noStrike" baseline="0" noProof="0" err="1">
                          <a:solidFill>
                            <a:srgbClr val="FFFFFF"/>
                          </a:solidFill>
                          <a:latin typeface="Calibri"/>
                        </a:rPr>
                        <a:t>Bargoot</a:t>
                      </a:r>
                      <a:endParaRPr lang="en-US" sz="1400" b="0" i="0" u="none" strike="noStrike" baseline="0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Deputy Provost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Srinivas </a:t>
                      </a:r>
                      <a:r>
                        <a:rPr lang="en-US" sz="1400" b="1" i="0" u="none" strike="noStrike" baseline="0" noProof="0" dirty="0" err="1">
                          <a:solidFill>
                            <a:srgbClr val="FFFFFF"/>
                          </a:solidFill>
                          <a:latin typeface="Calibri"/>
                        </a:rPr>
                        <a:t>Tadigadapa</a:t>
                      </a:r>
                      <a:endParaRPr lang="en-US" sz="1400" b="1" i="0" u="none" strike="noStrike" baseline="0" noProof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Senior Vice Provost for Institutes, Centers, and Impact Engines </a:t>
                      </a:r>
                      <a:endParaRPr lang="en-US" sz="1400" b="0" dirty="0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br>
                        <a:rPr lang="en-US" dirty="0"/>
                      </a:br>
                      <a:endParaRPr lang="en-US" sz="1400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400" b="1" i="0" u="none" strike="noStrike" baseline="0" noProof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br>
                        <a:rPr lang="en-US" dirty="0"/>
                      </a:b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653649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Office of the Provost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3118" y="224104"/>
            <a:ext cx="260242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David Madigan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Provost and 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 Vice President for 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Academic Affairs</a:t>
            </a:r>
          </a:p>
        </p:txBody>
      </p:sp>
      <p:pic>
        <p:nvPicPr>
          <p:cNvPr id="2052" name="Picture 4" descr="https://provost.northeastern.edu/app/uploads/Debra-Frank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41" y="14802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rovost.northeastern.edu/app/uploads/dan-cohen-headsh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431" y="423175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provost.northeastern.edu/app/uploads/David-LuzziPortrai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40" y="15437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provost.northeastern.edu/app/uploads/sheahan-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1" y="15437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23" y="244189"/>
            <a:ext cx="1005840" cy="1005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7690" y="5765760"/>
            <a:ext cx="2494264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 Cohen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Vice Provost, Information Collaboration and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Dean of the Library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4296" y="5844874"/>
            <a:ext cx="198444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Michael Pollastri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 Vice Provost</a:t>
            </a:r>
          </a:p>
        </p:txBody>
      </p:sp>
      <p:sp>
        <p:nvSpPr>
          <p:cNvPr id="9" name="Rectangle 8"/>
          <p:cNvSpPr/>
          <p:nvPr/>
        </p:nvSpPr>
        <p:spPr>
          <a:xfrm>
            <a:off x="7865375" y="5747617"/>
            <a:ext cx="2132225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Sara Wadia-Fascetti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Vice Provost for the PhD Network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89" y="4240821"/>
            <a:ext cx="1381834" cy="13614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94012" y="2933451"/>
            <a:ext cx="1980114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6" name="Picture 2" descr="Michael Pollastri – Northeastern University College of Science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1987" y="4228851"/>
            <a:ext cx="1382242" cy="16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olyn Bargoot | Office of the Provost at Northeastern University">
            <a:extLst>
              <a:ext uri="{FF2B5EF4-FFF2-40B4-BE49-F238E27FC236}">
                <a16:creationId xmlns:a16="http://schemas.microsoft.com/office/drawing/2014/main" id="{97A45E32-D0FD-2179-A547-D2E2F952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29" y="1625351"/>
            <a:ext cx="12801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BE11DE4-B28D-437F-8169-A69BC1FE2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8" y="4231750"/>
            <a:ext cx="1506795" cy="15067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78AF3A-B736-4F87-9B08-ABC725DA2F9A}"/>
              </a:ext>
            </a:extLst>
          </p:cNvPr>
          <p:cNvSpPr/>
          <p:nvPr/>
        </p:nvSpPr>
        <p:spPr>
          <a:xfrm flipH="1">
            <a:off x="39172" y="5747617"/>
            <a:ext cx="198011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Jane Amidon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Vice Provost, Academic Programs</a:t>
            </a:r>
          </a:p>
        </p:txBody>
      </p:sp>
      <p:pic>
        <p:nvPicPr>
          <p:cNvPr id="12" name="Picture 2" descr="Jacqueline Isaacs - Northeastern University College of Engineering">
            <a:extLst>
              <a:ext uri="{FF2B5EF4-FFF2-40B4-BE49-F238E27FC236}">
                <a16:creationId xmlns:a16="http://schemas.microsoft.com/office/drawing/2014/main" id="{A3973264-9C25-4C4F-AB77-E7923BAD7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5"/>
          <a:stretch/>
        </p:blipFill>
        <p:spPr bwMode="auto">
          <a:xfrm>
            <a:off x="2206937" y="4222680"/>
            <a:ext cx="1446775" cy="1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9AEB79C-D7E7-4202-8573-E6377C3BBE62}"/>
              </a:ext>
            </a:extLst>
          </p:cNvPr>
          <p:cNvSpPr/>
          <p:nvPr/>
        </p:nvSpPr>
        <p:spPr>
          <a:xfrm flipH="1">
            <a:off x="1947818" y="5765760"/>
            <a:ext cx="198011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Jackie Isaacs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Vice Provost,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Faculty Affairs</a:t>
            </a:r>
          </a:p>
        </p:txBody>
      </p:sp>
      <p:pic>
        <p:nvPicPr>
          <p:cNvPr id="2" name="Picture 1" descr="Srinivas Tadigadapa - Northeastern University College of Engineering">
            <a:extLst>
              <a:ext uri="{FF2B5EF4-FFF2-40B4-BE49-F238E27FC236}">
                <a16:creationId xmlns:a16="http://schemas.microsoft.com/office/drawing/2014/main" id="{DDD78291-BDFD-EF9E-3955-FE09320AD5F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707" r="389" b="10340"/>
          <a:stretch/>
        </p:blipFill>
        <p:spPr>
          <a:xfrm>
            <a:off x="8898046" y="1575101"/>
            <a:ext cx="2316865" cy="1392774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0EDFA599-C22C-4686-9D4B-620E879002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1360" y="4154940"/>
            <a:ext cx="1185636" cy="1614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3552A-885B-EA7A-652F-7B4FD1F79D50}"/>
              </a:ext>
            </a:extLst>
          </p:cNvPr>
          <p:cNvSpPr txBox="1"/>
          <p:nvPr/>
        </p:nvSpPr>
        <p:spPr>
          <a:xfrm>
            <a:off x="5577114" y="5794829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Waleed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Meleis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Vice Provost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Graduate Education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2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>
            <a:spLocks noGrp="1" noChangeArrowheads="1"/>
          </p:cNvSpPr>
          <p:nvPr>
            <p:ph idx="1"/>
          </p:nvPr>
        </p:nvSpPr>
        <p:spPr>
          <a:xfrm>
            <a:off x="838200" y="1627188"/>
            <a:ext cx="9663113" cy="3082925"/>
          </a:xfrm>
        </p:spPr>
        <p:txBody>
          <a:bodyPr/>
          <a:lstStyle/>
          <a:p>
            <a:pPr defTabSz="4572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New Baskerville ITC Std"/>
              </a:rPr>
              <a:t>Evidence of sustained contribution in your areas of responsibilities</a:t>
            </a:r>
          </a:p>
          <a:p>
            <a:pPr defTabSz="4572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New Baskerville ITC Std"/>
              </a:rPr>
              <a:t>Evidence of professional development and growth in your areas of responsibilities</a:t>
            </a:r>
          </a:p>
          <a:p>
            <a:pPr defTabSz="45720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2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defTabSz="45720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defTabSz="45720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defTabSz="45720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Real Text Pro"/>
              <a:ea typeface="MS PGothic" panose="020B0600070205080204" pitchFamily="34" charset="-128"/>
              <a:cs typeface="New Baskerville ITC Std"/>
            </a:endParaRPr>
          </a:p>
        </p:txBody>
      </p:sp>
      <p:sp>
        <p:nvSpPr>
          <p:cNvPr id="36867" name="Title 2"/>
          <p:cNvSpPr>
            <a:spLocks noGrp="1" noChangeArrowheads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Helvetica CE"/>
                <a:ea typeface="Real Head Pro"/>
                <a:cs typeface="Real Head Pro"/>
              </a:rPr>
              <a:t>What Makes a Strong Dossier?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20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latin typeface="Helvetica CE"/>
              </a:rPr>
              <a:t>Evidence of Sustained Contribution in </a:t>
            </a:r>
            <a:br>
              <a:rPr lang="en-US" sz="3200" b="1" dirty="0">
                <a:latin typeface="Helvetica CE"/>
              </a:rPr>
            </a:br>
            <a:r>
              <a:rPr lang="en-US" sz="3200" b="1" dirty="0">
                <a:latin typeface="Helvetica CE"/>
              </a:rPr>
              <a:t>Teaching &amp;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Course materials that are current, appropriate to your field, and focused on student learning outcomes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Course design and assignments at an appropriate level of student engagement and challenge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 rtlCol="0">
            <a:normAutofit fontScale="85000" lnSpcReduction="20000"/>
          </a:bodyPr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300" dirty="0">
                <a:latin typeface="ITC New Baskerville Roman"/>
                <a:cs typeface="New Baskerville ITC Std"/>
              </a:rPr>
              <a:t>Sample rubrics, examples of feedback to students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300" dirty="0">
                <a:latin typeface="ITC New Baskerville Roman"/>
                <a:cs typeface="New Baskerville ITC Std"/>
              </a:rPr>
              <a:t>Student and peer evaluations demonstrating consistent, responsible, responsive and challenging instruction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300" dirty="0">
                <a:latin typeface="ITC New Baskerville Roman"/>
                <a:cs typeface="New Baskerville ITC Std"/>
              </a:rPr>
              <a:t>Other evidence of student outcomes (awards, publications, GR school admissions, etc.)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7893" name="Slide Number Placeholder 4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5310F-E7C6-404B-9821-62D82BEE7A1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500062"/>
            <a:ext cx="11019817" cy="1325563"/>
          </a:xfrm>
        </p:spPr>
        <p:txBody>
          <a:bodyPr/>
          <a:lstStyle/>
          <a:p>
            <a:pPr eaLnBrk="1" hangingPunct="1"/>
            <a:r>
              <a:rPr lang="en-US" altLang="en-US" sz="3000" b="1" dirty="0">
                <a:latin typeface="Helvetica CE"/>
                <a:ea typeface="Real Head Pro"/>
                <a:cs typeface="Real Head Pro"/>
              </a:rPr>
              <a:t>Evidence of Professional Development and Growth in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ITC New Baskerville Roman"/>
                <a:cs typeface="New Baskerville ITC Std"/>
              </a:rPr>
              <a:t>Might include, in addition to established strong classroom performance . . . 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Engagement with CATLR workshops and grants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Wider range of courses developed and taught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 rtlCol="0">
            <a:normAutofit/>
          </a:bodyPr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Curricular and pedagogical improvement/innovation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Mentoring of junior faculty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ITC New Baskerville Roman"/>
                <a:cs typeface="New Baskerville ITC Std"/>
              </a:rPr>
              <a:t>Participation in and contributions to your field’s pedagogical debates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8917" name="Slide Number Placeholder 4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F8F218-928B-4D47-8DF5-40DB3B7AD7C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>
          <a:xfrm>
            <a:off x="838199" y="500062"/>
            <a:ext cx="11130481" cy="1325563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latin typeface="Helvetica CE"/>
                <a:ea typeface="Real Head Pro"/>
                <a:cs typeface="Real Head Pro"/>
              </a:rPr>
              <a:t>Evidence of Professional Development &amp; Growth in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ITC New Baskerville Roman" charset="0"/>
              </a:rPr>
              <a:t>Especially at “full” rank, may include, in addition to reliable citizenship . . . </a:t>
            </a:r>
          </a:p>
          <a:p>
            <a:pPr marL="342900" indent="-342900" eaLnBrk="1" fontAlgn="auto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>
                <a:latin typeface="ITC New Baskerville Roman" charset="0"/>
              </a:rPr>
              <a:t>Wider program, college and/or university leadership roles with demonstrable outcomes (e.g., Senator, Faculty Senate committees)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409267" y="1825625"/>
            <a:ext cx="4944533" cy="4351338"/>
          </a:xfrm>
        </p:spPr>
        <p:txBody>
          <a:bodyPr rtlCol="0">
            <a:normAutofit fontScale="92500" lnSpcReduction="20000"/>
          </a:bodyPr>
          <a:lstStyle/>
          <a:p>
            <a:pPr marL="342900" indent="-342900" eaLnBrk="1" fontAlgn="auto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3000" dirty="0">
                <a:latin typeface="ITC New Baskerville Roman" charset="0"/>
              </a:rPr>
              <a:t>Visible professional service premised on your teaching and/or professional experience and innovation </a:t>
            </a:r>
          </a:p>
          <a:p>
            <a:pPr marL="342900" indent="-342900" eaLnBrk="1" fontAlgn="auto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3000" dirty="0">
                <a:latin typeface="ITC New Baskerville Roman" charset="0"/>
              </a:rPr>
              <a:t>Responsibility for programmatic improvement as well as continuity </a:t>
            </a:r>
          </a:p>
          <a:p>
            <a:pPr marL="342900" indent="-342900" eaLnBrk="1" fontAlgn="auto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3000" dirty="0">
                <a:latin typeface="ITC New Baskerville Roman" charset="0"/>
              </a:rPr>
              <a:t>Development of junior colleagues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9941" name="Slide Number Placeholder 4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eal Text Pro"/>
                <a:ea typeface="Real Text Pro"/>
                <a:cs typeface="Real Text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0C67A-1593-4CB0-87FE-1CE361BC33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1"/>
          <p:cNvSpPr>
            <a:spLocks noGrp="1" noChangeArrowheads="1"/>
          </p:cNvSpPr>
          <p:nvPr>
            <p:ph idx="1"/>
          </p:nvPr>
        </p:nvSpPr>
        <p:spPr>
          <a:xfrm>
            <a:off x="838200" y="1627188"/>
            <a:ext cx="9899650" cy="5000625"/>
          </a:xfrm>
        </p:spPr>
        <p:txBody>
          <a:bodyPr/>
          <a:lstStyle/>
          <a:p>
            <a:pPr marL="0" indent="0" defTabSz="45720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Launch conversations and planning ahead of the year in which you hope to submit application for promotion</a:t>
            </a:r>
          </a:p>
          <a:p>
            <a:pPr lvl="1" defTabSz="457200"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Seek specific, targeted advice from your chair and your dean</a:t>
            </a:r>
          </a:p>
          <a:p>
            <a:pPr marL="1257300" lvl="2" indent="-342900" defTabSz="457200"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What are the strengths and weaknesses of my trajectory from the standpoint of promotion?  </a:t>
            </a:r>
          </a:p>
          <a:p>
            <a:pPr marL="1257300" lvl="2" indent="-342900" defTabSz="457200"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What are the most important things I can do to improve </a:t>
            </a:r>
            <a:b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</a:b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my trajectory? </a:t>
            </a:r>
          </a:p>
          <a:p>
            <a:pPr lvl="1" defTabSz="4572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Attend college and university workshops on process</a:t>
            </a:r>
          </a:p>
          <a:p>
            <a:pPr lvl="1" defTabSz="4572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Review FTNTT Model Promotion Dossiers (Teaching/Co-op/Research)</a:t>
            </a:r>
          </a:p>
          <a:p>
            <a:pPr marL="457200" lvl="1" indent="0" defTabSz="45720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ITC New Baskerville Roman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https://provost.northeastern.edu/resources/faculty/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1" defTabSz="4572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Systematize your collection of dossier-related materials</a:t>
            </a:r>
          </a:p>
          <a:p>
            <a:pPr marL="0" indent="0" defTabSz="457200" eaLnBrk="1" hangingPunct="1">
              <a:spcBef>
                <a:spcPct val="0"/>
              </a:spcBef>
            </a:pPr>
            <a:endParaRPr lang="en-US" altLang="en-US" sz="3200" dirty="0">
              <a:solidFill>
                <a:schemeClr val="bg1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defTabSz="457200" eaLnBrk="1" hangingPunct="1"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defTabSz="457200" eaLnBrk="1" hangingPunct="1"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defTabSz="4572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Real Text Pro"/>
              <a:ea typeface="Real Text Pro"/>
              <a:cs typeface="Real Text Pro"/>
            </a:endParaRPr>
          </a:p>
        </p:txBody>
      </p:sp>
      <p:sp>
        <p:nvSpPr>
          <p:cNvPr id="40963" name="Title 2"/>
          <p:cNvSpPr>
            <a:spLocks noGrp="1" noChangeArrowheads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Helvetica CE"/>
                <a:ea typeface="Real Head Pro"/>
                <a:cs typeface="Real Head Pro"/>
              </a:rPr>
              <a:t>How Do I Prepare for Promotion?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/>
          <p:cNvSpPr>
            <a:spLocks noGrp="1" noChangeArrowheads="1"/>
          </p:cNvSpPr>
          <p:nvPr>
            <p:ph idx="1"/>
          </p:nvPr>
        </p:nvSpPr>
        <p:spPr>
          <a:xfrm>
            <a:off x="838200" y="1453008"/>
            <a:ext cx="10283456" cy="50006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With counsel of your chair and dean, draw on resources to strengthen your trajectory</a:t>
            </a:r>
            <a:r>
              <a:rPr lang="en-US" altLang="en-US" sz="32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 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CATLR workshops, one-on-one advising, grants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College- and discipline-specific programming 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ADVANCE Office of Faculty Development offerings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  <a:hlinkClick r:id="rId2"/>
              </a:rPr>
              <a:t>Full-time Non Tenure-Track Faculty Fellowship Program</a:t>
            </a:r>
            <a:endParaRPr lang="en-US" altLang="en-US" dirty="0">
              <a:solidFill>
                <a:schemeClr val="bg1"/>
              </a:solidFill>
              <a:latin typeface="ITC New Baskerville Roman"/>
              <a:ea typeface="Real Text Pro"/>
              <a:cs typeface="Real Text Pro"/>
            </a:endParaRP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  <a:hlinkClick r:id="rId3"/>
              </a:rPr>
              <a:t>Full-time Faculty Development funding</a:t>
            </a:r>
            <a:r>
              <a:rPr lang="en-US" altLang="en-US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 to support:</a:t>
            </a:r>
          </a:p>
          <a:p>
            <a:pPr marL="1257300" lvl="2" indent="-342900"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Advanced professional training; Conference travel </a:t>
            </a:r>
          </a:p>
          <a:p>
            <a:pPr marL="1257300" lvl="2" indent="-342900"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Research in teaching and learning</a:t>
            </a:r>
          </a:p>
          <a:p>
            <a:pPr marL="1257300" lvl="2" indent="-342900"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Call for proposal sent to the colleges each spring </a:t>
            </a:r>
            <a:b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</a:br>
            <a:r>
              <a:rPr lang="en-US" altLang="en-US" sz="2400" dirty="0">
                <a:solidFill>
                  <a:schemeClr val="bg1"/>
                </a:solidFill>
                <a:latin typeface="ITC New Baskerville Roman"/>
                <a:ea typeface="Real Text Pro"/>
                <a:cs typeface="Real Text Pro"/>
              </a:rPr>
              <a:t>(notification of funding decision made in May)</a:t>
            </a:r>
            <a:endParaRPr lang="en-US" altLang="en-US" sz="2800" dirty="0">
              <a:solidFill>
                <a:schemeClr val="bg1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600" dirty="0">
              <a:solidFill>
                <a:srgbClr val="000000"/>
              </a:solidFill>
              <a:latin typeface="ITC New Baskerville Roman"/>
              <a:ea typeface="MS PGothic" panose="020B0600070205080204" pitchFamily="34" charset="-128"/>
              <a:cs typeface="New Baskerville ITC Std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Real Text Pro"/>
              <a:ea typeface="Real Text Pro"/>
              <a:cs typeface="Real Text Pro"/>
            </a:endParaRPr>
          </a:p>
        </p:txBody>
      </p:sp>
      <p:sp>
        <p:nvSpPr>
          <p:cNvPr id="41987" name="Title 2"/>
          <p:cNvSpPr>
            <a:spLocks noGrp="1" noChangeArrowheads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Helvetica CE"/>
                <a:ea typeface="Real Head Pro"/>
                <a:cs typeface="Real Head Pro"/>
              </a:rPr>
              <a:t>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8000" b="1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Real Head Pro"/>
              </a:rPr>
              <a:t>Questions?</a:t>
            </a:r>
            <a:endParaRPr lang="en-US" altLang="en-US" sz="9600" b="1" dirty="0">
              <a:latin typeface="Real Head Pro"/>
              <a:ea typeface="Real Head Pro"/>
              <a:cs typeface="Real Head Pro"/>
            </a:endParaRPr>
          </a:p>
        </p:txBody>
      </p:sp>
      <p:pic>
        <p:nvPicPr>
          <p:cNvPr id="2050" name="Picture 2" descr="Questions&quot; in English Grammar | LanGeek">
            <a:extLst>
              <a:ext uri="{FF2B5EF4-FFF2-40B4-BE49-F238E27FC236}">
                <a16:creationId xmlns:a16="http://schemas.microsoft.com/office/drawing/2014/main" id="{7F31AD5F-4456-3CE5-EEB7-E3EAC98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793083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01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3E0E51-E38D-25EF-231F-7CA03FF4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59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2D18E8-3826-902D-2949-DBF6FDD771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082740"/>
            <a:ext cx="4608214" cy="466281"/>
          </a:xfrm>
        </p:spPr>
        <p:txBody>
          <a:bodyPr wrap="square" lIns="91440" tIns="45720" rIns="91440" bIns="45720" anchor="b" anchorCtr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Lato"/>
                <a:cs typeface="Lato"/>
              </a:rPr>
              <a:t>Office of the Chancellor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A group of people with red labels&#10;&#10;Description automatically generated">
            <a:extLst>
              <a:ext uri="{FF2B5EF4-FFF2-40B4-BE49-F238E27FC236}">
                <a16:creationId xmlns:a16="http://schemas.microsoft.com/office/drawing/2014/main" id="{65ACBC74-F142-CE32-000A-D503D778C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37" y="-471054"/>
            <a:ext cx="9758489" cy="75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6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E14D5D-85D3-7DAB-62C7-9D73D053A4D3}"/>
              </a:ext>
            </a:extLst>
          </p:cNvPr>
          <p:cNvSpPr/>
          <p:nvPr/>
        </p:nvSpPr>
        <p:spPr>
          <a:xfrm>
            <a:off x="10051478" y="5351278"/>
            <a:ext cx="2037522" cy="1452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C5F8FC-0D80-374C-8A2F-07E36C5C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1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 Medium"/>
              </a:rPr>
              <a:t>Office of the Senior Vice Provost for Academic Affairs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C05E4-AD6E-6347-BEE5-E55D3AB35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46">
              <a:defRPr/>
            </a:pPr>
            <a:fld id="{2BE017B6-6466-CA44-A203-DCC007137B39}" type="slidenum">
              <a:rPr lang="en-US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pPr defTabSz="914446">
                <a:defRPr/>
              </a:pPr>
              <a:t>4</a:t>
            </a:fld>
            <a:endParaRPr lang="en-US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10D4B2-4FF8-4C96-89E6-BA96DA01E2AB}"/>
              </a:ext>
            </a:extLst>
          </p:cNvPr>
          <p:cNvSpPr txBox="1"/>
          <p:nvPr/>
        </p:nvSpPr>
        <p:spPr>
          <a:xfrm>
            <a:off x="555933" y="3491132"/>
            <a:ext cx="2409948" cy="60792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/>
                <a:cs typeface="Arial"/>
              </a:rPr>
              <a:t>Deb Franko</a:t>
            </a:r>
            <a:r>
              <a:rPr lang="en-US" sz="1867" b="1" spc="19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/>
                <a:cs typeface="Arial"/>
              </a:rPr>
              <a:t>SVP Academic Affairs</a:t>
            </a:r>
            <a:endParaRPr lang="en-US" sz="1600" spc="4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14" name="Picture 13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3D351F3A-EE26-4F07-9D1F-4D590E634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54" y="4398427"/>
            <a:ext cx="164592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9AFEBD-5A39-44B0-AE70-B4B71FA71887}"/>
              </a:ext>
            </a:extLst>
          </p:cNvPr>
          <p:cNvSpPr txBox="1"/>
          <p:nvPr/>
        </p:nvSpPr>
        <p:spPr>
          <a:xfrm>
            <a:off x="735692" y="6050313"/>
            <a:ext cx="2142357" cy="60792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/>
                <a:cs typeface="Arial"/>
              </a:rPr>
              <a:t>Diane Levin</a:t>
            </a:r>
            <a:endParaRPr lang="en-US" sz="1867" b="1" spc="19" dirty="0">
              <a:solidFill>
                <a:prstClr val="white"/>
              </a:solidFill>
              <a:latin typeface="Calibri"/>
              <a:cs typeface="Arial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/>
                <a:cs typeface="Arial"/>
              </a:rPr>
              <a:t>University Ombuds</a:t>
            </a:r>
            <a:endParaRPr lang="en-US" sz="1600" spc="4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E6CD77-284F-4E72-B0F9-51618FE43DA0}"/>
              </a:ext>
            </a:extLst>
          </p:cNvPr>
          <p:cNvSpPr txBox="1"/>
          <p:nvPr/>
        </p:nvSpPr>
        <p:spPr>
          <a:xfrm>
            <a:off x="6033359" y="5942161"/>
            <a:ext cx="1911107" cy="854145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 panose="020F0502020204030204"/>
                <a:cs typeface="Arial"/>
              </a:rPr>
              <a:t>Kelly Flannery</a:t>
            </a:r>
            <a:endParaRPr lang="en-US" sz="1867" b="1" spc="19" dirty="0">
              <a:solidFill>
                <a:prstClr val="white"/>
              </a:solidFill>
              <a:latin typeface="Calibri" panose="020F0502020204030204"/>
              <a:cs typeface="Arial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 panose="020F0502020204030204"/>
                <a:cs typeface="Arial"/>
              </a:rPr>
              <a:t>Special Assistant &amp; </a:t>
            </a:r>
            <a:br>
              <a:rPr lang="en-US" sz="1600" spc="-11" dirty="0">
                <a:solidFill>
                  <a:prstClr val="white"/>
                </a:solidFill>
                <a:latin typeface="Calibri" panose="020F0502020204030204"/>
                <a:cs typeface="Arial"/>
              </a:rPr>
            </a:br>
            <a:r>
              <a:rPr lang="en-US" sz="1600" spc="-11" dirty="0">
                <a:solidFill>
                  <a:prstClr val="white"/>
                </a:solidFill>
                <a:latin typeface="Calibri" panose="020F0502020204030204"/>
                <a:cs typeface="Arial"/>
              </a:rPr>
              <a:t>Project Manager</a:t>
            </a:r>
            <a:endParaRPr lang="en-US" sz="1600" spc="4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896F62D-96D0-4657-B1D4-3F4B2602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68" y="1561440"/>
            <a:ext cx="1857076" cy="1866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49AE5D-F543-4E35-8CC1-6D8CA0A9B678}"/>
              </a:ext>
            </a:extLst>
          </p:cNvPr>
          <p:cNvSpPr txBox="1"/>
          <p:nvPr/>
        </p:nvSpPr>
        <p:spPr>
          <a:xfrm>
            <a:off x="3308779" y="3491131"/>
            <a:ext cx="2142357" cy="854145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/>
                <a:cs typeface="Arial"/>
              </a:rPr>
              <a:t>Jackie Isaacs</a:t>
            </a:r>
            <a:endParaRPr lang="en-US" sz="1867" b="1" spc="19" dirty="0">
              <a:solidFill>
                <a:prstClr val="white"/>
              </a:solidFill>
              <a:latin typeface="Calibri"/>
              <a:cs typeface="Arial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/>
                <a:cs typeface="Arial"/>
              </a:rPr>
              <a:t>Vice Provost for </a:t>
            </a:r>
            <a:br>
              <a:rPr lang="en-US" sz="1600" spc="-11" dirty="0">
                <a:solidFill>
                  <a:prstClr val="white"/>
                </a:solidFill>
                <a:latin typeface="Calibri"/>
                <a:cs typeface="Arial"/>
              </a:rPr>
            </a:br>
            <a:r>
              <a:rPr lang="en-US" sz="1600" spc="-11" dirty="0">
                <a:solidFill>
                  <a:prstClr val="white"/>
                </a:solidFill>
                <a:latin typeface="Calibri"/>
                <a:cs typeface="Arial"/>
              </a:rPr>
              <a:t>Faculty Affairs</a:t>
            </a:r>
            <a:endParaRPr lang="en-US" sz="1600" spc="4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9" name="Picture 6" descr="Dyal-Chand, Rashmi - School of Law">
            <a:extLst>
              <a:ext uri="{FF2B5EF4-FFF2-40B4-BE49-F238E27FC236}">
                <a16:creationId xmlns:a16="http://schemas.microsoft.com/office/drawing/2014/main" id="{198237AF-F4B7-8242-B7B0-1F110E25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28" y="1561440"/>
            <a:ext cx="1769698" cy="18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27D670-D901-9DE1-A836-305F3F87C906}"/>
              </a:ext>
            </a:extLst>
          </p:cNvPr>
          <p:cNvSpPr txBox="1"/>
          <p:nvPr/>
        </p:nvSpPr>
        <p:spPr>
          <a:xfrm>
            <a:off x="5775842" y="3491131"/>
            <a:ext cx="2753556" cy="841321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 defTabSz="609630"/>
            <a:r>
              <a:rPr lang="en-US" sz="1867" b="1" dirty="0">
                <a:solidFill>
                  <a:prstClr val="white"/>
                </a:solidFill>
                <a:latin typeface="Calibri" panose="020F0502020204030204"/>
              </a:rPr>
              <a:t>Rashmi Dyal-Chand</a:t>
            </a:r>
            <a:endParaRPr lang="en-US" sz="1867" b="1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algn="ctr" defTabSz="60963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Vice Provost Academic and Faculty Administration </a:t>
            </a:r>
            <a:endParaRPr lang="en-US" sz="16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1026" name="Picture 2" descr="Kimberly Driscoll - Fiscal &amp; Events Specialist - Boston College | LinkedIn">
            <a:extLst>
              <a:ext uri="{FF2B5EF4-FFF2-40B4-BE49-F238E27FC236}">
                <a16:creationId xmlns:a16="http://schemas.microsoft.com/office/drawing/2014/main" id="{BA96B725-61AD-1B14-27C0-6B02EA634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8" r="20709"/>
          <a:stretch/>
        </p:blipFill>
        <p:spPr bwMode="auto">
          <a:xfrm>
            <a:off x="9200572" y="4398428"/>
            <a:ext cx="1483598" cy="16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4EB8C4-6A5D-E584-1856-C4369BF67745}"/>
              </a:ext>
            </a:extLst>
          </p:cNvPr>
          <p:cNvSpPr txBox="1"/>
          <p:nvPr/>
        </p:nvSpPr>
        <p:spPr>
          <a:xfrm>
            <a:off x="8869673" y="6050313"/>
            <a:ext cx="2142357" cy="60792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 panose="020F0502020204030204"/>
                <a:cs typeface="Arial"/>
              </a:rPr>
              <a:t>Kim Long</a:t>
            </a:r>
            <a:endParaRPr lang="en-US" sz="1867" b="1" spc="19" dirty="0">
              <a:solidFill>
                <a:prstClr val="white"/>
              </a:solidFill>
              <a:latin typeface="Calibri" panose="020F0502020204030204"/>
              <a:cs typeface="Arial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 panose="020F0502020204030204"/>
                <a:cs typeface="Arial"/>
              </a:rPr>
              <a:t>Executive Assistant</a:t>
            </a:r>
            <a:endParaRPr lang="en-US" sz="1600" spc="4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1028" name="Picture 4" descr="Otonye Braide-Moncoeur">
            <a:extLst>
              <a:ext uri="{FF2B5EF4-FFF2-40B4-BE49-F238E27FC236}">
                <a16:creationId xmlns:a16="http://schemas.microsoft.com/office/drawing/2014/main" id="{65A4CD62-54DB-60CD-AAC7-54DEF627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835" y="1561439"/>
            <a:ext cx="1526592" cy="1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7930E1-3FD6-D652-204C-EBABD9F579AB}"/>
              </a:ext>
            </a:extLst>
          </p:cNvPr>
          <p:cNvSpPr txBox="1"/>
          <p:nvPr/>
        </p:nvSpPr>
        <p:spPr>
          <a:xfrm>
            <a:off x="8463792" y="3491131"/>
            <a:ext cx="2955506" cy="841321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 defTabSz="609630"/>
            <a:r>
              <a:rPr lang="en-US" sz="1867" b="1" dirty="0">
                <a:solidFill>
                  <a:prstClr val="white"/>
                </a:solidFill>
                <a:latin typeface="Calibri"/>
                <a:cs typeface="Calibri"/>
              </a:rPr>
              <a:t>Otonye Braide-Moncoeur</a:t>
            </a:r>
          </a:p>
          <a:p>
            <a:pPr algn="ctr" defTabSz="60963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Provost Fellow for </a:t>
            </a:r>
            <a:br>
              <a:rPr lang="en-US" sz="16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Faculty Awards and Recognition</a:t>
            </a:r>
            <a:endParaRPr lang="en-US" sz="16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1030" name="Picture 6" descr="Kelly Flannery">
            <a:extLst>
              <a:ext uri="{FF2B5EF4-FFF2-40B4-BE49-F238E27FC236}">
                <a16:creationId xmlns:a16="http://schemas.microsoft.com/office/drawing/2014/main" id="{E34FD235-548B-E8A7-3FE7-71E3CD6A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98" y="4398427"/>
            <a:ext cx="1547621" cy="15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703266E-D22D-6A56-6B9E-849EB002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0" y="1561439"/>
            <a:ext cx="1939703" cy="193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Jon Barrows - Northeastern University | LinkedIn">
            <a:extLst>
              <a:ext uri="{FF2B5EF4-FFF2-40B4-BE49-F238E27FC236}">
                <a16:creationId xmlns:a16="http://schemas.microsoft.com/office/drawing/2014/main" id="{21251A4B-EACB-FA62-3130-9CB4DF895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076"/>
          <a:stretch/>
        </p:blipFill>
        <p:spPr>
          <a:xfrm>
            <a:off x="3523868" y="4398427"/>
            <a:ext cx="1701493" cy="1538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D24FDB-D853-4DFF-2EFC-FD1A8629D9E0}"/>
              </a:ext>
            </a:extLst>
          </p:cNvPr>
          <p:cNvSpPr txBox="1"/>
          <p:nvPr/>
        </p:nvSpPr>
        <p:spPr>
          <a:xfrm>
            <a:off x="2952427" y="5942161"/>
            <a:ext cx="2842133" cy="866969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9314" algn="ctr" defTabSz="914446">
              <a:spcBef>
                <a:spcPts val="75"/>
              </a:spcBef>
              <a:defRPr/>
            </a:pPr>
            <a:r>
              <a:rPr lang="en-US" sz="1867" b="1" spc="-11" dirty="0">
                <a:solidFill>
                  <a:prstClr val="white"/>
                </a:solidFill>
                <a:latin typeface="Calibri"/>
                <a:cs typeface="Arial"/>
              </a:rPr>
              <a:t>Jon Barrows</a:t>
            </a:r>
            <a:endParaRPr lang="en-US" sz="1867" dirty="0">
              <a:solidFill>
                <a:prstClr val="white"/>
              </a:solidFill>
              <a:latin typeface="Calibri"/>
              <a:cs typeface="Calibri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/>
                <a:ea typeface="+mn-lt"/>
                <a:cs typeface="Arial"/>
              </a:rPr>
              <a:t>Senior Compensation Analyst </a:t>
            </a:r>
            <a:endParaRPr lang="en-US" sz="1600" dirty="0">
              <a:solidFill>
                <a:prstClr val="white"/>
              </a:solidFill>
              <a:latin typeface="Calibri"/>
              <a:ea typeface="+mn-lt"/>
              <a:cs typeface="Arial"/>
            </a:endParaRPr>
          </a:p>
          <a:p>
            <a:pPr marL="9314" algn="ctr" defTabSz="914446">
              <a:spcBef>
                <a:spcPts val="75"/>
              </a:spcBef>
              <a:defRPr/>
            </a:pPr>
            <a:r>
              <a:rPr lang="en-US" sz="1600" spc="-11" dirty="0">
                <a:solidFill>
                  <a:prstClr val="white"/>
                </a:solidFill>
                <a:latin typeface="Calibri"/>
                <a:ea typeface="+mn-lt"/>
                <a:cs typeface="Arial"/>
              </a:rPr>
              <a:t>for Faculty Affairs</a:t>
            </a:r>
            <a:endParaRPr lang="en-US" sz="1600" dirty="0">
              <a:solidFill>
                <a:prstClr val="white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38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E14D5D-85D3-7DAB-62C7-9D73D053A4D3}"/>
              </a:ext>
            </a:extLst>
          </p:cNvPr>
          <p:cNvSpPr/>
          <p:nvPr/>
        </p:nvSpPr>
        <p:spPr>
          <a:xfrm>
            <a:off x="10152466" y="5268651"/>
            <a:ext cx="2037522" cy="1452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C5F8FC-0D80-374C-8A2F-07E36C5C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1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 Medium"/>
              </a:rPr>
              <a:t>Office of the Senior Vice Provost for Academic Affairs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C05E4-AD6E-6347-BEE5-E55D3AB35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46">
              <a:defRPr/>
            </a:pPr>
            <a:fld id="{2BE017B6-6466-CA44-A203-DCC007137B39}" type="slidenum">
              <a:rPr lang="en-US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pPr defTabSz="914446">
                <a:defRPr/>
              </a:pPr>
              <a:t>5</a:t>
            </a:fld>
            <a:endParaRPr lang="en-US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5624A9-DA67-F1A6-4233-1CB2E8018C40}"/>
              </a:ext>
            </a:extLst>
          </p:cNvPr>
          <p:cNvGrpSpPr/>
          <p:nvPr/>
        </p:nvGrpSpPr>
        <p:grpSpPr>
          <a:xfrm>
            <a:off x="2585179" y="3156185"/>
            <a:ext cx="2333416" cy="2420371"/>
            <a:chOff x="3877769" y="4734278"/>
            <a:chExt cx="3500124" cy="3630556"/>
          </a:xfrm>
        </p:grpSpPr>
        <p:pic>
          <p:nvPicPr>
            <p:cNvPr id="13" name="Picture 12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434CB10F-0C3F-4F21-AFC0-83862D521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550" y="4734278"/>
              <a:ext cx="2806562" cy="257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354E9-6BF3-46DE-BDF8-BE91DF09669A}"/>
                </a:ext>
              </a:extLst>
            </p:cNvPr>
            <p:cNvSpPr txBox="1"/>
            <p:nvPr/>
          </p:nvSpPr>
          <p:spPr>
            <a:xfrm>
              <a:off x="3877769" y="7345132"/>
              <a:ext cx="3500124" cy="101970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9526" algn="ctr" defTabSz="914446">
                <a:spcBef>
                  <a:spcPts val="75"/>
                </a:spcBef>
                <a:defRPr/>
              </a:pPr>
              <a:r>
                <a:rPr lang="en-US" sz="1867" b="1" spc="-11" dirty="0" err="1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Diedra</a:t>
              </a:r>
              <a:r>
                <a:rPr lang="en-US" sz="1867" b="1" spc="56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 </a:t>
              </a:r>
              <a:r>
                <a:rPr lang="en-US" sz="1867" b="1" spc="-8" dirty="0" err="1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Wrighting</a:t>
              </a:r>
              <a:r>
                <a:rPr lang="en-US" sz="1867" b="1" spc="19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 </a:t>
              </a:r>
            </a:p>
            <a:p>
              <a:pPr marL="9526" algn="ctr" defTabSz="914446">
                <a:spcBef>
                  <a:spcPts val="75"/>
                </a:spcBef>
                <a:defRPr/>
              </a:pPr>
              <a:r>
                <a:rPr lang="en-US" sz="1867" spc="-11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Executive</a:t>
              </a:r>
              <a:r>
                <a:rPr lang="en-US" sz="1867" spc="116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 </a:t>
              </a:r>
              <a:r>
                <a:rPr lang="en-US" sz="1867" spc="4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Director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F9E92-1E83-C15B-3DA2-DE6CD172BCD7}"/>
              </a:ext>
            </a:extLst>
          </p:cNvPr>
          <p:cNvGrpSpPr/>
          <p:nvPr/>
        </p:nvGrpSpPr>
        <p:grpSpPr>
          <a:xfrm>
            <a:off x="7275633" y="3156186"/>
            <a:ext cx="2333416" cy="2420371"/>
            <a:chOff x="10913449" y="4734278"/>
            <a:chExt cx="3500124" cy="3630556"/>
          </a:xfrm>
        </p:grpSpPr>
        <p:pic>
          <p:nvPicPr>
            <p:cNvPr id="10" name="Picture 9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3B08AD8C-EB6D-2926-25D1-0B5491E4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1126" y="4734278"/>
              <a:ext cx="2804771" cy="257511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833200-1A59-45CE-BADE-635B5F80AD2A}"/>
                </a:ext>
              </a:extLst>
            </p:cNvPr>
            <p:cNvSpPr txBox="1"/>
            <p:nvPr/>
          </p:nvSpPr>
          <p:spPr>
            <a:xfrm>
              <a:off x="10913449" y="7345132"/>
              <a:ext cx="3500124" cy="1019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6" algn="ctr" defTabSz="914446">
                <a:spcBef>
                  <a:spcPts val="75"/>
                </a:spcBef>
                <a:defRPr/>
              </a:pPr>
              <a:r>
                <a:rPr lang="en-US" sz="1867" b="1" spc="-11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Samantha Stokoe</a:t>
              </a:r>
              <a:endParaRPr lang="en-US" sz="1867" b="1" spc="19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  <a:p>
              <a:pPr marL="9526" algn="ctr" defTabSz="914446">
                <a:spcBef>
                  <a:spcPts val="75"/>
                </a:spcBef>
                <a:defRPr/>
              </a:pPr>
              <a:r>
                <a:rPr lang="en-US" sz="1867" spc="-11" dirty="0">
                  <a:solidFill>
                    <a:prstClr val="white"/>
                  </a:solidFill>
                  <a:latin typeface="Calibri" panose="020F0502020204030204"/>
                  <a:cs typeface="Arial"/>
                </a:rPr>
                <a:t>Program Manager</a:t>
              </a:r>
              <a:endParaRPr lang="en-US" sz="1867" spc="4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B07CCE-72C1-B187-53EA-53FF3362C1DC}"/>
              </a:ext>
            </a:extLst>
          </p:cNvPr>
          <p:cNvGrpSpPr/>
          <p:nvPr/>
        </p:nvGrpSpPr>
        <p:grpSpPr>
          <a:xfrm>
            <a:off x="5133429" y="3156186"/>
            <a:ext cx="1927371" cy="2376770"/>
            <a:chOff x="7727783" y="4734278"/>
            <a:chExt cx="2891056" cy="35651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006BC0-AC54-4FC7-B86C-D3D20055CF5A}"/>
                </a:ext>
              </a:extLst>
            </p:cNvPr>
            <p:cNvSpPr txBox="1"/>
            <p:nvPr/>
          </p:nvSpPr>
          <p:spPr>
            <a:xfrm>
              <a:off x="7727783" y="7345133"/>
              <a:ext cx="2891056" cy="954300"/>
            </a:xfrm>
            <a:prstGeom prst="rect">
              <a:avLst/>
            </a:prstGeom>
            <a:noFill/>
          </p:spPr>
          <p:txBody>
            <a:bodyPr wrap="square" lIns="60960" tIns="30480" rIns="60960" bIns="30480" anchor="t">
              <a:spAutoFit/>
            </a:bodyPr>
            <a:lstStyle/>
            <a:p>
              <a:pPr algn="ctr" defTabSz="609630"/>
              <a:r>
                <a:rPr lang="en-US" sz="1867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Sarah Banning</a:t>
              </a:r>
            </a:p>
            <a:p>
              <a:pPr algn="ctr" defTabSz="609630"/>
              <a:r>
                <a:rPr lang="en-US" sz="1867" dirty="0">
                  <a:solidFill>
                    <a:prstClr val="white"/>
                  </a:solidFill>
                  <a:latin typeface="Calibri" panose="020F0502020204030204"/>
                  <a:cs typeface="Calibri"/>
                </a:rPr>
                <a:t>Assistant Director</a:t>
              </a:r>
            </a:p>
          </p:txBody>
        </p:sp>
        <p:pic>
          <p:nvPicPr>
            <p:cNvPr id="2" name="Picture 4" descr="Sarah Banning - 7th Grade ELA Teacher - Boston Public Schools | LinkedIn">
              <a:extLst>
                <a:ext uri="{FF2B5EF4-FFF2-40B4-BE49-F238E27FC236}">
                  <a16:creationId xmlns:a16="http://schemas.microsoft.com/office/drawing/2014/main" id="{0D53E854-69A9-CBED-A8D2-30944882B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930" y="4734278"/>
              <a:ext cx="2576762" cy="257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2">
            <a:extLst>
              <a:ext uri="{FF2B5EF4-FFF2-40B4-BE49-F238E27FC236}">
                <a16:creationId xmlns:a16="http://schemas.microsoft.com/office/drawing/2014/main" id="{44B14C62-3C2B-AC7C-9F71-280474802DD8}"/>
              </a:ext>
            </a:extLst>
          </p:cNvPr>
          <p:cNvSpPr txBox="1">
            <a:spLocks/>
          </p:cNvSpPr>
          <p:nvPr/>
        </p:nvSpPr>
        <p:spPr>
          <a:xfrm>
            <a:off x="837121" y="1610975"/>
            <a:ext cx="10515600" cy="132556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Real Head Pro" charset="0"/>
                <a:ea typeface="Real Head Pro" charset="0"/>
                <a:cs typeface="Real Head Pro" charset="0"/>
              </a:defRPr>
            </a:lvl1pPr>
          </a:lstStyle>
          <a:p>
            <a:pPr algn="ctr" defTabSz="914446"/>
            <a:r>
              <a:rPr lang="en-US" sz="4400" dirty="0">
                <a:solidFill>
                  <a:prstClr val="white"/>
                </a:solidFill>
                <a:latin typeface="Amasis MT Pro Medium"/>
              </a:rPr>
              <a:t>ADVANCE </a:t>
            </a:r>
          </a:p>
          <a:p>
            <a:pPr algn="ctr" defTabSz="914446"/>
            <a:r>
              <a:rPr lang="en-US" sz="4400" dirty="0">
                <a:solidFill>
                  <a:prstClr val="white"/>
                </a:solidFill>
                <a:latin typeface="Amasis MT Pro Medium"/>
              </a:rPr>
              <a:t>Office of 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79114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masis MT Pro" panose="020B0604020202020204" charset="0"/>
              </a:rPr>
              <a:t>ADVANCE Office of Faculty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81" y="82280"/>
            <a:ext cx="4443519" cy="67031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630"/>
            <a:fld id="{2BE017B6-6466-CA44-A203-DCC007137B39}" type="slidenum">
              <a:rPr lang="en-US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pPr defTabSz="609630"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1" y="5700902"/>
            <a:ext cx="55012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400" dirty="0">
                <a:solidFill>
                  <a:prstClr val="white"/>
                </a:solidFill>
                <a:latin typeface="Calibri" panose="020F0502020204030204"/>
                <a:hlinkClick r:id="rId3"/>
              </a:rPr>
              <a:t>https://faculty.northeastern.edu/advance/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  <a:p>
            <a:pPr defTabSz="609630"/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1" y="1946028"/>
            <a:ext cx="5882572" cy="3786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</a:rPr>
              <a:t>Contact:</a:t>
            </a: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</a:rPr>
              <a:t>Renaissance Park 490</a:t>
            </a: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  <a:hlinkClick r:id="rId4"/>
              </a:rPr>
              <a:t>northeasternadvance@northeastern.edu</a:t>
            </a:r>
            <a:endParaRPr lang="en-US" sz="2667" dirty="0">
              <a:solidFill>
                <a:prstClr val="white"/>
              </a:solidFill>
              <a:latin typeface="Calibri" panose="020F0502020204030204"/>
            </a:endParaRPr>
          </a:p>
          <a:p>
            <a:pPr defTabSz="609630"/>
            <a:endParaRPr lang="en-US" sz="2667" dirty="0">
              <a:solidFill>
                <a:prstClr val="white"/>
              </a:solidFill>
              <a:latin typeface="Calibri" panose="020F0502020204030204"/>
            </a:endParaRP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</a:rPr>
              <a:t>Diedra Wrighting,</a:t>
            </a: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</a:rPr>
              <a:t>Executive Director of ADVANCE Office of </a:t>
            </a: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</a:rPr>
              <a:t>Faculty Development</a:t>
            </a:r>
          </a:p>
          <a:p>
            <a:pPr defTabSz="609630"/>
            <a:r>
              <a:rPr lang="en-US" sz="2667" dirty="0">
                <a:solidFill>
                  <a:prstClr val="white"/>
                </a:solidFill>
                <a:latin typeface="Calibri" panose="020F0502020204030204"/>
                <a:hlinkClick r:id="rId5"/>
              </a:rPr>
              <a:t>d.wrighting@northeastern.edu</a:t>
            </a:r>
            <a:endParaRPr lang="en-US" sz="2667" dirty="0">
              <a:solidFill>
                <a:prstClr val="white"/>
              </a:solidFill>
              <a:latin typeface="Calibri" panose="020F0502020204030204"/>
            </a:endParaRPr>
          </a:p>
          <a:p>
            <a:pPr defTabSz="609630"/>
            <a:endParaRPr lang="en-US" sz="266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516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563341"/>
            <a:ext cx="10804525" cy="13255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3800" b="1" dirty="0">
                <a:latin typeface="Helvetica CE"/>
                <a:ea typeface="Helvetica CE"/>
                <a:cs typeface="Helvetica CE"/>
              </a:rPr>
              <a:t>Types of Full-Time Non Tenure-Track Faculty</a:t>
            </a:r>
            <a:br>
              <a:rPr lang="en-US" altLang="en-US" sz="3600" dirty="0">
                <a:solidFill>
                  <a:srgbClr val="C12030"/>
                </a:solidFill>
                <a:latin typeface="Helvetica CE"/>
                <a:ea typeface="Helvetica CE"/>
                <a:cs typeface="Helvetica CE"/>
              </a:rPr>
            </a:br>
            <a:r>
              <a:rPr lang="en-US" altLang="en-US" sz="1050" dirty="0">
                <a:solidFill>
                  <a:schemeClr val="bg1"/>
                </a:solidFill>
                <a:latin typeface="Helvetica CE"/>
                <a:ea typeface="Helvetica CE"/>
                <a:cs typeface="Helvetica CE"/>
              </a:rPr>
              <a:t>1</a:t>
            </a:r>
            <a:br>
              <a:rPr lang="en-US" altLang="en-US" sz="3600" dirty="0">
                <a:solidFill>
                  <a:srgbClr val="C12030"/>
                </a:solidFill>
                <a:latin typeface="Helvetica CE"/>
                <a:ea typeface="Helvetica CE"/>
                <a:cs typeface="Helvetica CE"/>
              </a:rPr>
            </a:br>
            <a:r>
              <a:rPr lang="en-US" altLang="en-US" sz="2200" i="1" dirty="0">
                <a:solidFill>
                  <a:srgbClr val="000000"/>
                </a:solidFill>
                <a:latin typeface="ITC New Baskerville Roman"/>
                <a:ea typeface="New Baskerville ITC Std"/>
                <a:cs typeface="New Baskerville ITC Std"/>
              </a:rPr>
              <a:t>Each with different roles &amp; responsibilities</a:t>
            </a:r>
            <a:br>
              <a:rPr lang="en-US" altLang="en-US" sz="2200" i="1" dirty="0">
                <a:solidFill>
                  <a:srgbClr val="000000"/>
                </a:solidFill>
                <a:latin typeface="ITC New Baskerville Roman"/>
                <a:ea typeface="New Baskerville ITC Std"/>
                <a:cs typeface="New Baskerville ITC Std"/>
              </a:rPr>
            </a:br>
            <a:endParaRPr lang="en-US" altLang="en-US" sz="2200" dirty="0">
              <a:latin typeface="Real Head Pro"/>
              <a:ea typeface="Real Head Pro"/>
              <a:cs typeface="Real He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84425"/>
            <a:ext cx="4945063" cy="3792538"/>
          </a:xfrm>
        </p:spPr>
        <p:txBody>
          <a:bodyPr rtlCol="0">
            <a:normAutofit/>
          </a:bodyPr>
          <a:lstStyle/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Teaching Professors </a:t>
            </a:r>
          </a:p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Clinical Professors </a:t>
            </a:r>
          </a:p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Academic Specialists</a:t>
            </a:r>
          </a:p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Full-time Lecturers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553200" y="2384425"/>
            <a:ext cx="5638800" cy="3792538"/>
          </a:xfrm>
        </p:spPr>
        <p:txBody>
          <a:bodyPr rtlCol="0">
            <a:normAutofit/>
          </a:bodyPr>
          <a:lstStyle/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Professors of the Practice</a:t>
            </a:r>
          </a:p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Co-op Coordinators</a:t>
            </a:r>
          </a:p>
          <a:p>
            <a:pPr marL="457200" indent="-45720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ITC New Baskerville Roman"/>
                <a:ea typeface=""/>
                <a:cs typeface="New Baskerville ITC Std"/>
              </a:rPr>
              <a:t>Research Professors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539FA-CDC9-68DD-3159-5013F50EDAAD}"/>
              </a:ext>
            </a:extLst>
          </p:cNvPr>
          <p:cNvSpPr/>
          <p:nvPr/>
        </p:nvSpPr>
        <p:spPr>
          <a:xfrm>
            <a:off x="923452" y="5169529"/>
            <a:ext cx="9406551" cy="158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CE"/>
                <a:ea typeface="+mn-ea"/>
                <a:cs typeface="+mn-cs"/>
              </a:rPr>
              <a:t>Can be found online: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https://provost.northeastern.edu/app/uploads/Full-Time-Non-Tenure-Track-Faculty-Titles.pdf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CE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does the thumbs up emoji mean?, thumbs up - 3-port.si">
            <a:extLst>
              <a:ext uri="{FF2B5EF4-FFF2-40B4-BE49-F238E27FC236}">
                <a16:creationId xmlns:a16="http://schemas.microsoft.com/office/drawing/2014/main" id="{79E6E82C-E52D-44D6-4963-0B0D47851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11543"/>
          <a:stretch/>
        </p:blipFill>
        <p:spPr bwMode="auto">
          <a:xfrm>
            <a:off x="0" y="0"/>
            <a:ext cx="12192000" cy="69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6820" y="-1269548"/>
            <a:ext cx="10278359" cy="4279032"/>
          </a:xfrm>
          <a:ln w="19050"/>
        </p:spPr>
        <p:txBody>
          <a:bodyPr rtlCol="0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dirty="0">
                <a:ln w="19050">
                  <a:solidFill>
                    <a:schemeClr val="bg1"/>
                  </a:solidFill>
                </a:ln>
                <a:latin typeface="Helvetica CE"/>
                <a:ea typeface="+mj-ea"/>
                <a:cs typeface="+mj-cs"/>
              </a:rPr>
              <a:t>Northeastern is committed to your success and advancement!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893" y="1519985"/>
            <a:ext cx="11529391" cy="4351338"/>
          </a:xfrm>
        </p:spPr>
        <p:txBody>
          <a:bodyPr>
            <a:normAutofit fontScale="70000" lnSpcReduction="20000"/>
          </a:bodyPr>
          <a:lstStyle/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2010: 6 FT NTT promotion dossiers reviewed and approved in Provost’s office (100% success rate)</a:t>
            </a:r>
          </a:p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New Baskerville ITC Std"/>
              </a:rPr>
              <a:t>Spring 2013: </a:t>
            </a:r>
            <a:r>
              <a:rPr lang="en-US" altLang="en-US" i="1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New Baskerville ITC Std"/>
              </a:rPr>
              <a:t>Faculty Handbook </a:t>
            </a:r>
            <a:r>
              <a:rPr lang="en-US" altLang="en-US" dirty="0">
                <a:solidFill>
                  <a:srgbClr val="000000"/>
                </a:solidFill>
                <a:latin typeface="ITC New Baskerville Roman"/>
                <a:ea typeface="MS PGothic" panose="020B0600070205080204" pitchFamily="34" charset="-128"/>
                <a:cs typeface="New Baskerville ITC Std"/>
              </a:rPr>
              <a:t>modules established the titles of FT Lecturer and Professor of the Practice</a:t>
            </a:r>
            <a:endParaRPr lang="en-US" dirty="0">
              <a:latin typeface="ITC New Baskerville Roman"/>
              <a:cs typeface="New Baskerville ITC Std"/>
            </a:endParaRPr>
          </a:p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2015: “Teaching Professor” title series implemented, built upon existing Academic Specialist ranks</a:t>
            </a:r>
          </a:p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2017: 42 FT NTT promotion dossiers reviewed and approved in Provost’s office (93% success rate)</a:t>
            </a:r>
          </a:p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2018: 59 FT NTT promotion dossiers reviewed (95% success rate)</a:t>
            </a:r>
          </a:p>
          <a:p>
            <a:pPr fontAlgn="auto"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2019: 60 FT NTT promotion dossiers reviewed (96% success rate)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2022: 68 FT NTT promotion dossiers reviewed (100% success rate)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2023: 74 FT NTT promotion dossiers reviewed (100% success rate)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dirty="0">
                <a:latin typeface="ITC New Baskerville Roman"/>
                <a:cs typeface="New Baskerville ITC Std"/>
              </a:rPr>
              <a:t>Spring 2024: 67 FT NTT promotion dossiers reviewed (97% success rate)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latin typeface="ITC New Baskerville Roman"/>
              <a:cs typeface="New Baskerville ITC St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Institutional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017B6-6466-CA44-A203-DCC007137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D574E-CDB8-586E-9F62-F6D71328EE03}"/>
              </a:ext>
            </a:extLst>
          </p:cNvPr>
          <p:cNvSpPr/>
          <p:nvPr/>
        </p:nvSpPr>
        <p:spPr>
          <a:xfrm>
            <a:off x="193140" y="1519985"/>
            <a:ext cx="11805719" cy="5201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2017: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370 FT NTT dossiers reviewed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97% success rate</a:t>
            </a:r>
          </a:p>
        </p:txBody>
      </p:sp>
      <p:pic>
        <p:nvPicPr>
          <p:cNvPr id="3076" name="Picture 4" descr="Clap Hand Sticker by SWR">
            <a:extLst>
              <a:ext uri="{FF2B5EF4-FFF2-40B4-BE49-F238E27FC236}">
                <a16:creationId xmlns:a16="http://schemas.microsoft.com/office/drawing/2014/main" id="{AB00C79C-340F-14B3-9D91-BBB8333D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52" y="1520559"/>
            <a:ext cx="2175095" cy="2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ap Hand Sticker by SWR">
            <a:extLst>
              <a:ext uri="{FF2B5EF4-FFF2-40B4-BE49-F238E27FC236}">
                <a16:creationId xmlns:a16="http://schemas.microsoft.com/office/drawing/2014/main" id="{26D77A74-DF63-5B93-0FFF-5E716900D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7454" y="1565389"/>
            <a:ext cx="2175095" cy="2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35">
      <a:dk1>
        <a:srgbClr val="000000"/>
      </a:dk1>
      <a:lt1>
        <a:srgbClr val="FFFFFF"/>
      </a:lt1>
      <a:dk2>
        <a:srgbClr val="8C8080"/>
      </a:dk2>
      <a:lt2>
        <a:srgbClr val="E6D8D3"/>
      </a:lt2>
      <a:accent1>
        <a:srgbClr val="D31B2C"/>
      </a:accent1>
      <a:accent2>
        <a:srgbClr val="0ECCDE"/>
      </a:accent2>
      <a:accent3>
        <a:srgbClr val="A0E0EF"/>
      </a:accent3>
      <a:accent4>
        <a:srgbClr val="8C8080"/>
      </a:accent4>
      <a:accent5>
        <a:srgbClr val="BAAEA9"/>
      </a:accent5>
      <a:accent6>
        <a:srgbClr val="E6D8D3"/>
      </a:accent6>
      <a:hlink>
        <a:srgbClr val="61B6D0"/>
      </a:hlink>
      <a:folHlink>
        <a:srgbClr val="0C335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9820C59E0C8549BEE83DE9CD6B596C" ma:contentTypeVersion="12" ma:contentTypeDescription="Create a new document." ma:contentTypeScope="" ma:versionID="6f0f1d8a96719bea23c2b6e9d2c520a6">
  <xsd:schema xmlns:xsd="http://www.w3.org/2001/XMLSchema" xmlns:xs="http://www.w3.org/2001/XMLSchema" xmlns:p="http://schemas.microsoft.com/office/2006/metadata/properties" xmlns:ns2="857db21a-9898-4a77-9ce7-e9f4a3313fdd" xmlns:ns3="dff88d9d-75c8-4da4-8f9a-56f647e58440" targetNamespace="http://schemas.microsoft.com/office/2006/metadata/properties" ma:root="true" ma:fieldsID="b3076ff0c99d496905b15ef2cb2ff47d" ns2:_="" ns3:_="">
    <xsd:import namespace="857db21a-9898-4a77-9ce7-e9f4a3313fdd"/>
    <xsd:import namespace="dff88d9d-75c8-4da4-8f9a-56f647e584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db21a-9898-4a77-9ce7-e9f4a3313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9a8f194-becd-4f93-a34b-b9b3045b7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88d9d-75c8-4da4-8f9a-56f647e5844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64c423c-9058-433a-ac54-f5afa2d1fa78}" ma:internalName="TaxCatchAll" ma:showField="CatchAllData" ma:web="dff88d9d-75c8-4da4-8f9a-56f647e584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88d9d-75c8-4da4-8f9a-56f647e58440" xsi:nil="true"/>
    <lcf76f155ced4ddcb4097134ff3c332f xmlns="857db21a-9898-4a77-9ce7-e9f4a3313f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80A967-0A1E-44DF-B6C7-968D003BE2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D188D1-9D0A-40CD-9701-16F112EA10F3}"/>
</file>

<file path=customXml/itemProps3.xml><?xml version="1.0" encoding="utf-8"?>
<ds:datastoreItem xmlns:ds="http://schemas.openxmlformats.org/officeDocument/2006/customXml" ds:itemID="{AD2BF0B8-DC44-4FE7-BEE6-822AC288AC62}">
  <ds:schemaRefs>
    <ds:schemaRef ds:uri="http://schemas.microsoft.com/office/2006/metadata/properties"/>
    <ds:schemaRef ds:uri="http://purl.org/dc/dcmitype/"/>
    <ds:schemaRef ds:uri="23f487f0-d1fe-45e1-adbd-1653071c29e8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471fc13-0262-40c0-bfe5-03e99d45017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1541</Words>
  <Application>Microsoft Office PowerPoint</Application>
  <PresentationFormat>Widescreen</PresentationFormat>
  <Paragraphs>233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Amasis MT Pro</vt:lpstr>
      <vt:lpstr>Amasis MT Pro Medium</vt:lpstr>
      <vt:lpstr>Aptos</vt:lpstr>
      <vt:lpstr>Arial</vt:lpstr>
      <vt:lpstr>Calibri</vt:lpstr>
      <vt:lpstr>Calibri Light</vt:lpstr>
      <vt:lpstr>Helvetica</vt:lpstr>
      <vt:lpstr>Helvetica CE</vt:lpstr>
      <vt:lpstr>ITC New Baskerville Roman</vt:lpstr>
      <vt:lpstr>Lato</vt:lpstr>
      <vt:lpstr>Lato Light</vt:lpstr>
      <vt:lpstr>New Baskerville ITC Std</vt:lpstr>
      <vt:lpstr>Real Head Pro</vt:lpstr>
      <vt:lpstr>Real Text Pro</vt:lpstr>
      <vt:lpstr>Real Text Pro Demibold</vt:lpstr>
      <vt:lpstr>Wingdings</vt:lpstr>
      <vt:lpstr>1_Office Theme</vt:lpstr>
      <vt:lpstr>2_Office Theme</vt:lpstr>
      <vt:lpstr>Office Theme</vt:lpstr>
      <vt:lpstr>3_Office Theme</vt:lpstr>
      <vt:lpstr>4_Office Theme</vt:lpstr>
      <vt:lpstr>Promotion for Full-time  Non Tenure-Track Faculty</vt:lpstr>
      <vt:lpstr>Office of the Provost</vt:lpstr>
      <vt:lpstr>PowerPoint Presentation</vt:lpstr>
      <vt:lpstr>Office of the Senior Vice Provost for Academic Affairs</vt:lpstr>
      <vt:lpstr>Office of the Senior Vice Provost for Academic Affairs</vt:lpstr>
      <vt:lpstr>ADVANCE Office of Faculty Development</vt:lpstr>
      <vt:lpstr>Types of Full-Time Non Tenure-Track Faculty 1 Each with different roles &amp; responsibilities </vt:lpstr>
      <vt:lpstr>Northeastern is committed to your success and advancement!</vt:lpstr>
      <vt:lpstr>Institutional Background</vt:lpstr>
      <vt:lpstr>Procedural Requirements for Promotion</vt:lpstr>
      <vt:lpstr>Variation by college and/or unit</vt:lpstr>
      <vt:lpstr>PowerPoint Presentation</vt:lpstr>
      <vt:lpstr>Submission Portal: INTERFOLIO</vt:lpstr>
      <vt:lpstr>Interfolio Candidate Experience</vt:lpstr>
      <vt:lpstr>Review at University Level</vt:lpstr>
      <vt:lpstr>The Dossier</vt:lpstr>
      <vt:lpstr>Dossier Materials Added by Unit and College</vt:lpstr>
      <vt:lpstr>Candidate Dossier Materials</vt:lpstr>
      <vt:lpstr>Appendices</vt:lpstr>
      <vt:lpstr>What Makes a Strong Dossier?</vt:lpstr>
      <vt:lpstr>Evidence of Sustained Contribution in  Teaching &amp; Learning</vt:lpstr>
      <vt:lpstr>Evidence of Professional Development and Growth in Teaching</vt:lpstr>
      <vt:lpstr>Evidence of Professional Development &amp; Growth in Service</vt:lpstr>
      <vt:lpstr>How Do I Prepare for Promotion?</vt:lpstr>
      <vt:lpstr>Resources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Flannery, Kelly</dc:creator>
  <cp:lastModifiedBy>Flannery, Kelly</cp:lastModifiedBy>
  <cp:revision>7</cp:revision>
  <dcterms:created xsi:type="dcterms:W3CDTF">2024-08-13T20:10:12Z</dcterms:created>
  <dcterms:modified xsi:type="dcterms:W3CDTF">2024-10-07T13:20:41Z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0x010100E89820C59E0C8549BEE83DE9CD6B596C</vt:lpwstr>
  </property>
</Properties>
</file>