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8" r:id="rId2"/>
    <p:sldId id="276" r:id="rId3"/>
    <p:sldId id="277" r:id="rId4"/>
    <p:sldId id="275" r:id="rId5"/>
    <p:sldId id="667" r:id="rId6"/>
    <p:sldId id="666" r:id="rId7"/>
    <p:sldId id="668" r:id="rId8"/>
    <p:sldId id="669" r:id="rId9"/>
    <p:sldId id="670" r:id="rId10"/>
    <p:sldId id="671" r:id="rId11"/>
    <p:sldId id="672" r:id="rId12"/>
    <p:sldId id="673" r:id="rId13"/>
    <p:sldId id="674" r:id="rId14"/>
    <p:sldId id="675" r:id="rId15"/>
    <p:sldId id="676" r:id="rId16"/>
    <p:sldId id="677" r:id="rId17"/>
    <p:sldId id="678" r:id="rId18"/>
    <p:sldId id="679" r:id="rId19"/>
    <p:sldId id="680" r:id="rId20"/>
    <p:sldId id="681" r:id="rId21"/>
    <p:sldId id="683" r:id="rId22"/>
    <p:sldId id="68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8F6C72-AE59-0748-ABB3-FB3048838793}">
          <p14:sldIdLst>
            <p14:sldId id="258"/>
            <p14:sldId id="276"/>
            <p14:sldId id="277"/>
            <p14:sldId id="275"/>
            <p14:sldId id="667"/>
            <p14:sldId id="666"/>
            <p14:sldId id="668"/>
            <p14:sldId id="669"/>
            <p14:sldId id="670"/>
            <p14:sldId id="671"/>
            <p14:sldId id="672"/>
            <p14:sldId id="673"/>
            <p14:sldId id="674"/>
            <p14:sldId id="675"/>
            <p14:sldId id="676"/>
            <p14:sldId id="677"/>
            <p14:sldId id="678"/>
            <p14:sldId id="679"/>
            <p14:sldId id="680"/>
            <p14:sldId id="681"/>
            <p14:sldId id="683"/>
            <p14:sldId id="6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B2C"/>
    <a:srgbClr val="E1192B"/>
    <a:srgbClr val="E11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20"/>
    <p:restoredTop sz="94623"/>
  </p:normalViewPr>
  <p:slideViewPr>
    <p:cSldViewPr snapToGrid="0" snapToObjects="1">
      <p:cViewPr varScale="1">
        <p:scale>
          <a:sx n="101" d="100"/>
          <a:sy n="101" d="100"/>
        </p:scale>
        <p:origin x="240" y="192"/>
      </p:cViewPr>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F0B893-2D33-C143-95DB-B9BF721B1FC5}" type="datetimeFigureOut">
              <a:rPr lang="en-US" smtClean="0"/>
              <a:t>9/27/23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03E4E-4774-E944-990E-761C025100EC}" type="slidenum">
              <a:rPr lang="en-US" smtClean="0"/>
              <a:t>‹#›</a:t>
            </a:fld>
            <a:endParaRPr lang="en-US"/>
          </a:p>
        </p:txBody>
      </p:sp>
    </p:spTree>
    <p:extLst>
      <p:ext uri="{BB962C8B-B14F-4D97-AF65-F5344CB8AC3E}">
        <p14:creationId xmlns:p14="http://schemas.microsoft.com/office/powerpoint/2010/main" val="88461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03E4E-4774-E944-990E-761C025100EC}" type="slidenum">
              <a:rPr lang="en-US" smtClean="0"/>
              <a:t>4</a:t>
            </a:fld>
            <a:endParaRPr lang="en-US"/>
          </a:p>
        </p:txBody>
      </p:sp>
    </p:spTree>
    <p:extLst>
      <p:ext uri="{BB962C8B-B14F-4D97-AF65-F5344CB8AC3E}">
        <p14:creationId xmlns:p14="http://schemas.microsoft.com/office/powerpoint/2010/main" val="1622791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lide">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p:nvPr>
        </p:nvSpPr>
        <p:spPr>
          <a:xfrm>
            <a:off x="631371" y="1122363"/>
            <a:ext cx="6096807" cy="2038526"/>
          </a:xfrm>
        </p:spPr>
        <p:txBody>
          <a:bodyPr anchor="b"/>
          <a:lstStyle>
            <a:lvl1pPr algn="l">
              <a:defRPr sz="6000">
                <a:latin typeface="Real Head Pro" charset="0"/>
                <a:ea typeface="Real Head Pro" charset="0"/>
                <a:cs typeface="Real Head Pro" charset="0"/>
              </a:defRPr>
            </a:lvl1pPr>
          </a:lstStyle>
          <a:p>
            <a:r>
              <a:rPr lang="en-US" dirty="0"/>
              <a:t>Click to edit Master title style</a:t>
            </a:r>
          </a:p>
        </p:txBody>
      </p:sp>
      <p:sp>
        <p:nvSpPr>
          <p:cNvPr id="7" name="Subtitle 2"/>
          <p:cNvSpPr>
            <a:spLocks noGrp="1"/>
          </p:cNvSpPr>
          <p:nvPr>
            <p:ph type="subTitle" idx="1"/>
          </p:nvPr>
        </p:nvSpPr>
        <p:spPr>
          <a:xfrm>
            <a:off x="631371" y="3376260"/>
            <a:ext cx="6096807" cy="1655762"/>
          </a:xfrm>
        </p:spPr>
        <p:txBody>
          <a:bodyPr/>
          <a:lstStyle>
            <a:lvl1pPr marL="0" indent="0" algn="l">
              <a:buNone/>
              <a:defRPr sz="2400">
                <a:latin typeface="Real Text Pro" charset="0"/>
                <a:ea typeface="Real Text Pro" charset="0"/>
                <a:cs typeface="Real Text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stretch>
            <a:fillRect/>
          </a:stretch>
        </p:blipFill>
        <p:spPr>
          <a:xfrm>
            <a:off x="6728178" y="2667000"/>
            <a:ext cx="5460073" cy="423032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4944533" cy="1325563"/>
          </a:xfrm>
        </p:spPr>
        <p:txBody>
          <a:bodyPr/>
          <a:lstStyle>
            <a:lvl1pPr>
              <a:defRPr>
                <a:solidFill>
                  <a:schemeClr val="bg1"/>
                </a:solidFill>
                <a:latin typeface="Real Head Pro" charset="0"/>
                <a:ea typeface="Real Head Pro" charset="0"/>
                <a:cs typeface="Real Head Pro" charset="0"/>
              </a:defRPr>
            </a:lvl1pPr>
          </a:lstStyle>
          <a:p>
            <a:r>
              <a:rPr lang="en-US" dirty="0"/>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0"/>
          </p:nvPr>
        </p:nvSpPr>
        <p:spPr>
          <a:xfrm>
            <a:off x="6535994"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4944533" cy="1325563"/>
          </a:xfrm>
        </p:spPr>
        <p:txBody>
          <a:bodyPr/>
          <a:lstStyle>
            <a:lvl1pPr>
              <a:defRPr>
                <a:solidFill>
                  <a:schemeClr val="tx1"/>
                </a:solidFill>
                <a:latin typeface="Real Head Pro" charset="0"/>
                <a:ea typeface="Real Head Pro" charset="0"/>
                <a:cs typeface="Real Head Pro" charset="0"/>
              </a:defRPr>
            </a:lvl1pPr>
          </a:lstStyle>
          <a:p>
            <a:r>
              <a:rPr lang="en-US" dirty="0"/>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stretch>
            <a:fillRect/>
          </a:stretch>
        </p:blipFill>
        <p:spPr>
          <a:xfrm>
            <a:off x="838200" y="6397395"/>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sz="half" idx="10"/>
          </p:nvPr>
        </p:nvSpPr>
        <p:spPr>
          <a:xfrm>
            <a:off x="6553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biLevel thresh="50000"/>
          </a:blip>
          <a:stretch>
            <a:fillRect/>
          </a:stretch>
        </p:blipFill>
        <p:spPr>
          <a:xfrm>
            <a:off x="838200" y="337165"/>
            <a:ext cx="2858729" cy="901861"/>
          </a:xfrm>
          <a:prstGeom prst="rect">
            <a:avLst/>
          </a:prstGeom>
        </p:spPr>
      </p:pic>
      <p:sp>
        <p:nvSpPr>
          <p:cNvPr id="8"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1897380" y="1332089"/>
            <a:ext cx="875086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3"/>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alpha val="45000"/>
          </a:schemeClr>
        </a:solidFill>
        <a:effectLst/>
      </p:bgPr>
    </p:bg>
    <p:spTree>
      <p:nvGrpSpPr>
        <p:cNvPr id="1" name=""/>
        <p:cNvGrpSpPr/>
        <p:nvPr/>
      </p:nvGrpSpPr>
      <p:grpSpPr>
        <a:xfrm>
          <a:off x="0" y="0"/>
          <a:ext cx="0" cy="0"/>
          <a:chOff x="0" y="0"/>
          <a:chExt cx="0" cy="0"/>
        </a:xfrm>
      </p:grpSpPr>
      <p:sp>
        <p:nvSpPr>
          <p:cNvPr id="13" name="Title 1"/>
          <p:cNvSpPr txBox="1">
            <a:spLocks/>
          </p:cNvSpPr>
          <p:nvPr userDrawn="1"/>
        </p:nvSpPr>
        <p:spPr>
          <a:xfrm>
            <a:off x="838200" y="598310"/>
            <a:ext cx="10515600" cy="733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Real Head Pro" charset="0"/>
                <a:ea typeface="Real Head Pro" charset="0"/>
                <a:cs typeface="Real Head Pro" charset="0"/>
              </a:defRPr>
            </a:lvl1pPr>
          </a:lstStyle>
          <a:p>
            <a:endParaRPr lang="en-US" dirty="0">
              <a:solidFill>
                <a:schemeClr val="tx1"/>
              </a:solidFill>
            </a:endParaRPr>
          </a:p>
        </p:txBody>
      </p: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97186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alpha val="45000"/>
          </a:schemeClr>
        </a:solidFill>
        <a:effectLst/>
      </p:bgPr>
    </p:bg>
    <p:spTree>
      <p:nvGrpSpPr>
        <p:cNvPr id="1" name=""/>
        <p:cNvGrpSpPr/>
        <p:nvPr/>
      </p:nvGrpSpPr>
      <p:grpSpPr>
        <a:xfrm>
          <a:off x="0" y="0"/>
          <a:ext cx="0" cy="0"/>
          <a:chOff x="0" y="0"/>
          <a:chExt cx="0" cy="0"/>
        </a:xfrm>
      </p:grpSpPr>
      <p:sp>
        <p:nvSpPr>
          <p:cNvPr id="13" name="Title 1"/>
          <p:cNvSpPr txBox="1">
            <a:spLocks/>
          </p:cNvSpPr>
          <p:nvPr userDrawn="1"/>
        </p:nvSpPr>
        <p:spPr>
          <a:xfrm>
            <a:off x="838200" y="598310"/>
            <a:ext cx="10515600" cy="733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Real Head Pro" charset="0"/>
                <a:ea typeface="Real Head Pro" charset="0"/>
                <a:cs typeface="Real Head Pro" charset="0"/>
              </a:defRPr>
            </a:lvl1pPr>
          </a:lstStyle>
          <a:p>
            <a:r>
              <a:rPr lang="en-US" dirty="0">
                <a:solidFill>
                  <a:schemeClr val="tx1"/>
                </a:solidFill>
              </a:rPr>
              <a:t>Click to edit Master title style</a:t>
            </a:r>
          </a:p>
        </p:txBody>
      </p:sp>
      <p:cxnSp>
        <p:nvCxnSpPr>
          <p:cNvPr id="14" name="Straight Connector 13"/>
          <p:cNvCxnSpPr/>
          <p:nvPr userDrawn="1"/>
        </p:nvCxnSpPr>
        <p:spPr>
          <a:xfrm>
            <a:off x="838200"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alpha val="45000"/>
          </a:schemeClr>
        </a:solidFill>
        <a:effectLst/>
      </p:bgPr>
    </p:bg>
    <p:spTree>
      <p:nvGrpSpPr>
        <p:cNvPr id="1" name=""/>
        <p:cNvGrpSpPr/>
        <p:nvPr/>
      </p:nvGrpSpPr>
      <p:grpSpPr>
        <a:xfrm>
          <a:off x="0" y="0"/>
          <a:ext cx="0" cy="0"/>
          <a:chOff x="0" y="0"/>
          <a:chExt cx="0" cy="0"/>
        </a:xfrm>
      </p:grpSpPr>
      <p:sp>
        <p:nvSpPr>
          <p:cNvPr id="13" name="Title 1"/>
          <p:cNvSpPr txBox="1">
            <a:spLocks/>
          </p:cNvSpPr>
          <p:nvPr userDrawn="1"/>
        </p:nvSpPr>
        <p:spPr>
          <a:xfrm>
            <a:off x="838200" y="306210"/>
            <a:ext cx="10515600" cy="733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Real Head Pro" charset="0"/>
                <a:ea typeface="Real Head Pro" charset="0"/>
                <a:cs typeface="Real Head Pro" charset="0"/>
              </a:defRPr>
            </a:lvl1pPr>
          </a:lstStyle>
          <a:p>
            <a:r>
              <a:rPr lang="en-US" dirty="0">
                <a:solidFill>
                  <a:schemeClr val="tx1"/>
                </a:solidFill>
              </a:rPr>
              <a:t>Click to edit Master title style</a:t>
            </a:r>
          </a:p>
        </p:txBody>
      </p:sp>
      <p:cxnSp>
        <p:nvCxnSpPr>
          <p:cNvPr id="14" name="Straight Connector 13"/>
          <p:cNvCxnSpPr/>
          <p:nvPr userDrawn="1"/>
        </p:nvCxnSpPr>
        <p:spPr>
          <a:xfrm>
            <a:off x="838200" y="10399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16" name="Content Placeholder 2"/>
          <p:cNvSpPr>
            <a:spLocks noGrp="1"/>
          </p:cNvSpPr>
          <p:nvPr>
            <p:ph idx="1"/>
          </p:nvPr>
        </p:nvSpPr>
        <p:spPr>
          <a:xfrm>
            <a:off x="838200" y="1333500"/>
            <a:ext cx="10515600" cy="5056717"/>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alpha val="45000"/>
          </a:schemeClr>
        </a:solidFill>
        <a:effectLst/>
      </p:bgPr>
    </p:bg>
    <p:spTree>
      <p:nvGrpSpPr>
        <p:cNvPr id="1" name=""/>
        <p:cNvGrpSpPr/>
        <p:nvPr/>
      </p:nvGrpSpPr>
      <p:grpSpPr>
        <a:xfrm>
          <a:off x="0" y="0"/>
          <a:ext cx="0" cy="0"/>
          <a:chOff x="0" y="0"/>
          <a:chExt cx="0" cy="0"/>
        </a:xfrm>
      </p:grpSpPr>
      <p:sp>
        <p:nvSpPr>
          <p:cNvPr id="13" name="Title 1"/>
          <p:cNvSpPr txBox="1">
            <a:spLocks/>
          </p:cNvSpPr>
          <p:nvPr userDrawn="1"/>
        </p:nvSpPr>
        <p:spPr>
          <a:xfrm>
            <a:off x="838200" y="306210"/>
            <a:ext cx="10515600" cy="733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Real Head Pro" charset="0"/>
                <a:ea typeface="Real Head Pro" charset="0"/>
                <a:cs typeface="Real Head Pro" charset="0"/>
              </a:defRPr>
            </a:lvl1pPr>
          </a:lstStyle>
          <a:p>
            <a:r>
              <a:rPr lang="en-US" dirty="0">
                <a:solidFill>
                  <a:schemeClr val="tx1"/>
                </a:solidFill>
              </a:rPr>
              <a:t>Click to edit Master title style</a:t>
            </a:r>
          </a:p>
        </p:txBody>
      </p:sp>
      <p:cxnSp>
        <p:nvCxnSpPr>
          <p:cNvPr id="14" name="Straight Connector 13"/>
          <p:cNvCxnSpPr/>
          <p:nvPr userDrawn="1"/>
        </p:nvCxnSpPr>
        <p:spPr>
          <a:xfrm>
            <a:off x="838200" y="10399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
          </p:nvPr>
        </p:nvSpPr>
        <p:spPr>
          <a:xfrm>
            <a:off x="838200" y="1333500"/>
            <a:ext cx="10515600" cy="5118100"/>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838200" y="598310"/>
            <a:ext cx="10515600" cy="733779"/>
          </a:xfrm>
        </p:spPr>
        <p:txBody>
          <a:bodyPr/>
          <a:lstStyle>
            <a:lvl1pPr>
              <a:defRPr>
                <a:solidFill>
                  <a:schemeClr val="bg1"/>
                </a:solidFill>
                <a:latin typeface="Real Head Pro" charset="0"/>
                <a:ea typeface="Real Head Pro" charset="0"/>
                <a:cs typeface="Real Head Pro" charset="0"/>
              </a:defRPr>
            </a:lvl1pPr>
          </a:lstStyle>
          <a:p>
            <a:r>
              <a:rPr lang="en-US" dirty="0"/>
              <a:t>Click to edit Master title style</a:t>
            </a:r>
          </a:p>
        </p:txBody>
      </p:sp>
      <p:cxnSp>
        <p:nvCxnSpPr>
          <p:cNvPr id="13" name="Straight Connector 12"/>
          <p:cNvCxnSpPr/>
          <p:nvPr userDrawn="1"/>
        </p:nvCxnSpPr>
        <p:spPr>
          <a:xfrm>
            <a:off x="838200"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838200" y="1692001"/>
            <a:ext cx="10515600"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p:cNvSpPr/>
          <p:nvPr userDrawn="1"/>
        </p:nvSpPr>
        <p:spPr>
          <a:xfrm>
            <a:off x="4974771" y="0"/>
            <a:ext cx="721722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latin typeface="Real Text Pro" charset="0"/>
                <a:ea typeface="Real Text Pro" charset="0"/>
                <a:cs typeface="Real Text Pro" charset="0"/>
              </a:defRPr>
            </a:lvl1pPr>
            <a:lvl2pPr>
              <a:defRPr sz="2800">
                <a:solidFill>
                  <a:schemeClr val="bg1"/>
                </a:solidFill>
                <a:latin typeface="Real Text Pro" charset="0"/>
                <a:ea typeface="Real Text Pro" charset="0"/>
                <a:cs typeface="Real Text Pro" charset="0"/>
              </a:defRPr>
            </a:lvl2pPr>
            <a:lvl3pPr>
              <a:defRPr sz="2400">
                <a:solidFill>
                  <a:schemeClr val="bg1"/>
                </a:solidFill>
                <a:latin typeface="Real Text Pro" charset="0"/>
                <a:ea typeface="Real Text Pro" charset="0"/>
                <a:cs typeface="Real Text Pro" charset="0"/>
              </a:defRPr>
            </a:lvl3pPr>
            <a:lvl4pPr>
              <a:defRPr sz="2000">
                <a:solidFill>
                  <a:schemeClr val="bg1"/>
                </a:solidFill>
                <a:latin typeface="Real Text Pro" charset="0"/>
                <a:ea typeface="Real Text Pro" charset="0"/>
                <a:cs typeface="Real Text Pro" charset="0"/>
              </a:defRPr>
            </a:lvl4pPr>
            <a:lvl5pPr>
              <a:defRPr sz="2000">
                <a:solidFill>
                  <a:schemeClr val="bg1"/>
                </a:solidFill>
                <a:latin typeface="Real Text Pro" charset="0"/>
                <a:ea typeface="Real Text Pro" charset="0"/>
                <a:cs typeface="Real Text Pro"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Real Text Pro" charset="0"/>
                <a:ea typeface="Real Text Pro" charset="0"/>
                <a:cs typeface="Real Text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itle 1"/>
          <p:cNvSpPr>
            <a:spLocks noGrp="1"/>
          </p:cNvSpPr>
          <p:nvPr>
            <p:ph type="title"/>
          </p:nvPr>
        </p:nvSpPr>
        <p:spPr>
          <a:xfrm>
            <a:off x="839788" y="457200"/>
            <a:ext cx="3932237" cy="1379768"/>
          </a:xfrm>
        </p:spPr>
        <p:txBody>
          <a:bodyPr anchor="b"/>
          <a:lstStyle>
            <a:lvl1pPr>
              <a:defRPr sz="3200">
                <a:solidFill>
                  <a:schemeClr val="tx1"/>
                </a:solidFill>
                <a:latin typeface="Real Text Pro" charset="0"/>
                <a:ea typeface="Real Text Pro" charset="0"/>
                <a:cs typeface="Real Text Pro" charset="0"/>
              </a:defRPr>
            </a:lvl1pPr>
          </a:lstStyle>
          <a:p>
            <a:r>
              <a:rPr lang="en-US" dirty="0"/>
              <a:t>Click to edit Master title style</a:t>
            </a:r>
          </a:p>
        </p:txBody>
      </p:sp>
      <p:cxnSp>
        <p:nvCxnSpPr>
          <p:cNvPr id="10" name="Straight Connector 9"/>
          <p:cNvCxnSpPr/>
          <p:nvPr userDrawn="1"/>
        </p:nvCxnSpPr>
        <p:spPr>
          <a:xfrm>
            <a:off x="838200"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31725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p:nvPr userDrawn="1"/>
        </p:nvSpPr>
        <p:spPr>
          <a:xfrm>
            <a:off x="1" y="0"/>
            <a:ext cx="496388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379768"/>
          </a:xfrm>
        </p:spPr>
        <p:txBody>
          <a:bodyPr anchor="b"/>
          <a:lstStyle>
            <a:lvl1pPr>
              <a:defRPr sz="3200">
                <a:solidFill>
                  <a:schemeClr val="bg1"/>
                </a:solidFill>
                <a:latin typeface="Real Text Pro" charset="0"/>
                <a:ea typeface="Real Text Pro" charset="0"/>
                <a:cs typeface="Real Text Pro"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tx1"/>
                </a:solidFill>
                <a:latin typeface="Real Text Pro" charset="0"/>
                <a:ea typeface="Real Text Pro" charset="0"/>
                <a:cs typeface="Real Text Pro" charset="0"/>
              </a:defRPr>
            </a:lvl1pPr>
            <a:lvl2pPr>
              <a:defRPr sz="2800">
                <a:solidFill>
                  <a:schemeClr val="tx1"/>
                </a:solidFill>
                <a:latin typeface="Real Text Pro" charset="0"/>
                <a:ea typeface="Real Text Pro" charset="0"/>
                <a:cs typeface="Real Text Pro" charset="0"/>
              </a:defRPr>
            </a:lvl2pPr>
            <a:lvl3pPr>
              <a:defRPr sz="2400">
                <a:solidFill>
                  <a:schemeClr val="tx1"/>
                </a:solidFill>
                <a:latin typeface="Real Text Pro" charset="0"/>
                <a:ea typeface="Real Text Pro" charset="0"/>
                <a:cs typeface="Real Text Pro" charset="0"/>
              </a:defRPr>
            </a:lvl3pPr>
            <a:lvl4pPr>
              <a:defRPr sz="2000">
                <a:solidFill>
                  <a:schemeClr val="tx1"/>
                </a:solidFill>
                <a:latin typeface="Real Text Pro" charset="0"/>
                <a:ea typeface="Real Text Pro" charset="0"/>
                <a:cs typeface="Real Text Pro" charset="0"/>
              </a:defRPr>
            </a:lvl4pPr>
            <a:lvl5pPr>
              <a:defRPr sz="2000">
                <a:solidFill>
                  <a:schemeClr val="tx1"/>
                </a:solidFill>
                <a:latin typeface="Real Text Pro" charset="0"/>
                <a:ea typeface="Real Text Pro" charset="0"/>
                <a:cs typeface="Real Text Pro"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Real Text Pro" charset="0"/>
                <a:ea typeface="Real Text Pro" charset="0"/>
                <a:cs typeface="Real Text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8" name="Straight Connector 7"/>
          <p:cNvCxnSpPr/>
          <p:nvPr userDrawn="1"/>
        </p:nvCxnSpPr>
        <p:spPr>
          <a:xfrm>
            <a:off x="838200"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Slide">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831850" y="1709738"/>
            <a:ext cx="5824589" cy="2852737"/>
          </a:xfrm>
        </p:spPr>
        <p:txBody>
          <a:bodyPr anchor="b"/>
          <a:lstStyle>
            <a:lvl1pPr>
              <a:defRPr sz="6000">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831850" y="4589463"/>
            <a:ext cx="5824589"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stretch>
            <a:fillRect/>
          </a:stretch>
        </p:blipFill>
        <p:spPr>
          <a:xfrm>
            <a:off x="7404100" y="368300"/>
            <a:ext cx="4552950" cy="632505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p:cNvSpPr/>
          <p:nvPr userDrawn="1"/>
        </p:nvSpPr>
        <p:spPr>
          <a:xfrm>
            <a:off x="4974771" y="0"/>
            <a:ext cx="721722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Real Text Pro" charset="0"/>
                <a:ea typeface="Real Text Pro" charset="0"/>
                <a:cs typeface="Real Text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itle 1"/>
          <p:cNvSpPr>
            <a:spLocks noGrp="1"/>
          </p:cNvSpPr>
          <p:nvPr>
            <p:ph type="title"/>
          </p:nvPr>
        </p:nvSpPr>
        <p:spPr>
          <a:xfrm>
            <a:off x="839788" y="457200"/>
            <a:ext cx="3932237" cy="1379768"/>
          </a:xfrm>
        </p:spPr>
        <p:txBody>
          <a:bodyPr anchor="b"/>
          <a:lstStyle>
            <a:lvl1pPr>
              <a:defRPr sz="3200">
                <a:solidFill>
                  <a:schemeClr val="tx1"/>
                </a:solidFill>
                <a:latin typeface="Real Text Pro" charset="0"/>
                <a:ea typeface="Real Text Pro" charset="0"/>
                <a:cs typeface="Real Text Pro" charset="0"/>
              </a:defRPr>
            </a:lvl1pPr>
          </a:lstStyle>
          <a:p>
            <a:r>
              <a:rPr lang="en-US" dirty="0"/>
              <a:t>Click to edit Master title style</a:t>
            </a:r>
          </a:p>
        </p:txBody>
      </p:sp>
      <p:cxnSp>
        <p:nvCxnSpPr>
          <p:cNvPr id="10" name="Straight Connector 9"/>
          <p:cNvCxnSpPr/>
          <p:nvPr userDrawn="1"/>
        </p:nvCxnSpPr>
        <p:spPr>
          <a:xfrm>
            <a:off x="838200"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210926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Rectangle 5"/>
          <p:cNvSpPr/>
          <p:nvPr userDrawn="1"/>
        </p:nvSpPr>
        <p:spPr>
          <a:xfrm>
            <a:off x="1" y="0"/>
            <a:ext cx="496388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Real Text Pro" charset="0"/>
                <a:ea typeface="Real Text Pro" charset="0"/>
                <a:cs typeface="Real Text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p:cNvSpPr>
            <a:spLocks noGrp="1"/>
          </p:cNvSpPr>
          <p:nvPr>
            <p:ph type="title"/>
          </p:nvPr>
        </p:nvSpPr>
        <p:spPr>
          <a:xfrm>
            <a:off x="839788" y="457200"/>
            <a:ext cx="3932237" cy="1379768"/>
          </a:xfrm>
        </p:spPr>
        <p:txBody>
          <a:bodyPr anchor="b"/>
          <a:lstStyle>
            <a:lvl1pPr>
              <a:defRPr sz="3200">
                <a:solidFill>
                  <a:schemeClr val="bg1"/>
                </a:solidFill>
                <a:latin typeface="Real Text Pro" charset="0"/>
                <a:ea typeface="Real Text Pro" charset="0"/>
                <a:cs typeface="Real Text Pro" charset="0"/>
              </a:defRPr>
            </a:lvl1pPr>
          </a:lstStyle>
          <a:p>
            <a:r>
              <a:rPr lang="en-US" dirty="0"/>
              <a:t>Click to edit Master title style</a:t>
            </a:r>
          </a:p>
        </p:txBody>
      </p:sp>
      <p:cxnSp>
        <p:nvCxnSpPr>
          <p:cNvPr id="9" name="Straight Connector 8"/>
          <p:cNvCxnSpPr/>
          <p:nvPr userDrawn="1"/>
        </p:nvCxnSpPr>
        <p:spPr>
          <a:xfrm>
            <a:off x="838200"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nd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89"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dirty="0"/>
              <a:t>Thank You!</a:t>
            </a:r>
          </a:p>
        </p:txBody>
      </p:sp>
      <p:pic>
        <p:nvPicPr>
          <p:cNvPr id="4" name="Picture 3"/>
          <p:cNvPicPr>
            <a:picLocks noChangeAspect="1"/>
          </p:cNvPicPr>
          <p:nvPr userDrawn="1"/>
        </p:nvPicPr>
        <p:blipFill>
          <a:blip r:embed="rId2">
            <a:biLevel thresh="50000"/>
          </a:blip>
          <a:stretch>
            <a:fillRect/>
          </a:stretch>
        </p:blipFill>
        <p:spPr>
          <a:xfrm>
            <a:off x="3343089" y="3747891"/>
            <a:ext cx="5839012" cy="1842071"/>
          </a:xfrm>
          <a:prstGeom prst="rect">
            <a:avLst/>
          </a:prstGeom>
        </p:spPr>
      </p:pic>
      <p:cxnSp>
        <p:nvCxnSpPr>
          <p:cNvPr id="5" name="Straight Connector 4"/>
          <p:cNvCxnSpPr/>
          <p:nvPr userDrawn="1"/>
        </p:nvCxnSpPr>
        <p:spPr>
          <a:xfrm>
            <a:off x="2514600" y="2997200"/>
            <a:ext cx="7370442"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170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EndSlide">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3089"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dirty="0"/>
              <a:t>Thank You!</a:t>
            </a:r>
          </a:p>
        </p:txBody>
      </p:sp>
      <p:cxnSp>
        <p:nvCxnSpPr>
          <p:cNvPr id="10" name="Straight Connector 9"/>
          <p:cNvCxnSpPr/>
          <p:nvPr userDrawn="1"/>
        </p:nvCxnSpPr>
        <p:spPr>
          <a:xfrm>
            <a:off x="2514600" y="2997200"/>
            <a:ext cx="7370442"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biLevel thresh="25000"/>
          </a:blip>
          <a:stretch>
            <a:fillRect/>
          </a:stretch>
        </p:blipFill>
        <p:spPr>
          <a:xfrm>
            <a:off x="3343089" y="3747891"/>
            <a:ext cx="5839012" cy="184207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End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89"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dirty="0"/>
              <a:t>Thank You!</a:t>
            </a:r>
          </a:p>
        </p:txBody>
      </p:sp>
      <p:cxnSp>
        <p:nvCxnSpPr>
          <p:cNvPr id="5" name="Straight Connector 4"/>
          <p:cNvCxnSpPr/>
          <p:nvPr userDrawn="1"/>
        </p:nvCxnSpPr>
        <p:spPr>
          <a:xfrm>
            <a:off x="2514600" y="2997200"/>
            <a:ext cx="7370442"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4" y="3528577"/>
            <a:ext cx="3505201" cy="2336801"/>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EndSlide">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3089"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dirty="0"/>
              <a:t>Thank You!</a:t>
            </a:r>
          </a:p>
        </p:txBody>
      </p:sp>
      <p:cxnSp>
        <p:nvCxnSpPr>
          <p:cNvPr id="10" name="Straight Connector 9"/>
          <p:cNvCxnSpPr/>
          <p:nvPr userDrawn="1"/>
        </p:nvCxnSpPr>
        <p:spPr>
          <a:xfrm>
            <a:off x="2514600" y="2997200"/>
            <a:ext cx="7370442"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stretch>
            <a:fillRect/>
          </a:stretch>
        </p:blipFill>
        <p:spPr>
          <a:xfrm>
            <a:off x="4509994" y="3528576"/>
            <a:ext cx="3505202" cy="233680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97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Slide">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1" y="1122363"/>
            <a:ext cx="6096807" cy="2387600"/>
          </a:xfrm>
        </p:spPr>
        <p:txBody>
          <a:bodyPr anchor="b"/>
          <a:lstStyle>
            <a:lvl1pPr algn="l">
              <a:defRPr sz="6000">
                <a:latin typeface="Real Head Pro" charset="0"/>
                <a:ea typeface="Real Head Pro" charset="0"/>
                <a:cs typeface="Real Head Pro" charset="0"/>
              </a:defRPr>
            </a:lvl1pPr>
          </a:lstStyle>
          <a:p>
            <a:r>
              <a:rPr lang="en-US" dirty="0"/>
              <a:t>Click to edit Master title style</a:t>
            </a:r>
          </a:p>
        </p:txBody>
      </p:sp>
      <p:sp>
        <p:nvSpPr>
          <p:cNvPr id="12" name="Subtitle 2"/>
          <p:cNvSpPr>
            <a:spLocks noGrp="1"/>
          </p:cNvSpPr>
          <p:nvPr>
            <p:ph type="subTitle" idx="1"/>
          </p:nvPr>
        </p:nvSpPr>
        <p:spPr>
          <a:xfrm>
            <a:off x="631371" y="3602038"/>
            <a:ext cx="6096807" cy="1655762"/>
          </a:xfrm>
        </p:spPr>
        <p:txBody>
          <a:bodyPr/>
          <a:lstStyle>
            <a:lvl1pPr marL="0" indent="0" algn="l">
              <a:buNone/>
              <a:defRPr sz="2400">
                <a:latin typeface="Real Text Pro" charset="0"/>
                <a:ea typeface="Real Text Pro" charset="0"/>
                <a:cs typeface="Real Text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a:stretch>
            <a:fillRect/>
          </a:stretch>
        </p:blipFill>
        <p:spPr>
          <a:xfrm>
            <a:off x="6728178" y="2654300"/>
            <a:ext cx="5474515" cy="424151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Slide">
    <p:bg>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p:nvPr>
        </p:nvSpPr>
        <p:spPr>
          <a:xfrm>
            <a:off x="831850" y="1709738"/>
            <a:ext cx="5824589" cy="2852737"/>
          </a:xfrm>
        </p:spPr>
        <p:txBody>
          <a:bodyPr anchor="b"/>
          <a:lstStyle>
            <a:lvl1pPr>
              <a:defRPr sz="6000">
                <a:solidFill>
                  <a:schemeClr val="tx1"/>
                </a:solidFill>
              </a:defRPr>
            </a:lvl1pPr>
          </a:lstStyle>
          <a:p>
            <a:r>
              <a:rPr lang="en-US" dirty="0"/>
              <a:t>Click to edit Master title style</a:t>
            </a:r>
          </a:p>
        </p:txBody>
      </p:sp>
      <p:sp>
        <p:nvSpPr>
          <p:cNvPr id="11" name="Text Placeholder 2"/>
          <p:cNvSpPr>
            <a:spLocks noGrp="1"/>
          </p:cNvSpPr>
          <p:nvPr>
            <p:ph type="body" idx="1"/>
          </p:nvPr>
        </p:nvSpPr>
        <p:spPr>
          <a:xfrm>
            <a:off x="831850" y="4589463"/>
            <a:ext cx="5824589"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a:stretch>
            <a:fillRect/>
          </a:stretch>
        </p:blipFill>
        <p:spPr>
          <a:xfrm>
            <a:off x="7404100" y="368300"/>
            <a:ext cx="4552950" cy="632505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838200"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02417"/>
            <a:ext cx="10515600" cy="1325563"/>
          </a:xfrm>
        </p:spPr>
        <p:txBody>
          <a:bodyPr/>
          <a:lstStyle>
            <a:lvl1pPr>
              <a:defRPr>
                <a:solidFill>
                  <a:schemeClr val="tx1"/>
                </a:solidFill>
                <a:latin typeface="Real Head Pro" charset="0"/>
                <a:ea typeface="Real Head Pro" charset="0"/>
                <a:cs typeface="Real Head Pro" charset="0"/>
              </a:defRPr>
            </a:lvl1pPr>
          </a:lstStyle>
          <a:p>
            <a:r>
              <a:rPr lang="en-US" dirty="0"/>
              <a:t>Click to edit Master title style</a:t>
            </a:r>
          </a:p>
        </p:txBody>
      </p:sp>
      <p:pic>
        <p:nvPicPr>
          <p:cNvPr id="9" name="Picture 8"/>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174596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838200"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302417"/>
            <a:ext cx="10515600" cy="1325563"/>
          </a:xfrm>
        </p:spPr>
        <p:txBody>
          <a:bodyPr/>
          <a:lstStyle>
            <a:lvl1pPr>
              <a:defRPr>
                <a:solidFill>
                  <a:schemeClr val="tx1"/>
                </a:solidFill>
                <a:latin typeface="Real Head Pro" charset="0"/>
                <a:ea typeface="Real Head Pro" charset="0"/>
                <a:cs typeface="Real Head Pro" charset="0"/>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5" name="Straight Connector 4"/>
          <p:cNvCxnSpPr/>
          <p:nvPr userDrawn="1"/>
        </p:nvCxnSpPr>
        <p:spPr>
          <a:xfrm>
            <a:off x="838200" y="4515556"/>
            <a:ext cx="98298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50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4944533" cy="1325563"/>
          </a:xfrm>
        </p:spPr>
        <p:txBody>
          <a:bodyPr/>
          <a:lstStyle>
            <a:lvl1pPr>
              <a:defRPr>
                <a:solidFill>
                  <a:schemeClr val="bg1"/>
                </a:solidFill>
                <a:latin typeface="Real Head Pro" charset="0"/>
                <a:ea typeface="Real Head Pro" charset="0"/>
                <a:cs typeface="Real Head Pro" charset="0"/>
              </a:defRPr>
            </a:lvl1pPr>
          </a:lstStyle>
          <a:p>
            <a:r>
              <a:rPr lang="en-US" dirty="0"/>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35994" y="1825625"/>
            <a:ext cx="5181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186194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p:cNvSpPr/>
          <p:nvPr userDrawn="1"/>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838200" y="365125"/>
            <a:ext cx="4944533" cy="1325563"/>
          </a:xfrm>
        </p:spPr>
        <p:txBody>
          <a:bodyPr/>
          <a:lstStyle>
            <a:lvl1pPr>
              <a:defRPr>
                <a:solidFill>
                  <a:schemeClr val="tx1"/>
                </a:solidFill>
                <a:latin typeface="Real Head Pro" charset="0"/>
                <a:ea typeface="Real Head Pro" charset="0"/>
                <a:cs typeface="Real Head Pro" charset="0"/>
              </a:defRPr>
            </a:lvl1pPr>
          </a:lstStyle>
          <a:p>
            <a:r>
              <a:rPr lang="en-US" dirty="0"/>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p:nvPr>
        </p:nvSpPr>
        <p:spPr>
          <a:xfrm>
            <a:off x="6553200" y="1825625"/>
            <a:ext cx="5181600"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stretch>
            <a:fillRect/>
          </a:stretch>
        </p:blipFill>
        <p:spPr>
          <a:xfrm>
            <a:off x="838200" y="6397395"/>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90170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017B6-6466-CA44-A203-DCC007137B39}" type="slidenum">
              <a:rPr lang="en-US" smtClean="0"/>
              <a:t>‹#›</a:t>
            </a:fld>
            <a:endParaRPr lang="en-US" dirty="0"/>
          </a:p>
        </p:txBody>
      </p:sp>
    </p:spTree>
    <p:extLst>
      <p:ext uri="{BB962C8B-B14F-4D97-AF65-F5344CB8AC3E}">
        <p14:creationId xmlns:p14="http://schemas.microsoft.com/office/powerpoint/2010/main" val="445032995"/>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72" r:id="rId4"/>
    <p:sldLayoutId id="2147483650" r:id="rId5"/>
    <p:sldLayoutId id="2147483667" r:id="rId6"/>
    <p:sldLayoutId id="2147483651" r:id="rId7"/>
    <p:sldLayoutId id="2147483652" r:id="rId8"/>
    <p:sldLayoutId id="2147483668" r:id="rId9"/>
    <p:sldLayoutId id="2147483692" r:id="rId10"/>
    <p:sldLayoutId id="2147483691" r:id="rId11"/>
    <p:sldLayoutId id="2147483683" r:id="rId12"/>
    <p:sldLayoutId id="2147483655" r:id="rId13"/>
    <p:sldLayoutId id="2147483695" r:id="rId14"/>
    <p:sldLayoutId id="2147483696" r:id="rId15"/>
    <p:sldLayoutId id="2147483697" r:id="rId16"/>
    <p:sldLayoutId id="2147483680" r:id="rId17"/>
    <p:sldLayoutId id="2147483656" r:id="rId18"/>
    <p:sldLayoutId id="2147483671" r:id="rId19"/>
    <p:sldLayoutId id="2147483657" r:id="rId20"/>
    <p:sldLayoutId id="2147483675" r:id="rId21"/>
    <p:sldLayoutId id="2147483688" r:id="rId22"/>
    <p:sldLayoutId id="2147483689" r:id="rId23"/>
    <p:sldLayoutId id="2147483693" r:id="rId24"/>
    <p:sldLayoutId id="2147483694" r:id="rId25"/>
    <p:sldLayoutId id="2147483690"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Real Head Pro" charset="0"/>
          <a:ea typeface="Real Head Pro" charset="0"/>
          <a:cs typeface="Real He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Real Text Pro" charset="0"/>
          <a:ea typeface="Real Text Pro" charset="0"/>
          <a:cs typeface="Real Text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Real Text Pro" charset="0"/>
          <a:ea typeface="Real Text Pro" charset="0"/>
          <a:cs typeface="Real Text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Real Text Pro" charset="0"/>
          <a:ea typeface="Real Text Pro" charset="0"/>
          <a:cs typeface="Real Text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faculty.northeastern.edu/handbook/appointments-promotion-and-tenure/tenur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provost.northeastern.edu/app/uploads/Updated-Model-Tenure-Dossier_July-1-2021.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371" y="1122363"/>
            <a:ext cx="6096807" cy="2038526"/>
          </a:xfrm>
        </p:spPr>
        <p:txBody>
          <a:bodyPr>
            <a:normAutofit fontScale="90000"/>
          </a:bodyPr>
          <a:lstStyle/>
          <a:p>
            <a:r>
              <a:rPr lang="en-US" dirty="0">
                <a:solidFill>
                  <a:srgbClr val="D41B2C"/>
                </a:solidFill>
              </a:rPr>
              <a:t>Preparing for the Mid-Course Review</a:t>
            </a:r>
          </a:p>
        </p:txBody>
      </p:sp>
      <p:sp>
        <p:nvSpPr>
          <p:cNvPr id="4" name="Subtitle 3"/>
          <p:cNvSpPr>
            <a:spLocks noGrp="1"/>
          </p:cNvSpPr>
          <p:nvPr>
            <p:ph type="subTitle" idx="4294967295"/>
          </p:nvPr>
        </p:nvSpPr>
        <p:spPr>
          <a:xfrm>
            <a:off x="631371" y="3376260"/>
            <a:ext cx="6096807" cy="1655762"/>
          </a:xfrm>
        </p:spPr>
        <p:txBody>
          <a:bodyPr>
            <a:normAutofit/>
          </a:bodyPr>
          <a:lstStyle/>
          <a:p>
            <a:pPr marL="0" indent="0">
              <a:buNone/>
            </a:pPr>
            <a:r>
              <a:rPr lang="en-US" dirty="0"/>
              <a:t>Deb Franko</a:t>
            </a:r>
          </a:p>
          <a:p>
            <a:pPr marL="0" indent="0">
              <a:buNone/>
            </a:pPr>
            <a:r>
              <a:rPr lang="en-US" dirty="0"/>
              <a:t>Senior Vice Provost for Academic Affairs</a:t>
            </a:r>
          </a:p>
          <a:p>
            <a:pPr marL="0" indent="0">
              <a:buNone/>
            </a:pPr>
            <a:r>
              <a:rPr lang="en-US" dirty="0"/>
              <a:t>October 5, 2023</a:t>
            </a:r>
          </a:p>
        </p:txBody>
      </p:sp>
    </p:spTree>
    <p:extLst>
      <p:ext uri="{BB962C8B-B14F-4D97-AF65-F5344CB8AC3E}">
        <p14:creationId xmlns:p14="http://schemas.microsoft.com/office/powerpoint/2010/main" val="199959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6B491-3499-024A-9F31-B92DBA0DC99F}"/>
              </a:ext>
            </a:extLst>
          </p:cNvPr>
          <p:cNvSpPr>
            <a:spLocks noGrp="1"/>
          </p:cNvSpPr>
          <p:nvPr>
            <p:ph idx="1"/>
          </p:nvPr>
        </p:nvSpPr>
        <p:spPr/>
        <p:txBody>
          <a:bodyPr/>
          <a:lstStyle/>
          <a:p>
            <a:pPr>
              <a:spcBef>
                <a:spcPts val="1128"/>
              </a:spcBef>
            </a:pPr>
            <a:r>
              <a:rPr lang="en-US" dirty="0"/>
              <a:t>Length for midcourse review: Aim for ~40-50 pages.</a:t>
            </a:r>
          </a:p>
          <a:p>
            <a:pPr>
              <a:spcBef>
                <a:spcPts val="1128"/>
              </a:spcBef>
            </a:pPr>
            <a:endParaRPr lang="en-US" dirty="0"/>
          </a:p>
          <a:p>
            <a:pPr>
              <a:spcBef>
                <a:spcPts val="1128"/>
              </a:spcBef>
            </a:pPr>
            <a:r>
              <a:rPr lang="en-US" dirty="0"/>
              <a:t>Dossiers </a:t>
            </a:r>
            <a:r>
              <a:rPr lang="en-US" b="1" dirty="0"/>
              <a:t>must </a:t>
            </a:r>
            <a:r>
              <a:rPr lang="en-US" dirty="0"/>
              <a:t>follow order of Model Dossier checklist.</a:t>
            </a:r>
          </a:p>
          <a:p>
            <a:pPr>
              <a:spcBef>
                <a:spcPts val="1128"/>
              </a:spcBef>
            </a:pPr>
            <a:endParaRPr lang="en-US" dirty="0"/>
          </a:p>
          <a:p>
            <a:pPr>
              <a:spcBef>
                <a:spcPts val="1128"/>
              </a:spcBef>
            </a:pPr>
            <a:r>
              <a:rPr lang="en-US" dirty="0"/>
              <a:t>Order, organization, and page limits matter.</a:t>
            </a:r>
          </a:p>
          <a:p>
            <a:endParaRPr lang="en-US" dirty="0"/>
          </a:p>
        </p:txBody>
      </p:sp>
      <p:sp>
        <p:nvSpPr>
          <p:cNvPr id="3" name="Title 2">
            <a:extLst>
              <a:ext uri="{FF2B5EF4-FFF2-40B4-BE49-F238E27FC236}">
                <a16:creationId xmlns:a16="http://schemas.microsoft.com/office/drawing/2014/main" id="{B58C1825-BAC6-A646-A679-F171DC9BB72B}"/>
              </a:ext>
            </a:extLst>
          </p:cNvPr>
          <p:cNvSpPr>
            <a:spLocks noGrp="1"/>
          </p:cNvSpPr>
          <p:nvPr>
            <p:ph type="title"/>
          </p:nvPr>
        </p:nvSpPr>
        <p:spPr/>
        <p:txBody>
          <a:bodyPr>
            <a:normAutofit/>
          </a:bodyPr>
          <a:lstStyle/>
          <a:p>
            <a:r>
              <a:rPr lang="en-US" dirty="0">
                <a:solidFill>
                  <a:srgbClr val="D41B2C"/>
                </a:solidFill>
              </a:rPr>
              <a:t>Mid-Course Review Dossiers: Electronic</a:t>
            </a:r>
            <a:endParaRPr lang="en-US" sz="3200" dirty="0">
              <a:solidFill>
                <a:srgbClr val="D41B2C"/>
              </a:solidFill>
            </a:endParaRPr>
          </a:p>
        </p:txBody>
      </p:sp>
      <p:sp>
        <p:nvSpPr>
          <p:cNvPr id="4" name="Slide Number Placeholder 3">
            <a:extLst>
              <a:ext uri="{FF2B5EF4-FFF2-40B4-BE49-F238E27FC236}">
                <a16:creationId xmlns:a16="http://schemas.microsoft.com/office/drawing/2014/main" id="{7643AFDE-A3D0-4B47-A2A8-DE64BE327696}"/>
              </a:ext>
            </a:extLst>
          </p:cNvPr>
          <p:cNvSpPr>
            <a:spLocks noGrp="1"/>
          </p:cNvSpPr>
          <p:nvPr>
            <p:ph type="sldNum" sz="quarter" idx="10"/>
          </p:nvPr>
        </p:nvSpPr>
        <p:spPr/>
        <p:txBody>
          <a:bodyPr/>
          <a:lstStyle/>
          <a:p>
            <a:fld id="{2BE017B6-6466-CA44-A203-DCC007137B39}" type="slidenum">
              <a:rPr lang="en-US" smtClean="0"/>
              <a:pPr/>
              <a:t>10</a:t>
            </a:fld>
            <a:endParaRPr lang="en-US" dirty="0"/>
          </a:p>
        </p:txBody>
      </p:sp>
    </p:spTree>
    <p:extLst>
      <p:ext uri="{BB962C8B-B14F-4D97-AF65-F5344CB8AC3E}">
        <p14:creationId xmlns:p14="http://schemas.microsoft.com/office/powerpoint/2010/main" val="41876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871AF8-41B2-314D-B56E-B89EB29B4151}"/>
              </a:ext>
            </a:extLst>
          </p:cNvPr>
          <p:cNvSpPr>
            <a:spLocks noGrp="1"/>
          </p:cNvSpPr>
          <p:nvPr>
            <p:ph idx="1"/>
          </p:nvPr>
        </p:nvSpPr>
        <p:spPr/>
        <p:txBody>
          <a:bodyPr/>
          <a:lstStyle/>
          <a:p>
            <a:pPr>
              <a:spcBef>
                <a:spcPts val="1176"/>
              </a:spcBef>
              <a:spcAft>
                <a:spcPts val="1200"/>
              </a:spcAft>
              <a:buNone/>
            </a:pPr>
            <a:r>
              <a:rPr lang="en-US" dirty="0"/>
              <a:t>Looking toward your electronic tenure dossier, you should:</a:t>
            </a:r>
          </a:p>
          <a:p>
            <a:pPr>
              <a:spcBef>
                <a:spcPts val="1176"/>
              </a:spcBef>
            </a:pPr>
            <a:r>
              <a:rPr lang="en-US" dirty="0"/>
              <a:t>Maintain files to be included in the tenure dossier in electronic formats (with backup!). </a:t>
            </a:r>
          </a:p>
          <a:p>
            <a:pPr>
              <a:spcBef>
                <a:spcPts val="1176"/>
              </a:spcBef>
            </a:pPr>
            <a:endParaRPr lang="en-US" dirty="0"/>
          </a:p>
          <a:p>
            <a:pPr>
              <a:spcBef>
                <a:spcPts val="1176"/>
              </a:spcBef>
            </a:pPr>
            <a:r>
              <a:rPr lang="en-US" dirty="0"/>
              <a:t>Ask for documents (e.g., annual performance reviews) from your department/college in PDF format or scan paper documents you may already have on file.</a:t>
            </a:r>
          </a:p>
          <a:p>
            <a:endParaRPr lang="en-US" dirty="0"/>
          </a:p>
        </p:txBody>
      </p:sp>
      <p:sp>
        <p:nvSpPr>
          <p:cNvPr id="3" name="Title 2">
            <a:extLst>
              <a:ext uri="{FF2B5EF4-FFF2-40B4-BE49-F238E27FC236}">
                <a16:creationId xmlns:a16="http://schemas.microsoft.com/office/drawing/2014/main" id="{2AC49E9E-EABA-BB4F-8079-1E37CB2B67A8}"/>
              </a:ext>
            </a:extLst>
          </p:cNvPr>
          <p:cNvSpPr>
            <a:spLocks noGrp="1"/>
          </p:cNvSpPr>
          <p:nvPr>
            <p:ph type="title"/>
          </p:nvPr>
        </p:nvSpPr>
        <p:spPr>
          <a:xfrm>
            <a:off x="838199" y="302417"/>
            <a:ext cx="11037849" cy="1325563"/>
          </a:xfrm>
        </p:spPr>
        <p:txBody>
          <a:bodyPr>
            <a:noAutofit/>
          </a:bodyPr>
          <a:lstStyle/>
          <a:p>
            <a:r>
              <a:rPr lang="en-US" dirty="0">
                <a:solidFill>
                  <a:srgbClr val="D41B2C"/>
                </a:solidFill>
              </a:rPr>
              <a:t>Developing Your Materials Efficiently </a:t>
            </a:r>
            <a:endParaRPr lang="en-US" sz="3200" dirty="0">
              <a:solidFill>
                <a:srgbClr val="D41B2C"/>
              </a:solidFill>
            </a:endParaRPr>
          </a:p>
        </p:txBody>
      </p:sp>
      <p:sp>
        <p:nvSpPr>
          <p:cNvPr id="4" name="Slide Number Placeholder 3">
            <a:extLst>
              <a:ext uri="{FF2B5EF4-FFF2-40B4-BE49-F238E27FC236}">
                <a16:creationId xmlns:a16="http://schemas.microsoft.com/office/drawing/2014/main" id="{0F9C99BB-D1E4-1E46-A12D-69947BC7AB8A}"/>
              </a:ext>
            </a:extLst>
          </p:cNvPr>
          <p:cNvSpPr>
            <a:spLocks noGrp="1"/>
          </p:cNvSpPr>
          <p:nvPr>
            <p:ph type="sldNum" sz="quarter" idx="10"/>
          </p:nvPr>
        </p:nvSpPr>
        <p:spPr/>
        <p:txBody>
          <a:bodyPr/>
          <a:lstStyle/>
          <a:p>
            <a:fld id="{2BE017B6-6466-CA44-A203-DCC007137B39}" type="slidenum">
              <a:rPr lang="en-US" smtClean="0"/>
              <a:pPr/>
              <a:t>11</a:t>
            </a:fld>
            <a:endParaRPr lang="en-US" dirty="0"/>
          </a:p>
        </p:txBody>
      </p:sp>
    </p:spTree>
    <p:extLst>
      <p:ext uri="{BB962C8B-B14F-4D97-AF65-F5344CB8AC3E}">
        <p14:creationId xmlns:p14="http://schemas.microsoft.com/office/powerpoint/2010/main" val="39542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862D9-4EF4-414F-BB79-D46FFC00B000}"/>
              </a:ext>
            </a:extLst>
          </p:cNvPr>
          <p:cNvSpPr>
            <a:spLocks noGrp="1"/>
          </p:cNvSpPr>
          <p:nvPr>
            <p:ph idx="1"/>
          </p:nvPr>
        </p:nvSpPr>
        <p:spPr/>
        <p:txBody>
          <a:bodyPr>
            <a:normAutofit fontScale="92500" lnSpcReduction="20000"/>
          </a:bodyPr>
          <a:lstStyle/>
          <a:p>
            <a:pPr marL="0" indent="0">
              <a:spcAft>
                <a:spcPts val="1200"/>
              </a:spcAft>
              <a:buNone/>
            </a:pPr>
            <a:r>
              <a:rPr lang="en-US" sz="3000" dirty="0"/>
              <a:t>Materials supplied by the candidate:</a:t>
            </a:r>
          </a:p>
          <a:p>
            <a:r>
              <a:rPr lang="en-US" sz="3000" b="1" i="1" dirty="0"/>
              <a:t>Curriculum vitae</a:t>
            </a:r>
            <a:r>
              <a:rPr lang="en-US" sz="3000" i="1" dirty="0"/>
              <a:t> </a:t>
            </a:r>
            <a:endParaRPr lang="en-US" sz="3000" b="1" dirty="0"/>
          </a:p>
          <a:p>
            <a:r>
              <a:rPr lang="en-US" sz="3000" b="1" dirty="0"/>
              <a:t>Candidate’s Statements:</a:t>
            </a:r>
          </a:p>
          <a:p>
            <a:pPr>
              <a:lnSpc>
                <a:spcPct val="100000"/>
              </a:lnSpc>
              <a:buNone/>
            </a:pPr>
            <a:r>
              <a:rPr lang="en-US" sz="3000" dirty="0"/>
              <a:t>	1.  Teaching Statement and TRACE Summary Table</a:t>
            </a:r>
          </a:p>
          <a:p>
            <a:pPr>
              <a:lnSpc>
                <a:spcPct val="100000"/>
              </a:lnSpc>
              <a:buNone/>
            </a:pPr>
            <a:r>
              <a:rPr lang="en-US" sz="3000" dirty="0"/>
              <a:t>	2.  Research and Scholarship Statement</a:t>
            </a:r>
          </a:p>
          <a:p>
            <a:pPr>
              <a:lnSpc>
                <a:spcPct val="100000"/>
              </a:lnSpc>
              <a:buNone/>
            </a:pPr>
            <a:r>
              <a:rPr lang="en-US" sz="3000" dirty="0"/>
              <a:t>	3.  Service Statement</a:t>
            </a:r>
          </a:p>
          <a:p>
            <a:r>
              <a:rPr lang="en-US" sz="3000" dirty="0"/>
              <a:t> </a:t>
            </a:r>
            <a:r>
              <a:rPr lang="en-US" sz="3000" b="1" dirty="0"/>
              <a:t>Performance Reviews</a:t>
            </a:r>
          </a:p>
          <a:p>
            <a:pPr>
              <a:lnSpc>
                <a:spcPct val="100000"/>
              </a:lnSpc>
              <a:buNone/>
            </a:pPr>
            <a:r>
              <a:rPr lang="en-US" sz="3000" dirty="0"/>
              <a:t>	1.  Annual reviews</a:t>
            </a:r>
          </a:p>
          <a:p>
            <a:pPr>
              <a:lnSpc>
                <a:spcPct val="100000"/>
              </a:lnSpc>
              <a:buNone/>
            </a:pPr>
            <a:r>
              <a:rPr lang="en-US" sz="3000" dirty="0"/>
              <a:t>	2.  Merit reviews</a:t>
            </a:r>
            <a:endParaRPr lang="en-US" sz="3000" b="1" dirty="0"/>
          </a:p>
          <a:p>
            <a:pPr marL="0" indent="0">
              <a:buNone/>
            </a:pPr>
            <a:endParaRPr lang="en-US" dirty="0"/>
          </a:p>
        </p:txBody>
      </p:sp>
      <p:sp>
        <p:nvSpPr>
          <p:cNvPr id="3" name="Title 2">
            <a:extLst>
              <a:ext uri="{FF2B5EF4-FFF2-40B4-BE49-F238E27FC236}">
                <a16:creationId xmlns:a16="http://schemas.microsoft.com/office/drawing/2014/main" id="{0C15A207-EE75-8847-AF3C-872005B95DE3}"/>
              </a:ext>
            </a:extLst>
          </p:cNvPr>
          <p:cNvSpPr>
            <a:spLocks noGrp="1"/>
          </p:cNvSpPr>
          <p:nvPr>
            <p:ph type="title"/>
          </p:nvPr>
        </p:nvSpPr>
        <p:spPr>
          <a:xfrm>
            <a:off x="838200" y="581198"/>
            <a:ext cx="10515600" cy="1325563"/>
          </a:xfrm>
        </p:spPr>
        <p:txBody>
          <a:bodyPr>
            <a:normAutofit/>
          </a:bodyPr>
          <a:lstStyle/>
          <a:p>
            <a:r>
              <a:rPr lang="en-US" dirty="0">
                <a:solidFill>
                  <a:srgbClr val="D41B2C"/>
                </a:solidFill>
              </a:rPr>
              <a:t>Mid-Course Review Dossier</a:t>
            </a:r>
            <a:br>
              <a:rPr lang="en-US" dirty="0">
                <a:solidFill>
                  <a:srgbClr val="D41B2C"/>
                </a:solidFill>
              </a:rPr>
            </a:br>
            <a:endParaRPr lang="en-US" sz="3200" dirty="0">
              <a:solidFill>
                <a:srgbClr val="D41B2C"/>
              </a:solidFill>
            </a:endParaRPr>
          </a:p>
        </p:txBody>
      </p:sp>
      <p:sp>
        <p:nvSpPr>
          <p:cNvPr id="4" name="Slide Number Placeholder 3">
            <a:extLst>
              <a:ext uri="{FF2B5EF4-FFF2-40B4-BE49-F238E27FC236}">
                <a16:creationId xmlns:a16="http://schemas.microsoft.com/office/drawing/2014/main" id="{742EA494-A991-ED4C-89F2-C7ABBFDE4F00}"/>
              </a:ext>
            </a:extLst>
          </p:cNvPr>
          <p:cNvSpPr>
            <a:spLocks noGrp="1"/>
          </p:cNvSpPr>
          <p:nvPr>
            <p:ph type="sldNum" sz="quarter" idx="10"/>
          </p:nvPr>
        </p:nvSpPr>
        <p:spPr/>
        <p:txBody>
          <a:bodyPr/>
          <a:lstStyle/>
          <a:p>
            <a:fld id="{2BE017B6-6466-CA44-A203-DCC007137B39}" type="slidenum">
              <a:rPr lang="en-US" smtClean="0"/>
              <a:pPr/>
              <a:t>12</a:t>
            </a:fld>
            <a:endParaRPr lang="en-US" dirty="0"/>
          </a:p>
        </p:txBody>
      </p:sp>
    </p:spTree>
    <p:extLst>
      <p:ext uri="{BB962C8B-B14F-4D97-AF65-F5344CB8AC3E}">
        <p14:creationId xmlns:p14="http://schemas.microsoft.com/office/powerpoint/2010/main" val="87785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F76DF3-7770-EC40-A4E5-E2E9ADE2E645}"/>
              </a:ext>
            </a:extLst>
          </p:cNvPr>
          <p:cNvSpPr>
            <a:spLocks noGrp="1"/>
          </p:cNvSpPr>
          <p:nvPr>
            <p:ph idx="1"/>
          </p:nvPr>
        </p:nvSpPr>
        <p:spPr/>
        <p:txBody>
          <a:bodyPr/>
          <a:lstStyle/>
          <a:p>
            <a:r>
              <a:rPr lang="en-US" b="1" dirty="0"/>
              <a:t>Teaching:  </a:t>
            </a:r>
            <a:r>
              <a:rPr lang="en-US" b="1" i="1" dirty="0"/>
              <a:t>Supporting</a:t>
            </a:r>
            <a:r>
              <a:rPr lang="en-US" b="1" dirty="0"/>
              <a:t> documents</a:t>
            </a:r>
          </a:p>
          <a:p>
            <a:pPr>
              <a:spcBef>
                <a:spcPts val="400"/>
              </a:spcBef>
            </a:pPr>
            <a:endParaRPr lang="en-US" b="1" dirty="0"/>
          </a:p>
          <a:p>
            <a:pPr lvl="1">
              <a:buFont typeface="Wingdings" panose="05000000000000000000" pitchFamily="2" charset="2"/>
              <a:buChar char="ü"/>
            </a:pPr>
            <a:r>
              <a:rPr lang="en-US" sz="2800" dirty="0"/>
              <a:t>Raw teaching evaluations (TRACE reports with comments, department-specific evaluations)</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Advising activity (undergraduate/graduate)</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Sample syllabi and teaching materials</a:t>
            </a:r>
          </a:p>
          <a:p>
            <a:endParaRPr lang="en-US" dirty="0"/>
          </a:p>
        </p:txBody>
      </p:sp>
      <p:sp>
        <p:nvSpPr>
          <p:cNvPr id="3" name="Title 2">
            <a:extLst>
              <a:ext uri="{FF2B5EF4-FFF2-40B4-BE49-F238E27FC236}">
                <a16:creationId xmlns:a16="http://schemas.microsoft.com/office/drawing/2014/main" id="{F5D3586C-2EB8-864B-A86F-BC2BBAE9595A}"/>
              </a:ext>
            </a:extLst>
          </p:cNvPr>
          <p:cNvSpPr>
            <a:spLocks noGrp="1"/>
          </p:cNvSpPr>
          <p:nvPr>
            <p:ph type="title"/>
          </p:nvPr>
        </p:nvSpPr>
        <p:spPr>
          <a:xfrm>
            <a:off x="838200" y="0"/>
            <a:ext cx="11439293" cy="1325563"/>
          </a:xfrm>
        </p:spPr>
        <p:txBody>
          <a:bodyPr>
            <a:noAutofit/>
          </a:bodyPr>
          <a:lstStyle/>
          <a:p>
            <a:r>
              <a:rPr lang="en-US" sz="3600" dirty="0">
                <a:solidFill>
                  <a:srgbClr val="D41B2C"/>
                </a:solidFill>
              </a:rPr>
              <a:t>The Mid-Course Review Dossier: Appendices</a:t>
            </a:r>
          </a:p>
        </p:txBody>
      </p:sp>
      <p:sp>
        <p:nvSpPr>
          <p:cNvPr id="4" name="Slide Number Placeholder 3">
            <a:extLst>
              <a:ext uri="{FF2B5EF4-FFF2-40B4-BE49-F238E27FC236}">
                <a16:creationId xmlns:a16="http://schemas.microsoft.com/office/drawing/2014/main" id="{86D422D0-5F3A-5E4F-A18D-8587E5FDC556}"/>
              </a:ext>
            </a:extLst>
          </p:cNvPr>
          <p:cNvSpPr>
            <a:spLocks noGrp="1"/>
          </p:cNvSpPr>
          <p:nvPr>
            <p:ph type="sldNum" sz="quarter" idx="10"/>
          </p:nvPr>
        </p:nvSpPr>
        <p:spPr/>
        <p:txBody>
          <a:bodyPr/>
          <a:lstStyle/>
          <a:p>
            <a:fld id="{2BE017B6-6466-CA44-A203-DCC007137B39}" type="slidenum">
              <a:rPr lang="en-US" smtClean="0"/>
              <a:pPr/>
              <a:t>13</a:t>
            </a:fld>
            <a:endParaRPr lang="en-US" dirty="0"/>
          </a:p>
        </p:txBody>
      </p:sp>
    </p:spTree>
    <p:extLst>
      <p:ext uri="{BB962C8B-B14F-4D97-AF65-F5344CB8AC3E}">
        <p14:creationId xmlns:p14="http://schemas.microsoft.com/office/powerpoint/2010/main" val="185765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F76DF3-7770-EC40-A4E5-E2E9ADE2E645}"/>
              </a:ext>
            </a:extLst>
          </p:cNvPr>
          <p:cNvSpPr>
            <a:spLocks noGrp="1"/>
          </p:cNvSpPr>
          <p:nvPr>
            <p:ph idx="1"/>
          </p:nvPr>
        </p:nvSpPr>
        <p:spPr>
          <a:xfrm>
            <a:off x="838200" y="1692000"/>
            <a:ext cx="10515600" cy="4801789"/>
          </a:xfrm>
        </p:spPr>
        <p:txBody>
          <a:bodyPr>
            <a:normAutofit fontScale="70000" lnSpcReduction="20000"/>
          </a:bodyPr>
          <a:lstStyle/>
          <a:p>
            <a:r>
              <a:rPr lang="en-US" sz="4000" b="1" dirty="0"/>
              <a:t>Scholarship, Research, Creative Activity:  </a:t>
            </a:r>
            <a:r>
              <a:rPr lang="en-US" sz="4000" b="1" i="1" dirty="0"/>
              <a:t>Supporting</a:t>
            </a:r>
            <a:r>
              <a:rPr lang="en-US" sz="4000" b="1" dirty="0"/>
              <a:t> documents</a:t>
            </a:r>
          </a:p>
          <a:p>
            <a:endParaRPr lang="en-US" sz="4000" b="1" dirty="0"/>
          </a:p>
          <a:p>
            <a:pPr lvl="1">
              <a:buFont typeface="Wingdings" panose="05000000000000000000" pitchFamily="2" charset="2"/>
              <a:buChar char="ü"/>
            </a:pPr>
            <a:r>
              <a:rPr lang="en-US" sz="4000" dirty="0"/>
              <a:t>Copies of all publications</a:t>
            </a:r>
          </a:p>
          <a:p>
            <a:pPr lvl="1">
              <a:buFont typeface="Wingdings" panose="05000000000000000000" pitchFamily="2" charset="2"/>
              <a:buChar char="ü"/>
            </a:pPr>
            <a:endParaRPr lang="en-US" sz="4000" dirty="0"/>
          </a:p>
          <a:p>
            <a:pPr lvl="1">
              <a:buFont typeface="Wingdings" panose="05000000000000000000" pitchFamily="2" charset="2"/>
              <a:buChar char="ü"/>
            </a:pPr>
            <a:r>
              <a:rPr lang="en-US" sz="4000" dirty="0"/>
              <a:t>Book reviews, citations, other evidence of impact</a:t>
            </a:r>
          </a:p>
          <a:p>
            <a:pPr lvl="1">
              <a:buFont typeface="Wingdings" panose="05000000000000000000" pitchFamily="2" charset="2"/>
              <a:buChar char="ü"/>
            </a:pPr>
            <a:endParaRPr lang="en-US" sz="4000" dirty="0"/>
          </a:p>
          <a:p>
            <a:pPr lvl="1">
              <a:buFont typeface="Wingdings" panose="05000000000000000000" pitchFamily="2" charset="2"/>
              <a:buChar char="ü"/>
            </a:pPr>
            <a:r>
              <a:rPr lang="en-US" sz="4000" dirty="0"/>
              <a:t>If work is collaborative, co-author letters about your specific contribution</a:t>
            </a:r>
          </a:p>
          <a:p>
            <a:pPr lvl="1">
              <a:buFont typeface="Wingdings" panose="05000000000000000000" pitchFamily="2" charset="2"/>
              <a:buChar char="ü"/>
            </a:pPr>
            <a:endParaRPr lang="en-US" sz="4000" dirty="0"/>
          </a:p>
          <a:p>
            <a:pPr lvl="1">
              <a:buFont typeface="Wingdings" panose="05000000000000000000" pitchFamily="2" charset="2"/>
              <a:buChar char="ü"/>
            </a:pPr>
            <a:r>
              <a:rPr lang="en-US" sz="4000" dirty="0"/>
              <a:t>Research awards and honors</a:t>
            </a:r>
          </a:p>
          <a:p>
            <a:pPr lvl="1">
              <a:buFont typeface="Wingdings" panose="05000000000000000000" pitchFamily="2" charset="2"/>
              <a:buChar char="ü"/>
            </a:pPr>
            <a:endParaRPr lang="en-US" sz="4000" dirty="0"/>
          </a:p>
          <a:p>
            <a:pPr lvl="1">
              <a:buFont typeface="Wingdings" panose="05000000000000000000" pitchFamily="2" charset="2"/>
              <a:buChar char="ü"/>
            </a:pPr>
            <a:r>
              <a:rPr lang="en-US" sz="4000" dirty="0"/>
              <a:t>Recommendations for publication, other evidence of work in progress</a:t>
            </a:r>
          </a:p>
          <a:p>
            <a:endParaRPr lang="en-US" dirty="0"/>
          </a:p>
        </p:txBody>
      </p:sp>
      <p:sp>
        <p:nvSpPr>
          <p:cNvPr id="4" name="Slide Number Placeholder 3">
            <a:extLst>
              <a:ext uri="{FF2B5EF4-FFF2-40B4-BE49-F238E27FC236}">
                <a16:creationId xmlns:a16="http://schemas.microsoft.com/office/drawing/2014/main" id="{86D422D0-5F3A-5E4F-A18D-8587E5FDC556}"/>
              </a:ext>
            </a:extLst>
          </p:cNvPr>
          <p:cNvSpPr>
            <a:spLocks noGrp="1"/>
          </p:cNvSpPr>
          <p:nvPr>
            <p:ph type="sldNum" sz="quarter" idx="10"/>
          </p:nvPr>
        </p:nvSpPr>
        <p:spPr/>
        <p:txBody>
          <a:bodyPr/>
          <a:lstStyle/>
          <a:p>
            <a:fld id="{2BE017B6-6466-CA44-A203-DCC007137B39}" type="slidenum">
              <a:rPr lang="en-US" smtClean="0"/>
              <a:pPr/>
              <a:t>14</a:t>
            </a:fld>
            <a:endParaRPr lang="en-US" dirty="0"/>
          </a:p>
        </p:txBody>
      </p:sp>
      <p:sp>
        <p:nvSpPr>
          <p:cNvPr id="7" name="Title 2">
            <a:extLst>
              <a:ext uri="{FF2B5EF4-FFF2-40B4-BE49-F238E27FC236}">
                <a16:creationId xmlns:a16="http://schemas.microsoft.com/office/drawing/2014/main" id="{09EB1866-D353-3E43-8F10-F99BF395C0B8}"/>
              </a:ext>
            </a:extLst>
          </p:cNvPr>
          <p:cNvSpPr>
            <a:spLocks noGrp="1"/>
          </p:cNvSpPr>
          <p:nvPr>
            <p:ph type="title"/>
          </p:nvPr>
        </p:nvSpPr>
        <p:spPr>
          <a:xfrm>
            <a:off x="838200" y="0"/>
            <a:ext cx="10515600" cy="1325563"/>
          </a:xfrm>
        </p:spPr>
        <p:txBody>
          <a:bodyPr>
            <a:noAutofit/>
          </a:bodyPr>
          <a:lstStyle/>
          <a:p>
            <a:r>
              <a:rPr lang="en-US" sz="3600" dirty="0">
                <a:solidFill>
                  <a:srgbClr val="D41B2C"/>
                </a:solidFill>
              </a:rPr>
              <a:t>The Mid-Course Review Dossier: Appendices</a:t>
            </a:r>
          </a:p>
        </p:txBody>
      </p:sp>
    </p:spTree>
    <p:extLst>
      <p:ext uri="{BB962C8B-B14F-4D97-AF65-F5344CB8AC3E}">
        <p14:creationId xmlns:p14="http://schemas.microsoft.com/office/powerpoint/2010/main" val="307787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F76DF3-7770-EC40-A4E5-E2E9ADE2E645}"/>
              </a:ext>
            </a:extLst>
          </p:cNvPr>
          <p:cNvSpPr>
            <a:spLocks noGrp="1"/>
          </p:cNvSpPr>
          <p:nvPr>
            <p:ph idx="1"/>
          </p:nvPr>
        </p:nvSpPr>
        <p:spPr/>
        <p:txBody>
          <a:bodyPr>
            <a:normAutofit/>
          </a:bodyPr>
          <a:lstStyle/>
          <a:p>
            <a:r>
              <a:rPr lang="en-US" b="1" dirty="0"/>
              <a:t>Service:  </a:t>
            </a:r>
            <a:r>
              <a:rPr lang="en-US" b="1" i="1" dirty="0"/>
              <a:t>Supporting</a:t>
            </a:r>
            <a:r>
              <a:rPr lang="en-US" b="1" dirty="0"/>
              <a:t> documents </a:t>
            </a:r>
          </a:p>
          <a:p>
            <a:pPr>
              <a:spcBef>
                <a:spcPts val="400"/>
              </a:spcBef>
            </a:pPr>
            <a:endParaRPr lang="en-US" b="1" dirty="0"/>
          </a:p>
          <a:p>
            <a:pPr lvl="1">
              <a:buFont typeface="Wingdings" panose="05000000000000000000" pitchFamily="2" charset="2"/>
              <a:buChar char="ü"/>
            </a:pPr>
            <a:r>
              <a:rPr lang="en-US" sz="2800" dirty="0"/>
              <a:t>Evidence of committee-based contributions to dept/college/university</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Other contributions to dept/college/university</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Contributions related to your discipline outside of Northeastern</a:t>
            </a:r>
          </a:p>
          <a:p>
            <a:endParaRPr lang="en-US" dirty="0"/>
          </a:p>
        </p:txBody>
      </p:sp>
      <p:sp>
        <p:nvSpPr>
          <p:cNvPr id="3" name="Title 2">
            <a:extLst>
              <a:ext uri="{FF2B5EF4-FFF2-40B4-BE49-F238E27FC236}">
                <a16:creationId xmlns:a16="http://schemas.microsoft.com/office/drawing/2014/main" id="{F5D3586C-2EB8-864B-A86F-BC2BBAE9595A}"/>
              </a:ext>
            </a:extLst>
          </p:cNvPr>
          <p:cNvSpPr>
            <a:spLocks noGrp="1"/>
          </p:cNvSpPr>
          <p:nvPr>
            <p:ph type="title"/>
          </p:nvPr>
        </p:nvSpPr>
        <p:spPr>
          <a:xfrm>
            <a:off x="838200" y="0"/>
            <a:ext cx="11193966" cy="1325563"/>
          </a:xfrm>
        </p:spPr>
        <p:txBody>
          <a:bodyPr>
            <a:noAutofit/>
          </a:bodyPr>
          <a:lstStyle/>
          <a:p>
            <a:r>
              <a:rPr lang="en-US" sz="3600" dirty="0">
                <a:solidFill>
                  <a:srgbClr val="D41B2C"/>
                </a:solidFill>
              </a:rPr>
              <a:t>The Mid-Course Review Dossier: Appendices</a:t>
            </a:r>
          </a:p>
        </p:txBody>
      </p:sp>
      <p:sp>
        <p:nvSpPr>
          <p:cNvPr id="4" name="Slide Number Placeholder 3">
            <a:extLst>
              <a:ext uri="{FF2B5EF4-FFF2-40B4-BE49-F238E27FC236}">
                <a16:creationId xmlns:a16="http://schemas.microsoft.com/office/drawing/2014/main" id="{86D422D0-5F3A-5E4F-A18D-8587E5FDC556}"/>
              </a:ext>
            </a:extLst>
          </p:cNvPr>
          <p:cNvSpPr>
            <a:spLocks noGrp="1"/>
          </p:cNvSpPr>
          <p:nvPr>
            <p:ph type="sldNum" sz="quarter" idx="10"/>
          </p:nvPr>
        </p:nvSpPr>
        <p:spPr/>
        <p:txBody>
          <a:bodyPr/>
          <a:lstStyle/>
          <a:p>
            <a:fld id="{2BE017B6-6466-CA44-A203-DCC007137B39}" type="slidenum">
              <a:rPr lang="en-US" smtClean="0"/>
              <a:pPr/>
              <a:t>15</a:t>
            </a:fld>
            <a:endParaRPr lang="en-US" dirty="0"/>
          </a:p>
        </p:txBody>
      </p:sp>
    </p:spTree>
    <p:extLst>
      <p:ext uri="{BB962C8B-B14F-4D97-AF65-F5344CB8AC3E}">
        <p14:creationId xmlns:p14="http://schemas.microsoft.com/office/powerpoint/2010/main" val="2364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897E5-22E3-D843-A01B-95F6807F9C7C}"/>
              </a:ext>
            </a:extLst>
          </p:cNvPr>
          <p:cNvSpPr>
            <a:spLocks noGrp="1"/>
          </p:cNvSpPr>
          <p:nvPr>
            <p:ph idx="1"/>
          </p:nvPr>
        </p:nvSpPr>
        <p:spPr>
          <a:xfrm>
            <a:off x="838200" y="1692001"/>
            <a:ext cx="10515600" cy="4351338"/>
          </a:xfrm>
        </p:spPr>
        <p:txBody>
          <a:bodyPr/>
          <a:lstStyle/>
          <a:p>
            <a:r>
              <a:rPr lang="en-US" dirty="0"/>
              <a:t>A long start on the documentation needed for tenure.</a:t>
            </a:r>
          </a:p>
          <a:p>
            <a:pPr marL="0" indent="0">
              <a:buNone/>
            </a:pPr>
            <a:endParaRPr lang="en-US" dirty="0"/>
          </a:p>
          <a:p>
            <a:r>
              <a:rPr lang="en-US" dirty="0"/>
              <a:t>A chance to reconstruct any missing pieces now rather than at crunch time.</a:t>
            </a:r>
          </a:p>
          <a:p>
            <a:pPr marL="0" indent="0">
              <a:buNone/>
            </a:pPr>
            <a:endParaRPr lang="en-US" dirty="0"/>
          </a:p>
          <a:p>
            <a:r>
              <a:rPr lang="en-US" dirty="0"/>
              <a:t>An assessment of your record-keeping habits to make them serve you.</a:t>
            </a:r>
          </a:p>
          <a:p>
            <a:endParaRPr lang="en-US" dirty="0"/>
          </a:p>
        </p:txBody>
      </p:sp>
      <p:sp>
        <p:nvSpPr>
          <p:cNvPr id="3" name="Title 2">
            <a:extLst>
              <a:ext uri="{FF2B5EF4-FFF2-40B4-BE49-F238E27FC236}">
                <a16:creationId xmlns:a16="http://schemas.microsoft.com/office/drawing/2014/main" id="{FEB5FE6F-9A5C-1845-848D-E6F10C4F1DC0}"/>
              </a:ext>
            </a:extLst>
          </p:cNvPr>
          <p:cNvSpPr>
            <a:spLocks noGrp="1"/>
          </p:cNvSpPr>
          <p:nvPr>
            <p:ph type="title"/>
          </p:nvPr>
        </p:nvSpPr>
        <p:spPr>
          <a:xfrm>
            <a:off x="838200" y="53427"/>
            <a:ext cx="11439294" cy="1325563"/>
          </a:xfrm>
        </p:spPr>
        <p:txBody>
          <a:bodyPr>
            <a:noAutofit/>
          </a:bodyPr>
          <a:lstStyle/>
          <a:p>
            <a:r>
              <a:rPr lang="en-US" sz="3600" i="1" dirty="0">
                <a:solidFill>
                  <a:srgbClr val="D41B2C"/>
                </a:solidFill>
              </a:rPr>
              <a:t>WHAT</a:t>
            </a:r>
            <a:r>
              <a:rPr lang="en-US" sz="3600" dirty="0">
                <a:solidFill>
                  <a:srgbClr val="D41B2C"/>
                </a:solidFill>
              </a:rPr>
              <a:t> should I take away from the mid-course review?</a:t>
            </a:r>
            <a:endParaRPr lang="en-US" sz="2400" dirty="0">
              <a:solidFill>
                <a:srgbClr val="D41B2C"/>
              </a:solidFill>
            </a:endParaRPr>
          </a:p>
        </p:txBody>
      </p:sp>
      <p:sp>
        <p:nvSpPr>
          <p:cNvPr id="4" name="Slide Number Placeholder 3">
            <a:extLst>
              <a:ext uri="{FF2B5EF4-FFF2-40B4-BE49-F238E27FC236}">
                <a16:creationId xmlns:a16="http://schemas.microsoft.com/office/drawing/2014/main" id="{29F4DB46-6C8B-124E-B318-DC579ACD8591}"/>
              </a:ext>
            </a:extLst>
          </p:cNvPr>
          <p:cNvSpPr>
            <a:spLocks noGrp="1"/>
          </p:cNvSpPr>
          <p:nvPr>
            <p:ph type="sldNum" sz="quarter" idx="10"/>
          </p:nvPr>
        </p:nvSpPr>
        <p:spPr/>
        <p:txBody>
          <a:bodyPr/>
          <a:lstStyle/>
          <a:p>
            <a:fld id="{2BE017B6-6466-CA44-A203-DCC007137B39}" type="slidenum">
              <a:rPr lang="en-US" smtClean="0"/>
              <a:pPr/>
              <a:t>16</a:t>
            </a:fld>
            <a:endParaRPr lang="en-US" dirty="0"/>
          </a:p>
        </p:txBody>
      </p:sp>
    </p:spTree>
    <p:extLst>
      <p:ext uri="{BB962C8B-B14F-4D97-AF65-F5344CB8AC3E}">
        <p14:creationId xmlns:p14="http://schemas.microsoft.com/office/powerpoint/2010/main" val="287028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897E5-22E3-D843-A01B-95F6807F9C7C}"/>
              </a:ext>
            </a:extLst>
          </p:cNvPr>
          <p:cNvSpPr>
            <a:spLocks noGrp="1"/>
          </p:cNvSpPr>
          <p:nvPr>
            <p:ph idx="1"/>
          </p:nvPr>
        </p:nvSpPr>
        <p:spPr/>
        <p:txBody>
          <a:bodyPr/>
          <a:lstStyle/>
          <a:p>
            <a:r>
              <a:rPr lang="en-US" dirty="0"/>
              <a:t>A chance to stand back from your career to date and tell your story in your statements about teaching, research, and service.</a:t>
            </a:r>
          </a:p>
          <a:p>
            <a:endParaRPr lang="en-US" dirty="0"/>
          </a:p>
          <a:p>
            <a:r>
              <a:rPr lang="en-US" dirty="0"/>
              <a:t>Tell the committee and your dean about your </a:t>
            </a:r>
            <a:r>
              <a:rPr lang="en-US" b="1" dirty="0"/>
              <a:t>impact</a:t>
            </a:r>
            <a:r>
              <a:rPr lang="en-US" dirty="0"/>
              <a:t> in teaching and research.</a:t>
            </a:r>
          </a:p>
          <a:p>
            <a:endParaRPr lang="en-US" dirty="0"/>
          </a:p>
          <a:p>
            <a:r>
              <a:rPr lang="en-US" dirty="0"/>
              <a:t>In response, deeply considered advice on how your story is advancing towards tenure.  </a:t>
            </a:r>
            <a:r>
              <a:rPr lang="en-US" i="1" dirty="0"/>
              <a:t>Heed it carefully. </a:t>
            </a:r>
            <a:r>
              <a:rPr lang="en-US" sz="3200" i="1" dirty="0"/>
              <a:t> </a:t>
            </a:r>
          </a:p>
          <a:p>
            <a:endParaRPr lang="en-US" dirty="0"/>
          </a:p>
        </p:txBody>
      </p:sp>
      <p:sp>
        <p:nvSpPr>
          <p:cNvPr id="3" name="Title 2">
            <a:extLst>
              <a:ext uri="{FF2B5EF4-FFF2-40B4-BE49-F238E27FC236}">
                <a16:creationId xmlns:a16="http://schemas.microsoft.com/office/drawing/2014/main" id="{FEB5FE6F-9A5C-1845-848D-E6F10C4F1DC0}"/>
              </a:ext>
            </a:extLst>
          </p:cNvPr>
          <p:cNvSpPr>
            <a:spLocks noGrp="1"/>
          </p:cNvSpPr>
          <p:nvPr>
            <p:ph type="title"/>
          </p:nvPr>
        </p:nvSpPr>
        <p:spPr>
          <a:xfrm>
            <a:off x="838200" y="53427"/>
            <a:ext cx="11439294" cy="1325563"/>
          </a:xfrm>
        </p:spPr>
        <p:txBody>
          <a:bodyPr>
            <a:noAutofit/>
          </a:bodyPr>
          <a:lstStyle/>
          <a:p>
            <a:r>
              <a:rPr lang="en-US" sz="3200" i="1" dirty="0">
                <a:solidFill>
                  <a:srgbClr val="D41B2C"/>
                </a:solidFill>
              </a:rPr>
              <a:t>WHAT</a:t>
            </a:r>
            <a:r>
              <a:rPr lang="en-US" sz="3200" dirty="0">
                <a:solidFill>
                  <a:srgbClr val="D41B2C"/>
                </a:solidFill>
              </a:rPr>
              <a:t> should I take away from the mid-course review?</a:t>
            </a:r>
          </a:p>
        </p:txBody>
      </p:sp>
      <p:sp>
        <p:nvSpPr>
          <p:cNvPr id="4" name="Slide Number Placeholder 3">
            <a:extLst>
              <a:ext uri="{FF2B5EF4-FFF2-40B4-BE49-F238E27FC236}">
                <a16:creationId xmlns:a16="http://schemas.microsoft.com/office/drawing/2014/main" id="{29F4DB46-6C8B-124E-B318-DC579ACD8591}"/>
              </a:ext>
            </a:extLst>
          </p:cNvPr>
          <p:cNvSpPr>
            <a:spLocks noGrp="1"/>
          </p:cNvSpPr>
          <p:nvPr>
            <p:ph type="sldNum" sz="quarter" idx="10"/>
          </p:nvPr>
        </p:nvSpPr>
        <p:spPr/>
        <p:txBody>
          <a:bodyPr/>
          <a:lstStyle/>
          <a:p>
            <a:fld id="{2BE017B6-6466-CA44-A203-DCC007137B39}" type="slidenum">
              <a:rPr lang="en-US" smtClean="0"/>
              <a:pPr/>
              <a:t>17</a:t>
            </a:fld>
            <a:endParaRPr lang="en-US" dirty="0"/>
          </a:p>
        </p:txBody>
      </p:sp>
    </p:spTree>
    <p:extLst>
      <p:ext uri="{BB962C8B-B14F-4D97-AF65-F5344CB8AC3E}">
        <p14:creationId xmlns:p14="http://schemas.microsoft.com/office/powerpoint/2010/main" val="368293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EA961-20B2-324F-ACF2-CBBADBCAEA50}"/>
              </a:ext>
            </a:extLst>
          </p:cNvPr>
          <p:cNvSpPr>
            <a:spLocks noGrp="1"/>
          </p:cNvSpPr>
          <p:nvPr>
            <p:ph idx="1"/>
          </p:nvPr>
        </p:nvSpPr>
        <p:spPr>
          <a:xfrm>
            <a:off x="748430" y="1577472"/>
            <a:ext cx="10515600" cy="4351338"/>
          </a:xfrm>
        </p:spPr>
        <p:txBody>
          <a:bodyPr/>
          <a:lstStyle/>
          <a:p>
            <a:pPr marL="0" indent="0">
              <a:spcBef>
                <a:spcPts val="0"/>
              </a:spcBef>
              <a:buNone/>
            </a:pPr>
            <a:endParaRPr lang="en-US" dirty="0"/>
          </a:p>
          <a:p>
            <a:pPr lvl="1"/>
            <a:r>
              <a:rPr lang="en-US" sz="2800" b="1" dirty="0"/>
              <a:t>Sustainability of research agenda</a:t>
            </a:r>
          </a:p>
          <a:p>
            <a:pPr lvl="2">
              <a:buFont typeface="Wingdings" charset="2"/>
              <a:buChar char="Ø"/>
            </a:pPr>
            <a:r>
              <a:rPr lang="en-US" dirty="0"/>
              <a:t>External funding where appropriate </a:t>
            </a:r>
          </a:p>
          <a:p>
            <a:pPr lvl="2">
              <a:buFont typeface="Wingdings" charset="2"/>
              <a:buChar char="Ø"/>
            </a:pPr>
            <a:r>
              <a:rPr lang="en-US" dirty="0"/>
              <a:t>Timeline for realization of projects through publication</a:t>
            </a:r>
          </a:p>
          <a:p>
            <a:pPr lvl="2">
              <a:buFont typeface="Wingdings" charset="2"/>
              <a:buChar char="Ø"/>
            </a:pPr>
            <a:r>
              <a:rPr lang="en-US" dirty="0"/>
              <a:t>Pipeline of projects beyond dissertation research</a:t>
            </a:r>
          </a:p>
          <a:p>
            <a:pPr lvl="2">
              <a:buFont typeface="Wingdings" charset="2"/>
              <a:buChar char="Ø"/>
            </a:pPr>
            <a:r>
              <a:rPr lang="en-US" dirty="0"/>
              <a:t>Supervision of graduate students</a:t>
            </a:r>
          </a:p>
          <a:p>
            <a:pPr lvl="2">
              <a:buFont typeface="Wingdings" charset="2"/>
              <a:buChar char="Ø"/>
            </a:pPr>
            <a:endParaRPr lang="en-US" sz="1600" dirty="0"/>
          </a:p>
          <a:p>
            <a:pPr lvl="1"/>
            <a:r>
              <a:rPr lang="en-US" sz="2800" b="1" dirty="0"/>
              <a:t>Independence as investigator/scholar</a:t>
            </a:r>
          </a:p>
          <a:p>
            <a:pPr lvl="2">
              <a:buFont typeface="Wingdings" charset="2"/>
              <a:buChar char="Ø"/>
            </a:pPr>
            <a:r>
              <a:rPr lang="en-US" dirty="0"/>
              <a:t>Lead authorship</a:t>
            </a:r>
          </a:p>
          <a:p>
            <a:pPr lvl="2">
              <a:buFont typeface="Wingdings" charset="2"/>
              <a:buChar char="Ø"/>
            </a:pPr>
            <a:r>
              <a:rPr lang="en-US" dirty="0"/>
              <a:t>Networks developing beyond dissertation director</a:t>
            </a:r>
          </a:p>
          <a:p>
            <a:pPr marL="0" indent="0">
              <a:buNone/>
            </a:pPr>
            <a:endParaRPr lang="en-US" dirty="0"/>
          </a:p>
        </p:txBody>
      </p:sp>
      <p:sp>
        <p:nvSpPr>
          <p:cNvPr id="3" name="Title 2">
            <a:extLst>
              <a:ext uri="{FF2B5EF4-FFF2-40B4-BE49-F238E27FC236}">
                <a16:creationId xmlns:a16="http://schemas.microsoft.com/office/drawing/2014/main" id="{770F4712-55FE-1149-ADC0-D2DE55138548}"/>
              </a:ext>
            </a:extLst>
          </p:cNvPr>
          <p:cNvSpPr>
            <a:spLocks noGrp="1"/>
          </p:cNvSpPr>
          <p:nvPr>
            <p:ph type="title"/>
          </p:nvPr>
        </p:nvSpPr>
        <p:spPr>
          <a:xfrm>
            <a:off x="150312" y="302417"/>
            <a:ext cx="11711836" cy="1325563"/>
          </a:xfrm>
        </p:spPr>
        <p:txBody>
          <a:bodyPr>
            <a:normAutofit/>
          </a:bodyPr>
          <a:lstStyle/>
          <a:p>
            <a:r>
              <a:rPr lang="en-US" sz="4200" dirty="0">
                <a:solidFill>
                  <a:srgbClr val="D41B2C"/>
                </a:solidFill>
              </a:rPr>
              <a:t>Mid-Course Review as Inflection Point for Research</a:t>
            </a:r>
          </a:p>
        </p:txBody>
      </p:sp>
      <p:sp>
        <p:nvSpPr>
          <p:cNvPr id="4" name="Slide Number Placeholder 3">
            <a:extLst>
              <a:ext uri="{FF2B5EF4-FFF2-40B4-BE49-F238E27FC236}">
                <a16:creationId xmlns:a16="http://schemas.microsoft.com/office/drawing/2014/main" id="{82920BAE-E05A-5F47-917F-70AC5BD6EA8E}"/>
              </a:ext>
            </a:extLst>
          </p:cNvPr>
          <p:cNvSpPr>
            <a:spLocks noGrp="1"/>
          </p:cNvSpPr>
          <p:nvPr>
            <p:ph type="sldNum" sz="quarter" idx="10"/>
          </p:nvPr>
        </p:nvSpPr>
        <p:spPr/>
        <p:txBody>
          <a:bodyPr/>
          <a:lstStyle/>
          <a:p>
            <a:fld id="{2BE017B6-6466-CA44-A203-DCC007137B39}" type="slidenum">
              <a:rPr lang="en-US" smtClean="0"/>
              <a:pPr/>
              <a:t>18</a:t>
            </a:fld>
            <a:endParaRPr lang="en-US" dirty="0"/>
          </a:p>
        </p:txBody>
      </p:sp>
    </p:spTree>
    <p:extLst>
      <p:ext uri="{BB962C8B-B14F-4D97-AF65-F5344CB8AC3E}">
        <p14:creationId xmlns:p14="http://schemas.microsoft.com/office/powerpoint/2010/main" val="301274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EA961-20B2-324F-ACF2-CBBADBCAEA50}"/>
              </a:ext>
            </a:extLst>
          </p:cNvPr>
          <p:cNvSpPr>
            <a:spLocks noGrp="1"/>
          </p:cNvSpPr>
          <p:nvPr>
            <p:ph idx="1"/>
          </p:nvPr>
        </p:nvSpPr>
        <p:spPr>
          <a:xfrm>
            <a:off x="797664" y="1577472"/>
            <a:ext cx="10515600" cy="4351338"/>
          </a:xfrm>
        </p:spPr>
        <p:txBody>
          <a:bodyPr>
            <a:normAutofit/>
          </a:bodyPr>
          <a:lstStyle/>
          <a:p>
            <a:pPr marL="0" indent="0">
              <a:spcBef>
                <a:spcPts val="0"/>
              </a:spcBef>
              <a:buNone/>
            </a:pPr>
            <a:endParaRPr lang="en-US" dirty="0"/>
          </a:p>
          <a:p>
            <a:pPr lvl="1"/>
            <a:r>
              <a:rPr lang="en-US" sz="2800" b="1" dirty="0"/>
              <a:t>Trajectory of educational contributions </a:t>
            </a:r>
          </a:p>
          <a:p>
            <a:pPr lvl="2">
              <a:buFont typeface="Wingdings" panose="05000000000000000000" pitchFamily="2" charset="2"/>
              <a:buChar char="Ø"/>
            </a:pPr>
            <a:r>
              <a:rPr lang="en-US" dirty="0"/>
              <a:t>Slope and quality of teaching evaluations</a:t>
            </a:r>
          </a:p>
          <a:p>
            <a:pPr lvl="2">
              <a:buFont typeface="Wingdings" panose="05000000000000000000" pitchFamily="2" charset="2"/>
              <a:buChar char="Ø"/>
            </a:pPr>
            <a:r>
              <a:rPr lang="en-US" dirty="0"/>
              <a:t>Contribution to curricular innovation</a:t>
            </a:r>
          </a:p>
          <a:p>
            <a:pPr lvl="2">
              <a:buFont typeface="Wingdings" panose="05000000000000000000" pitchFamily="2" charset="2"/>
              <a:buChar char="Ø"/>
            </a:pPr>
            <a:r>
              <a:rPr lang="en-US" dirty="0"/>
              <a:t>Work with students outside the classroom</a:t>
            </a:r>
          </a:p>
          <a:p>
            <a:pPr lvl="2">
              <a:buFont typeface="Wingdings" panose="05000000000000000000" pitchFamily="2" charset="2"/>
              <a:buChar char="Ø"/>
            </a:pPr>
            <a:endParaRPr lang="en-US" sz="1800" dirty="0"/>
          </a:p>
          <a:p>
            <a:pPr lvl="1"/>
            <a:r>
              <a:rPr lang="en-US" sz="2800" b="1" dirty="0"/>
              <a:t>Trajectory of university and professional citizenship</a:t>
            </a:r>
          </a:p>
          <a:p>
            <a:pPr lvl="2">
              <a:buFont typeface="Wingdings" panose="05000000000000000000" pitchFamily="2" charset="2"/>
              <a:buChar char="Ø"/>
            </a:pPr>
            <a:r>
              <a:rPr lang="en-US" dirty="0"/>
              <a:t>Entry into academically based, influential professional service </a:t>
            </a:r>
          </a:p>
          <a:p>
            <a:pPr lvl="2">
              <a:buFont typeface="Wingdings" panose="05000000000000000000" pitchFamily="2" charset="2"/>
              <a:buChar char="Ø"/>
            </a:pPr>
            <a:r>
              <a:rPr lang="en-US" dirty="0"/>
              <a:t>Slope of involvement in department, college, university</a:t>
            </a:r>
          </a:p>
          <a:p>
            <a:pPr lvl="2">
              <a:buFont typeface="Wingdings" panose="05000000000000000000" pitchFamily="2" charset="2"/>
              <a:buChar char="Ø"/>
            </a:pPr>
            <a:r>
              <a:rPr lang="en-US" dirty="0"/>
              <a:t>Emphasis on quality and impact</a:t>
            </a:r>
          </a:p>
          <a:p>
            <a:pPr marL="0" indent="0">
              <a:buNone/>
            </a:pPr>
            <a:endParaRPr lang="en-US" dirty="0"/>
          </a:p>
        </p:txBody>
      </p:sp>
      <p:sp>
        <p:nvSpPr>
          <p:cNvPr id="3" name="Title 2">
            <a:extLst>
              <a:ext uri="{FF2B5EF4-FFF2-40B4-BE49-F238E27FC236}">
                <a16:creationId xmlns:a16="http://schemas.microsoft.com/office/drawing/2014/main" id="{770F4712-55FE-1149-ADC0-D2DE55138548}"/>
              </a:ext>
            </a:extLst>
          </p:cNvPr>
          <p:cNvSpPr>
            <a:spLocks noGrp="1"/>
          </p:cNvSpPr>
          <p:nvPr>
            <p:ph type="title"/>
          </p:nvPr>
        </p:nvSpPr>
        <p:spPr>
          <a:xfrm>
            <a:off x="237995" y="302417"/>
            <a:ext cx="11954005" cy="1325563"/>
          </a:xfrm>
        </p:spPr>
        <p:txBody>
          <a:bodyPr>
            <a:normAutofit/>
          </a:bodyPr>
          <a:lstStyle/>
          <a:p>
            <a:r>
              <a:rPr lang="en-US" sz="3700" dirty="0">
                <a:solidFill>
                  <a:srgbClr val="D41B2C"/>
                </a:solidFill>
              </a:rPr>
              <a:t>Mid-Course Review as Inflection Point for Teaching/Service</a:t>
            </a:r>
          </a:p>
        </p:txBody>
      </p:sp>
      <p:sp>
        <p:nvSpPr>
          <p:cNvPr id="4" name="Slide Number Placeholder 3">
            <a:extLst>
              <a:ext uri="{FF2B5EF4-FFF2-40B4-BE49-F238E27FC236}">
                <a16:creationId xmlns:a16="http://schemas.microsoft.com/office/drawing/2014/main" id="{82920BAE-E05A-5F47-917F-70AC5BD6EA8E}"/>
              </a:ext>
            </a:extLst>
          </p:cNvPr>
          <p:cNvSpPr>
            <a:spLocks noGrp="1"/>
          </p:cNvSpPr>
          <p:nvPr>
            <p:ph type="sldNum" sz="quarter" idx="10"/>
          </p:nvPr>
        </p:nvSpPr>
        <p:spPr/>
        <p:txBody>
          <a:bodyPr/>
          <a:lstStyle/>
          <a:p>
            <a:fld id="{2BE017B6-6466-CA44-A203-DCC007137B39}" type="slidenum">
              <a:rPr lang="en-US" smtClean="0"/>
              <a:pPr/>
              <a:t>19</a:t>
            </a:fld>
            <a:endParaRPr lang="en-US" dirty="0"/>
          </a:p>
        </p:txBody>
      </p:sp>
    </p:spTree>
    <p:extLst>
      <p:ext uri="{BB962C8B-B14F-4D97-AF65-F5344CB8AC3E}">
        <p14:creationId xmlns:p14="http://schemas.microsoft.com/office/powerpoint/2010/main" val="10305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8B5F6A-493B-1049-BD15-EB1EE64CABD6}"/>
              </a:ext>
            </a:extLst>
          </p:cNvPr>
          <p:cNvSpPr>
            <a:spLocks noGrp="1"/>
          </p:cNvSpPr>
          <p:nvPr>
            <p:ph idx="1"/>
          </p:nvPr>
        </p:nvSpPr>
        <p:spPr>
          <a:xfrm>
            <a:off x="838200" y="1928370"/>
            <a:ext cx="10515600" cy="4351338"/>
          </a:xfrm>
        </p:spPr>
        <p:txBody>
          <a:bodyPr/>
          <a:lstStyle/>
          <a:p>
            <a:pPr>
              <a:spcBef>
                <a:spcPts val="1128"/>
              </a:spcBef>
            </a:pPr>
            <a:r>
              <a:rPr lang="en-US" dirty="0"/>
              <a:t>A review of your work that takes place in the spring of the third year or early in the fourth year of the tenure clock.</a:t>
            </a:r>
          </a:p>
          <a:p>
            <a:pPr>
              <a:spcBef>
                <a:spcPts val="1128"/>
              </a:spcBef>
            </a:pPr>
            <a:endParaRPr lang="en-US" dirty="0"/>
          </a:p>
          <a:p>
            <a:pPr>
              <a:spcBef>
                <a:spcPts val="1128"/>
              </a:spcBef>
            </a:pPr>
            <a:r>
              <a:rPr lang="en-US" dirty="0"/>
              <a:t>Like the annual review, assesses tenure-track faculty member’s progress in all three areas of performance required for tenure consideration—teaching, scholarship, and service.</a:t>
            </a:r>
          </a:p>
          <a:p>
            <a:endParaRPr lang="en-US" dirty="0"/>
          </a:p>
        </p:txBody>
      </p:sp>
      <p:sp>
        <p:nvSpPr>
          <p:cNvPr id="5" name="Title 4">
            <a:extLst>
              <a:ext uri="{FF2B5EF4-FFF2-40B4-BE49-F238E27FC236}">
                <a16:creationId xmlns:a16="http://schemas.microsoft.com/office/drawing/2014/main" id="{BEA3E747-34CD-0F40-B77F-9F40CC05A58B}"/>
              </a:ext>
            </a:extLst>
          </p:cNvPr>
          <p:cNvSpPr>
            <a:spLocks noGrp="1"/>
          </p:cNvSpPr>
          <p:nvPr>
            <p:ph type="title"/>
          </p:nvPr>
        </p:nvSpPr>
        <p:spPr/>
        <p:txBody>
          <a:bodyPr>
            <a:normAutofit/>
          </a:bodyPr>
          <a:lstStyle/>
          <a:p>
            <a:r>
              <a:rPr lang="en-US" i="1" dirty="0">
                <a:solidFill>
                  <a:srgbClr val="D41B2C"/>
                </a:solidFill>
              </a:rPr>
              <a:t>WHAT</a:t>
            </a:r>
            <a:r>
              <a:rPr lang="en-US" dirty="0">
                <a:solidFill>
                  <a:srgbClr val="D41B2C"/>
                </a:solidFill>
              </a:rPr>
              <a:t> is the Mid-Course Review?</a:t>
            </a:r>
          </a:p>
        </p:txBody>
      </p:sp>
      <p:sp>
        <p:nvSpPr>
          <p:cNvPr id="3" name="Slide Number Placeholder 2">
            <a:extLst>
              <a:ext uri="{FF2B5EF4-FFF2-40B4-BE49-F238E27FC236}">
                <a16:creationId xmlns:a16="http://schemas.microsoft.com/office/drawing/2014/main" id="{A2CE7F42-E80C-904E-9196-9CC183B48922}"/>
              </a:ext>
            </a:extLst>
          </p:cNvPr>
          <p:cNvSpPr>
            <a:spLocks noGrp="1"/>
          </p:cNvSpPr>
          <p:nvPr>
            <p:ph type="sldNum" sz="quarter" idx="10"/>
          </p:nvPr>
        </p:nvSpPr>
        <p:spPr/>
        <p:txBody>
          <a:bodyPr/>
          <a:lstStyle/>
          <a:p>
            <a:fld id="{2BE017B6-6466-CA44-A203-DCC007137B39}" type="slidenum">
              <a:rPr lang="en-US" smtClean="0"/>
              <a:pPr/>
              <a:t>2</a:t>
            </a:fld>
            <a:endParaRPr lang="en-US" dirty="0"/>
          </a:p>
        </p:txBody>
      </p:sp>
    </p:spTree>
    <p:extLst>
      <p:ext uri="{BB962C8B-B14F-4D97-AF65-F5344CB8AC3E}">
        <p14:creationId xmlns:p14="http://schemas.microsoft.com/office/powerpoint/2010/main" val="114165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B1AB0B-3C09-0545-955C-533AF6E724F5}"/>
              </a:ext>
            </a:extLst>
          </p:cNvPr>
          <p:cNvSpPr>
            <a:spLocks noGrp="1"/>
          </p:cNvSpPr>
          <p:nvPr>
            <p:ph idx="1"/>
          </p:nvPr>
        </p:nvSpPr>
        <p:spPr/>
        <p:txBody>
          <a:bodyPr/>
          <a:lstStyle/>
          <a:p>
            <a:pPr marL="0" indent="0">
              <a:spcAft>
                <a:spcPts val="1200"/>
              </a:spcAft>
              <a:buNone/>
            </a:pPr>
            <a:r>
              <a:rPr lang="en-US" i="1" dirty="0"/>
              <a:t>To summarize:</a:t>
            </a:r>
          </a:p>
          <a:p>
            <a:r>
              <a:rPr lang="en-US" dirty="0"/>
              <a:t>The mid-course review is a time to show (and show off) the work you’ve done over your first 3 years.</a:t>
            </a:r>
          </a:p>
          <a:p>
            <a:endParaRPr lang="en-US" dirty="0"/>
          </a:p>
          <a:p>
            <a:r>
              <a:rPr lang="en-US" dirty="0"/>
              <a:t>You get a review by your department colleagues who let you know how you are doing on your path toward tenure.</a:t>
            </a:r>
          </a:p>
          <a:p>
            <a:endParaRPr lang="en-US" dirty="0"/>
          </a:p>
          <a:p>
            <a:r>
              <a:rPr lang="en-US" dirty="0"/>
              <a:t>It’s your dress rehearsal.</a:t>
            </a:r>
          </a:p>
          <a:p>
            <a:endParaRPr lang="en-US" dirty="0"/>
          </a:p>
        </p:txBody>
      </p:sp>
      <p:sp>
        <p:nvSpPr>
          <p:cNvPr id="3" name="Title 2">
            <a:extLst>
              <a:ext uri="{FF2B5EF4-FFF2-40B4-BE49-F238E27FC236}">
                <a16:creationId xmlns:a16="http://schemas.microsoft.com/office/drawing/2014/main" id="{D2118CE4-27BD-954D-8159-3C703241F06A}"/>
              </a:ext>
            </a:extLst>
          </p:cNvPr>
          <p:cNvSpPr>
            <a:spLocks noGrp="1"/>
          </p:cNvSpPr>
          <p:nvPr>
            <p:ph type="title"/>
          </p:nvPr>
        </p:nvSpPr>
        <p:spPr/>
        <p:txBody>
          <a:bodyPr>
            <a:normAutofit/>
          </a:bodyPr>
          <a:lstStyle/>
          <a:p>
            <a:r>
              <a:rPr lang="en-US" dirty="0">
                <a:solidFill>
                  <a:srgbClr val="D41B2C"/>
                </a:solidFill>
              </a:rPr>
              <a:t>Mid-Course Review</a:t>
            </a:r>
          </a:p>
        </p:txBody>
      </p:sp>
      <p:sp>
        <p:nvSpPr>
          <p:cNvPr id="4" name="Slide Number Placeholder 3">
            <a:extLst>
              <a:ext uri="{FF2B5EF4-FFF2-40B4-BE49-F238E27FC236}">
                <a16:creationId xmlns:a16="http://schemas.microsoft.com/office/drawing/2014/main" id="{75D5444F-EB4D-BC45-A4E6-C86AC0903597}"/>
              </a:ext>
            </a:extLst>
          </p:cNvPr>
          <p:cNvSpPr>
            <a:spLocks noGrp="1"/>
          </p:cNvSpPr>
          <p:nvPr>
            <p:ph type="sldNum" sz="quarter" idx="10"/>
          </p:nvPr>
        </p:nvSpPr>
        <p:spPr/>
        <p:txBody>
          <a:bodyPr/>
          <a:lstStyle/>
          <a:p>
            <a:fld id="{2BE017B6-6466-CA44-A203-DCC007137B39}" type="slidenum">
              <a:rPr lang="en-US" smtClean="0"/>
              <a:pPr/>
              <a:t>20</a:t>
            </a:fld>
            <a:endParaRPr lang="en-US" dirty="0"/>
          </a:p>
        </p:txBody>
      </p:sp>
    </p:spTree>
    <p:extLst>
      <p:ext uri="{BB962C8B-B14F-4D97-AF65-F5344CB8AC3E}">
        <p14:creationId xmlns:p14="http://schemas.microsoft.com/office/powerpoint/2010/main" val="238428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prstGeom prst="rect">
            <a:avLst/>
          </a:prstGeom>
        </p:spPr>
        <p:txBody>
          <a:bodyPr/>
          <a:lstStyle>
            <a:defPPr>
              <a:defRPr lang="en-US"/>
            </a:defPPr>
            <a:lvl1pPr algn="ct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defRPr/>
            </a:pPr>
            <a:fld id="{65D9099F-02DB-456B-A27B-F025FA90A5EB}" type="slidenum">
              <a:rPr lang="en-US" smtClean="0"/>
              <a:pPr>
                <a:defRPr/>
              </a:pPr>
              <a:t>21</a:t>
            </a:fld>
            <a:endParaRPr lang="en-US" sz="1400"/>
          </a:p>
        </p:txBody>
      </p:sp>
      <p:sp>
        <p:nvSpPr>
          <p:cNvPr id="2" name="Content Placeholder 1"/>
          <p:cNvSpPr>
            <a:spLocks noGrp="1"/>
          </p:cNvSpPr>
          <p:nvPr>
            <p:ph idx="4294967295"/>
          </p:nvPr>
        </p:nvSpPr>
        <p:spPr>
          <a:xfrm>
            <a:off x="3962400" y="1641475"/>
            <a:ext cx="8229600" cy="4525963"/>
          </a:xfrm>
        </p:spPr>
        <p:txBody>
          <a:bodyPr/>
          <a:lstStyle/>
          <a:p>
            <a:pPr algn="ctr"/>
            <a:endParaRPr lang="en-US" dirty="0"/>
          </a:p>
          <a:p>
            <a:pPr algn="ctr"/>
            <a:endParaRPr lang="en-US" dirty="0"/>
          </a:p>
        </p:txBody>
      </p:sp>
      <p:sp>
        <p:nvSpPr>
          <p:cNvPr id="4" name="Title 3"/>
          <p:cNvSpPr>
            <a:spLocks noGrp="1"/>
          </p:cNvSpPr>
          <p:nvPr>
            <p:ph type="ctrTitle" idx="4294967295"/>
          </p:nvPr>
        </p:nvSpPr>
        <p:spPr>
          <a:xfrm>
            <a:off x="0" y="301625"/>
            <a:ext cx="10515600" cy="1325563"/>
          </a:xfrm>
        </p:spPr>
        <p:txBody>
          <a:bodyPr>
            <a:normAutofit fontScale="90000"/>
          </a:bodyPr>
          <a:lstStyle/>
          <a:p>
            <a:br>
              <a:rPr lang="en-US" dirty="0">
                <a:latin typeface="Calibri" panose="020F0502020204030204" pitchFamily="34" charset="0"/>
                <a:cs typeface="Calibri" panose="020F0502020204030204" pitchFamily="34" charset="0"/>
              </a:rPr>
            </a:br>
            <a:endParaRPr lang="en-US" sz="66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831" y="1663775"/>
            <a:ext cx="9144000" cy="4503420"/>
          </a:xfrm>
          <a:prstGeom prst="rect">
            <a:avLst/>
          </a:prstGeom>
        </p:spPr>
      </p:pic>
      <p:sp>
        <p:nvSpPr>
          <p:cNvPr id="5" name="Rectangle 4"/>
          <p:cNvSpPr/>
          <p:nvPr/>
        </p:nvSpPr>
        <p:spPr>
          <a:xfrm>
            <a:off x="3543300" y="572994"/>
            <a:ext cx="5905500" cy="1015663"/>
          </a:xfrm>
          <a:prstGeom prst="rect">
            <a:avLst/>
          </a:prstGeom>
        </p:spPr>
        <p:txBody>
          <a:bodyPr wrap="square">
            <a:spAutoFit/>
          </a:bodyPr>
          <a:lstStyle/>
          <a:p>
            <a:r>
              <a:rPr lang="en-US" sz="6000" b="1" dirty="0">
                <a:solidFill>
                  <a:srgbClr val="C12030"/>
                </a:solidFill>
                <a:latin typeface="Helvetica"/>
                <a:ea typeface="+mj-ea"/>
                <a:cs typeface="+mj-cs"/>
              </a:rPr>
              <a:t>QUESTIONS?</a:t>
            </a:r>
            <a:endParaRPr lang="en-US" dirty="0"/>
          </a:p>
        </p:txBody>
      </p:sp>
    </p:spTree>
    <p:extLst>
      <p:ext uri="{BB962C8B-B14F-4D97-AF65-F5344CB8AC3E}">
        <p14:creationId xmlns:p14="http://schemas.microsoft.com/office/powerpoint/2010/main" val="227585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5A8C1A-6351-8A4A-992A-D2AB70BFC5DC}"/>
              </a:ext>
            </a:extLst>
          </p:cNvPr>
          <p:cNvSpPr>
            <a:spLocks noGrp="1"/>
          </p:cNvSpPr>
          <p:nvPr>
            <p:ph idx="1"/>
          </p:nvPr>
        </p:nvSpPr>
        <p:spPr/>
        <p:txBody>
          <a:bodyPr/>
          <a:lstStyle/>
          <a:p>
            <a:pPr marL="0" indent="0">
              <a:buNone/>
            </a:pPr>
            <a:r>
              <a:rPr lang="en-US" dirty="0"/>
              <a:t>Please fill out the evaluation survey found on your chair. Thank you.</a:t>
            </a:r>
          </a:p>
        </p:txBody>
      </p:sp>
      <p:sp>
        <p:nvSpPr>
          <p:cNvPr id="3" name="Title 2">
            <a:extLst>
              <a:ext uri="{FF2B5EF4-FFF2-40B4-BE49-F238E27FC236}">
                <a16:creationId xmlns:a16="http://schemas.microsoft.com/office/drawing/2014/main" id="{2ACF98E5-3871-E949-B4EC-146F921688A5}"/>
              </a:ext>
            </a:extLst>
          </p:cNvPr>
          <p:cNvSpPr>
            <a:spLocks noGrp="1"/>
          </p:cNvSpPr>
          <p:nvPr>
            <p:ph type="title"/>
          </p:nvPr>
        </p:nvSpPr>
        <p:spPr/>
        <p:txBody>
          <a:bodyPr/>
          <a:lstStyle/>
          <a:p>
            <a:r>
              <a:rPr lang="en-US" dirty="0"/>
              <a:t>Evaluation Survey</a:t>
            </a:r>
          </a:p>
        </p:txBody>
      </p:sp>
      <p:sp>
        <p:nvSpPr>
          <p:cNvPr id="4" name="Slide Number Placeholder 3">
            <a:extLst>
              <a:ext uri="{FF2B5EF4-FFF2-40B4-BE49-F238E27FC236}">
                <a16:creationId xmlns:a16="http://schemas.microsoft.com/office/drawing/2014/main" id="{AE242ED7-1044-F042-8049-5FC92B89F53E}"/>
              </a:ext>
            </a:extLst>
          </p:cNvPr>
          <p:cNvSpPr>
            <a:spLocks noGrp="1"/>
          </p:cNvSpPr>
          <p:nvPr>
            <p:ph type="sldNum" sz="quarter" idx="10"/>
          </p:nvPr>
        </p:nvSpPr>
        <p:spPr/>
        <p:txBody>
          <a:bodyPr/>
          <a:lstStyle/>
          <a:p>
            <a:fld id="{2BE017B6-6466-CA44-A203-DCC007137B39}" type="slidenum">
              <a:rPr lang="en-US" smtClean="0"/>
              <a:pPr/>
              <a:t>22</a:t>
            </a:fld>
            <a:endParaRPr lang="en-US" dirty="0"/>
          </a:p>
        </p:txBody>
      </p:sp>
    </p:spTree>
    <p:extLst>
      <p:ext uri="{BB962C8B-B14F-4D97-AF65-F5344CB8AC3E}">
        <p14:creationId xmlns:p14="http://schemas.microsoft.com/office/powerpoint/2010/main" val="295051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8B5F6A-493B-1049-BD15-EB1EE64CABD6}"/>
              </a:ext>
            </a:extLst>
          </p:cNvPr>
          <p:cNvSpPr>
            <a:spLocks noGrp="1"/>
          </p:cNvSpPr>
          <p:nvPr>
            <p:ph idx="1"/>
          </p:nvPr>
        </p:nvSpPr>
        <p:spPr/>
        <p:txBody>
          <a:bodyPr/>
          <a:lstStyle/>
          <a:p>
            <a:pPr>
              <a:spcBef>
                <a:spcPts val="1128"/>
              </a:spcBef>
            </a:pPr>
            <a:r>
              <a:rPr lang="en-US" dirty="0"/>
              <a:t>The review is conducted by unit tenure committee based on a dossier of work to date in format of the final tenure dossier.</a:t>
            </a:r>
          </a:p>
          <a:p>
            <a:pPr>
              <a:spcBef>
                <a:spcPts val="1128"/>
              </a:spcBef>
            </a:pPr>
            <a:endParaRPr lang="en-US" dirty="0"/>
          </a:p>
          <a:p>
            <a:pPr>
              <a:spcBef>
                <a:spcPts val="1128"/>
              </a:spcBef>
            </a:pPr>
            <a:r>
              <a:rPr lang="en-US" dirty="0"/>
              <a:t>Committee writes report which you and the college dean receive.</a:t>
            </a:r>
          </a:p>
          <a:p>
            <a:pPr>
              <a:spcBef>
                <a:spcPts val="1128"/>
              </a:spcBef>
            </a:pPr>
            <a:endParaRPr lang="en-US" dirty="0"/>
          </a:p>
          <a:p>
            <a:pPr>
              <a:spcBef>
                <a:spcPts val="1128"/>
              </a:spcBef>
            </a:pPr>
            <a:r>
              <a:rPr lang="en-US" dirty="0"/>
              <a:t>Outcome:  Recommendation for reappointment (may be with additional review) or non-reappointment by the dean.</a:t>
            </a:r>
          </a:p>
          <a:p>
            <a:pPr marL="0" indent="0">
              <a:buNone/>
            </a:pPr>
            <a:endParaRPr lang="en-US" dirty="0"/>
          </a:p>
        </p:txBody>
      </p:sp>
      <p:sp>
        <p:nvSpPr>
          <p:cNvPr id="5" name="Title 4">
            <a:extLst>
              <a:ext uri="{FF2B5EF4-FFF2-40B4-BE49-F238E27FC236}">
                <a16:creationId xmlns:a16="http://schemas.microsoft.com/office/drawing/2014/main" id="{BEA3E747-34CD-0F40-B77F-9F40CC05A58B}"/>
              </a:ext>
            </a:extLst>
          </p:cNvPr>
          <p:cNvSpPr>
            <a:spLocks noGrp="1"/>
          </p:cNvSpPr>
          <p:nvPr>
            <p:ph type="title"/>
          </p:nvPr>
        </p:nvSpPr>
        <p:spPr/>
        <p:txBody>
          <a:bodyPr>
            <a:normAutofit/>
          </a:bodyPr>
          <a:lstStyle/>
          <a:p>
            <a:r>
              <a:rPr lang="en-US" i="1" dirty="0">
                <a:solidFill>
                  <a:srgbClr val="D41B2C"/>
                </a:solidFill>
              </a:rPr>
              <a:t>Process of </a:t>
            </a:r>
            <a:r>
              <a:rPr lang="en-US" dirty="0">
                <a:solidFill>
                  <a:srgbClr val="D41B2C"/>
                </a:solidFill>
              </a:rPr>
              <a:t>the Mid-Course Review</a:t>
            </a:r>
          </a:p>
        </p:txBody>
      </p:sp>
      <p:sp>
        <p:nvSpPr>
          <p:cNvPr id="3" name="Slide Number Placeholder 2">
            <a:extLst>
              <a:ext uri="{FF2B5EF4-FFF2-40B4-BE49-F238E27FC236}">
                <a16:creationId xmlns:a16="http://schemas.microsoft.com/office/drawing/2014/main" id="{A2CE7F42-E80C-904E-9196-9CC183B48922}"/>
              </a:ext>
            </a:extLst>
          </p:cNvPr>
          <p:cNvSpPr>
            <a:spLocks noGrp="1"/>
          </p:cNvSpPr>
          <p:nvPr>
            <p:ph type="sldNum" sz="quarter" idx="10"/>
          </p:nvPr>
        </p:nvSpPr>
        <p:spPr/>
        <p:txBody>
          <a:bodyPr/>
          <a:lstStyle/>
          <a:p>
            <a:fld id="{2BE017B6-6466-CA44-A203-DCC007137B39}" type="slidenum">
              <a:rPr lang="en-US" smtClean="0"/>
              <a:pPr/>
              <a:t>3</a:t>
            </a:fld>
            <a:endParaRPr lang="en-US" dirty="0"/>
          </a:p>
        </p:txBody>
      </p:sp>
    </p:spTree>
    <p:extLst>
      <p:ext uri="{BB962C8B-B14F-4D97-AF65-F5344CB8AC3E}">
        <p14:creationId xmlns:p14="http://schemas.microsoft.com/office/powerpoint/2010/main" val="109140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84492"/>
            <a:ext cx="9795933" cy="4582919"/>
          </a:xfrm>
        </p:spPr>
        <p:txBody>
          <a:bodyPr>
            <a:normAutofit fontScale="92500"/>
          </a:bodyPr>
          <a:lstStyle/>
          <a:p>
            <a:pPr marL="0" indent="0">
              <a:buNone/>
            </a:pPr>
            <a:r>
              <a:rPr lang="en-US" cap="all" dirty="0"/>
              <a:t>PRE-TENURE REVIEW</a:t>
            </a:r>
          </a:p>
          <a:p>
            <a:r>
              <a:rPr lang="en-US" sz="2200" dirty="0"/>
              <a:t>During the third or fourth year, the unit tenure committee will conduct a comprehensive review of performance relative to the university’s criteria for tenure. Each unit will develop procedures for this review.</a:t>
            </a:r>
          </a:p>
          <a:p>
            <a:r>
              <a:rPr lang="en-US" sz="2200" dirty="0"/>
              <a:t>The review will culminate in a written evaluation that makes a recommendation for reappointment or non-reappointment. Where reappointment is recommended, the review must discuss strengths and weaknesses, and areas that require development for continued progress toward tenure. The unit head will discuss the written evaluations with the faculty member and place a copy in the faculty file.</a:t>
            </a:r>
          </a:p>
          <a:p>
            <a:r>
              <a:rPr lang="en-US" sz="2200" dirty="0"/>
              <a:t>The review will be forwarded to the dean. If the dean disagrees with the evaluation and/or recommendation of the unit, the dean transmits to the review committee the reasons for disagreement. </a:t>
            </a:r>
          </a:p>
          <a:p>
            <a:r>
              <a:rPr lang="en-US" sz="2200" dirty="0"/>
              <a:t>The dean’s decision in this matter is final, subject only to the review and determination of the provost on appeal by the faculty member.</a:t>
            </a:r>
            <a:endParaRPr lang="en-US" dirty="0"/>
          </a:p>
        </p:txBody>
      </p:sp>
      <p:sp>
        <p:nvSpPr>
          <p:cNvPr id="9" name="Title 8">
            <a:extLst>
              <a:ext uri="{FF2B5EF4-FFF2-40B4-BE49-F238E27FC236}">
                <a16:creationId xmlns:a16="http://schemas.microsoft.com/office/drawing/2014/main" id="{CB5C7590-F6D5-6D4D-A097-5B9D882F8A09}"/>
              </a:ext>
            </a:extLst>
          </p:cNvPr>
          <p:cNvSpPr>
            <a:spLocks noGrp="1"/>
          </p:cNvSpPr>
          <p:nvPr>
            <p:ph type="title"/>
          </p:nvPr>
        </p:nvSpPr>
        <p:spPr/>
        <p:txBody>
          <a:bodyPr/>
          <a:lstStyle/>
          <a:p>
            <a:r>
              <a:rPr lang="en-US" dirty="0">
                <a:solidFill>
                  <a:srgbClr val="D41B2C"/>
                </a:solidFill>
              </a:rPr>
              <a:t>Faculty Handbook</a:t>
            </a:r>
            <a:endParaRPr lang="en-US" dirty="0"/>
          </a:p>
        </p:txBody>
      </p:sp>
      <p:sp>
        <p:nvSpPr>
          <p:cNvPr id="3" name="Slide Number Placeholder 2">
            <a:extLst>
              <a:ext uri="{FF2B5EF4-FFF2-40B4-BE49-F238E27FC236}">
                <a16:creationId xmlns:a16="http://schemas.microsoft.com/office/drawing/2014/main" id="{5C1BA582-F9FA-B748-80D6-BE88973E9515}"/>
              </a:ext>
            </a:extLst>
          </p:cNvPr>
          <p:cNvSpPr>
            <a:spLocks noGrp="1"/>
          </p:cNvSpPr>
          <p:nvPr>
            <p:ph type="sldNum" sz="quarter" idx="10"/>
          </p:nvPr>
        </p:nvSpPr>
        <p:spPr/>
        <p:txBody>
          <a:bodyPr/>
          <a:lstStyle/>
          <a:p>
            <a:fld id="{2BE017B6-6466-CA44-A203-DCC007137B39}" type="slidenum">
              <a:rPr lang="en-US" smtClean="0"/>
              <a:pPr/>
              <a:t>4</a:t>
            </a:fld>
            <a:endParaRPr lang="en-US" dirty="0"/>
          </a:p>
        </p:txBody>
      </p:sp>
      <p:sp>
        <p:nvSpPr>
          <p:cNvPr id="6" name="Rectangle 5">
            <a:extLst>
              <a:ext uri="{FF2B5EF4-FFF2-40B4-BE49-F238E27FC236}">
                <a16:creationId xmlns:a16="http://schemas.microsoft.com/office/drawing/2014/main" id="{D4761F9E-6601-3845-AF3F-AA51D1430AC3}"/>
              </a:ext>
            </a:extLst>
          </p:cNvPr>
          <p:cNvSpPr/>
          <p:nvPr/>
        </p:nvSpPr>
        <p:spPr>
          <a:xfrm>
            <a:off x="664220" y="1486904"/>
            <a:ext cx="10143892" cy="369332"/>
          </a:xfrm>
          <a:prstGeom prst="rect">
            <a:avLst/>
          </a:prstGeom>
        </p:spPr>
        <p:txBody>
          <a:bodyPr wrap="square">
            <a:spAutoFit/>
          </a:bodyPr>
          <a:lstStyle/>
          <a:p>
            <a:pPr algn="ctr"/>
            <a:r>
              <a:rPr lang="en-US" dirty="0">
                <a:hlinkClick r:id="rId3"/>
              </a:rPr>
              <a:t>https://faculty.northeastern.edu/handbook/appointments-promotion-and-tenure/tenure/</a:t>
            </a:r>
            <a:endParaRPr lang="en-US" b="1" dirty="0"/>
          </a:p>
        </p:txBody>
      </p:sp>
    </p:spTree>
    <p:extLst>
      <p:ext uri="{BB962C8B-B14F-4D97-AF65-F5344CB8AC3E}">
        <p14:creationId xmlns:p14="http://schemas.microsoft.com/office/powerpoint/2010/main" val="3633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D9D717-E1D9-8148-8AD6-9003B4A75F64}"/>
              </a:ext>
            </a:extLst>
          </p:cNvPr>
          <p:cNvSpPr>
            <a:spLocks noGrp="1"/>
          </p:cNvSpPr>
          <p:nvPr>
            <p:ph idx="1"/>
          </p:nvPr>
        </p:nvSpPr>
        <p:spPr/>
        <p:txBody>
          <a:bodyPr/>
          <a:lstStyle/>
          <a:p>
            <a:r>
              <a:rPr lang="en-US" dirty="0"/>
              <a:t>Faculty Handbook: “During the third or fourth year…..the unit will conduct a comprehensive review…..”</a:t>
            </a:r>
          </a:p>
          <a:p>
            <a:endParaRPr lang="en-US" dirty="0"/>
          </a:p>
          <a:p>
            <a:r>
              <a:rPr lang="en-US" dirty="0"/>
              <a:t>3</a:t>
            </a:r>
            <a:r>
              <a:rPr lang="en-US" baseline="30000" dirty="0"/>
              <a:t>rd</a:t>
            </a:r>
            <a:r>
              <a:rPr lang="en-US" dirty="0"/>
              <a:t> year: Report should be completed shortly after spring term and sent to dean in May</a:t>
            </a:r>
          </a:p>
          <a:p>
            <a:endParaRPr lang="en-US" dirty="0"/>
          </a:p>
          <a:p>
            <a:r>
              <a:rPr lang="en-US" dirty="0"/>
              <a:t>4</a:t>
            </a:r>
            <a:r>
              <a:rPr lang="en-US" baseline="30000" dirty="0"/>
              <a:t>th</a:t>
            </a:r>
            <a:r>
              <a:rPr lang="en-US" dirty="0"/>
              <a:t> year: Report should be completed and sent to dean by mid-October</a:t>
            </a:r>
          </a:p>
          <a:p>
            <a:endParaRPr lang="en-US" dirty="0"/>
          </a:p>
        </p:txBody>
      </p:sp>
      <p:sp>
        <p:nvSpPr>
          <p:cNvPr id="3" name="Title 2">
            <a:extLst>
              <a:ext uri="{FF2B5EF4-FFF2-40B4-BE49-F238E27FC236}">
                <a16:creationId xmlns:a16="http://schemas.microsoft.com/office/drawing/2014/main" id="{A9A72BC3-5B1C-0D4E-BD82-C511E9CD1F02}"/>
              </a:ext>
            </a:extLst>
          </p:cNvPr>
          <p:cNvSpPr>
            <a:spLocks noGrp="1"/>
          </p:cNvSpPr>
          <p:nvPr>
            <p:ph type="title"/>
          </p:nvPr>
        </p:nvSpPr>
        <p:spPr/>
        <p:txBody>
          <a:bodyPr>
            <a:normAutofit/>
          </a:bodyPr>
          <a:lstStyle/>
          <a:p>
            <a:r>
              <a:rPr lang="en-US" dirty="0">
                <a:solidFill>
                  <a:srgbClr val="D41B2C"/>
                </a:solidFill>
              </a:rPr>
              <a:t>Timing of Mid-Course Review</a:t>
            </a:r>
          </a:p>
        </p:txBody>
      </p:sp>
      <p:sp>
        <p:nvSpPr>
          <p:cNvPr id="2" name="Slide Number Placeholder 1">
            <a:extLst>
              <a:ext uri="{FF2B5EF4-FFF2-40B4-BE49-F238E27FC236}">
                <a16:creationId xmlns:a16="http://schemas.microsoft.com/office/drawing/2014/main" id="{F7ED0B34-3434-1247-88ED-7AD4F9DD6C77}"/>
              </a:ext>
            </a:extLst>
          </p:cNvPr>
          <p:cNvSpPr>
            <a:spLocks noGrp="1"/>
          </p:cNvSpPr>
          <p:nvPr>
            <p:ph type="sldNum" sz="quarter" idx="10"/>
          </p:nvPr>
        </p:nvSpPr>
        <p:spPr/>
        <p:txBody>
          <a:bodyPr/>
          <a:lstStyle/>
          <a:p>
            <a:fld id="{2BE017B6-6466-CA44-A203-DCC007137B39}" type="slidenum">
              <a:rPr lang="en-US" smtClean="0"/>
              <a:pPr/>
              <a:t>5</a:t>
            </a:fld>
            <a:endParaRPr lang="en-US" dirty="0"/>
          </a:p>
        </p:txBody>
      </p:sp>
    </p:spTree>
    <p:extLst>
      <p:ext uri="{BB962C8B-B14F-4D97-AF65-F5344CB8AC3E}">
        <p14:creationId xmlns:p14="http://schemas.microsoft.com/office/powerpoint/2010/main" val="15827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prstGeom prst="rect">
            <a:avLst/>
          </a:prstGeom>
        </p:spPr>
        <p:txBody>
          <a:bodyPr/>
          <a:lstStyle>
            <a:defPPr>
              <a:defRPr lang="en-US"/>
            </a:defPPr>
            <a:lvl1pPr algn="ct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defRPr/>
            </a:pPr>
            <a:fld id="{65D9099F-02DB-456B-A27B-F025FA90A5EB}" type="slidenum">
              <a:rPr lang="en-US" smtClean="0"/>
              <a:pPr>
                <a:defRPr/>
              </a:pPr>
              <a:t>6</a:t>
            </a:fld>
            <a:endParaRPr lang="en-US" sz="1400"/>
          </a:p>
        </p:txBody>
      </p:sp>
      <p:sp>
        <p:nvSpPr>
          <p:cNvPr id="2" name="Content Placeholder 1"/>
          <p:cNvSpPr>
            <a:spLocks noGrp="1"/>
          </p:cNvSpPr>
          <p:nvPr>
            <p:ph idx="4294967295"/>
          </p:nvPr>
        </p:nvSpPr>
        <p:spPr>
          <a:xfrm>
            <a:off x="0" y="1628078"/>
            <a:ext cx="12110224" cy="5229922"/>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300" dirty="0"/>
              <a:t>Think of the mid-course review as a</a:t>
            </a:r>
          </a:p>
          <a:p>
            <a:pPr marL="0" indent="0" algn="ctr">
              <a:buNone/>
            </a:pPr>
            <a:r>
              <a:rPr lang="en-US" sz="4300" dirty="0"/>
              <a:t>“dress rehearsal” for tenure.</a:t>
            </a:r>
          </a:p>
          <a:p>
            <a:pPr marL="0" indent="0" algn="ctr">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475" y="381000"/>
            <a:ext cx="9144000" cy="4572000"/>
          </a:xfrm>
          <a:prstGeom prst="rect">
            <a:avLst/>
          </a:prstGeom>
        </p:spPr>
      </p:pic>
    </p:spTree>
    <p:extLst>
      <p:ext uri="{BB962C8B-B14F-4D97-AF65-F5344CB8AC3E}">
        <p14:creationId xmlns:p14="http://schemas.microsoft.com/office/powerpoint/2010/main" val="173452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0179A-1410-3F4B-B33A-643FFAC3D15E}"/>
              </a:ext>
            </a:extLst>
          </p:cNvPr>
          <p:cNvSpPr>
            <a:spLocks noGrp="1"/>
          </p:cNvSpPr>
          <p:nvPr>
            <p:ph idx="1"/>
          </p:nvPr>
        </p:nvSpPr>
        <p:spPr>
          <a:xfrm>
            <a:off x="838200" y="1692001"/>
            <a:ext cx="10515600" cy="4776532"/>
          </a:xfrm>
        </p:spPr>
        <p:txBody>
          <a:bodyPr/>
          <a:lstStyle/>
          <a:p>
            <a:pPr>
              <a:spcAft>
                <a:spcPts val="1000"/>
              </a:spcAft>
            </a:pPr>
            <a:r>
              <a:rPr lang="en-US" dirty="0"/>
              <a:t>The committee responsible for conducting a pre-tenure review includes one representative from each unit in which candidate     holds a secondary appointment.</a:t>
            </a:r>
          </a:p>
          <a:p>
            <a:pPr>
              <a:spcAft>
                <a:spcPts val="1000"/>
              </a:spcAft>
            </a:pPr>
            <a:r>
              <a:rPr lang="en-US" dirty="0"/>
              <a:t>Secondary unit faculty selects representative (of appropriate rank and area of expertise). </a:t>
            </a:r>
          </a:p>
          <a:p>
            <a:r>
              <a:rPr lang="en-US" dirty="0"/>
              <a:t>Dean of tenure home unit consults with secondary unit dean      before making decision on reappointment. </a:t>
            </a:r>
          </a:p>
          <a:p>
            <a:endParaRPr lang="en-US" dirty="0"/>
          </a:p>
        </p:txBody>
      </p:sp>
      <p:sp>
        <p:nvSpPr>
          <p:cNvPr id="3" name="Title 2">
            <a:extLst>
              <a:ext uri="{FF2B5EF4-FFF2-40B4-BE49-F238E27FC236}">
                <a16:creationId xmlns:a16="http://schemas.microsoft.com/office/drawing/2014/main" id="{67795C3C-796C-5545-B675-3ECA3D448DBA}"/>
              </a:ext>
            </a:extLst>
          </p:cNvPr>
          <p:cNvSpPr>
            <a:spLocks noGrp="1"/>
          </p:cNvSpPr>
          <p:nvPr>
            <p:ph type="title"/>
          </p:nvPr>
        </p:nvSpPr>
        <p:spPr>
          <a:xfrm>
            <a:off x="838200" y="302417"/>
            <a:ext cx="10922000" cy="1325563"/>
          </a:xfrm>
        </p:spPr>
        <p:txBody>
          <a:bodyPr>
            <a:noAutofit/>
          </a:bodyPr>
          <a:lstStyle/>
          <a:p>
            <a:r>
              <a:rPr lang="en-US" dirty="0">
                <a:solidFill>
                  <a:srgbClr val="D41B2C"/>
                </a:solidFill>
              </a:rPr>
              <a:t>Faculty with Interdisciplinary Appointments</a:t>
            </a:r>
            <a:endParaRPr lang="en-US" sz="3200" dirty="0">
              <a:solidFill>
                <a:srgbClr val="D41B2C"/>
              </a:solidFill>
            </a:endParaRPr>
          </a:p>
        </p:txBody>
      </p:sp>
      <p:sp>
        <p:nvSpPr>
          <p:cNvPr id="4" name="Slide Number Placeholder 3">
            <a:extLst>
              <a:ext uri="{FF2B5EF4-FFF2-40B4-BE49-F238E27FC236}">
                <a16:creationId xmlns:a16="http://schemas.microsoft.com/office/drawing/2014/main" id="{DDD9C593-E4E8-1C4B-AADF-8FB438E2D148}"/>
              </a:ext>
            </a:extLst>
          </p:cNvPr>
          <p:cNvSpPr>
            <a:spLocks noGrp="1"/>
          </p:cNvSpPr>
          <p:nvPr>
            <p:ph type="sldNum" sz="quarter" idx="10"/>
          </p:nvPr>
        </p:nvSpPr>
        <p:spPr/>
        <p:txBody>
          <a:bodyPr/>
          <a:lstStyle/>
          <a:p>
            <a:fld id="{2BE017B6-6466-CA44-A203-DCC007137B39}" type="slidenum">
              <a:rPr lang="en-US" smtClean="0"/>
              <a:pPr/>
              <a:t>7</a:t>
            </a:fld>
            <a:endParaRPr lang="en-US" dirty="0"/>
          </a:p>
        </p:txBody>
      </p:sp>
    </p:spTree>
    <p:extLst>
      <p:ext uri="{BB962C8B-B14F-4D97-AF65-F5344CB8AC3E}">
        <p14:creationId xmlns:p14="http://schemas.microsoft.com/office/powerpoint/2010/main" val="232664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01E75-3A22-B547-AA22-10E5E58C89CC}"/>
              </a:ext>
            </a:extLst>
          </p:cNvPr>
          <p:cNvSpPr>
            <a:spLocks noGrp="1"/>
          </p:cNvSpPr>
          <p:nvPr>
            <p:ph idx="1"/>
          </p:nvPr>
        </p:nvSpPr>
        <p:spPr>
          <a:xfrm>
            <a:off x="838200" y="1692001"/>
            <a:ext cx="10515600" cy="4863582"/>
          </a:xfrm>
        </p:spPr>
        <p:txBody>
          <a:bodyPr>
            <a:normAutofit/>
          </a:bodyPr>
          <a:lstStyle/>
          <a:p>
            <a:pPr>
              <a:spcAft>
                <a:spcPts val="1000"/>
              </a:spcAft>
            </a:pPr>
            <a:r>
              <a:rPr lang="en-US" dirty="0"/>
              <a:t>Takes a longer perspective than annual review of progress.</a:t>
            </a:r>
          </a:p>
          <a:p>
            <a:pPr>
              <a:spcAft>
                <a:spcPts val="600"/>
              </a:spcAft>
            </a:pPr>
            <a:r>
              <a:rPr lang="en-US" dirty="0"/>
              <a:t>Thorough review at a point advanced enough to make evaluation meaningful, but early enough to change course to correct problems or change commitments.</a:t>
            </a:r>
          </a:p>
          <a:p>
            <a:pPr>
              <a:spcAft>
                <a:spcPts val="600"/>
              </a:spcAft>
            </a:pPr>
            <a:r>
              <a:rPr lang="en-US" dirty="0"/>
              <a:t>Ensures that candidates have experience with dossier-building before crunch time.</a:t>
            </a:r>
          </a:p>
          <a:p>
            <a:r>
              <a:rPr lang="en-US" dirty="0"/>
              <a:t>In interdisciplinary appointments, incorporates perspective                 of all faculties and deans concerned.</a:t>
            </a:r>
          </a:p>
          <a:p>
            <a:endParaRPr lang="en-US" dirty="0"/>
          </a:p>
        </p:txBody>
      </p:sp>
      <p:sp>
        <p:nvSpPr>
          <p:cNvPr id="3" name="Title 2">
            <a:extLst>
              <a:ext uri="{FF2B5EF4-FFF2-40B4-BE49-F238E27FC236}">
                <a16:creationId xmlns:a16="http://schemas.microsoft.com/office/drawing/2014/main" id="{453AAAEB-954D-2243-9358-BEB8F13750D8}"/>
              </a:ext>
            </a:extLst>
          </p:cNvPr>
          <p:cNvSpPr>
            <a:spLocks noGrp="1"/>
          </p:cNvSpPr>
          <p:nvPr>
            <p:ph type="title"/>
          </p:nvPr>
        </p:nvSpPr>
        <p:spPr/>
        <p:txBody>
          <a:bodyPr>
            <a:normAutofit/>
          </a:bodyPr>
          <a:lstStyle/>
          <a:p>
            <a:r>
              <a:rPr lang="en-US" i="1" dirty="0">
                <a:solidFill>
                  <a:srgbClr val="D41B2C"/>
                </a:solidFill>
              </a:rPr>
              <a:t>WHY </a:t>
            </a:r>
            <a:r>
              <a:rPr lang="en-US" dirty="0">
                <a:solidFill>
                  <a:srgbClr val="D41B2C"/>
                </a:solidFill>
              </a:rPr>
              <a:t>is there a mid-course review? </a:t>
            </a:r>
          </a:p>
        </p:txBody>
      </p:sp>
      <p:sp>
        <p:nvSpPr>
          <p:cNvPr id="4" name="Slide Number Placeholder 3">
            <a:extLst>
              <a:ext uri="{FF2B5EF4-FFF2-40B4-BE49-F238E27FC236}">
                <a16:creationId xmlns:a16="http://schemas.microsoft.com/office/drawing/2014/main" id="{72B23D35-4BAB-2843-B4DE-8A5542891CFB}"/>
              </a:ext>
            </a:extLst>
          </p:cNvPr>
          <p:cNvSpPr>
            <a:spLocks noGrp="1"/>
          </p:cNvSpPr>
          <p:nvPr>
            <p:ph type="sldNum" sz="quarter" idx="10"/>
          </p:nvPr>
        </p:nvSpPr>
        <p:spPr/>
        <p:txBody>
          <a:bodyPr/>
          <a:lstStyle/>
          <a:p>
            <a:fld id="{2BE017B6-6466-CA44-A203-DCC007137B39}" type="slidenum">
              <a:rPr lang="en-US" smtClean="0"/>
              <a:pPr/>
              <a:t>8</a:t>
            </a:fld>
            <a:endParaRPr lang="en-US" dirty="0"/>
          </a:p>
        </p:txBody>
      </p:sp>
    </p:spTree>
    <p:extLst>
      <p:ext uri="{BB962C8B-B14F-4D97-AF65-F5344CB8AC3E}">
        <p14:creationId xmlns:p14="http://schemas.microsoft.com/office/powerpoint/2010/main" val="38604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54B54E-439D-A94F-B1A8-6CBA6C7399CF}"/>
              </a:ext>
            </a:extLst>
          </p:cNvPr>
          <p:cNvSpPr>
            <a:spLocks noGrp="1"/>
          </p:cNvSpPr>
          <p:nvPr>
            <p:ph idx="1"/>
          </p:nvPr>
        </p:nvSpPr>
        <p:spPr>
          <a:xfrm>
            <a:off x="838200" y="1692000"/>
            <a:ext cx="10922000" cy="4008889"/>
          </a:xfrm>
        </p:spPr>
        <p:txBody>
          <a:bodyPr>
            <a:normAutofit/>
          </a:bodyPr>
          <a:lstStyle/>
          <a:p>
            <a:pPr>
              <a:spcBef>
                <a:spcPts val="400"/>
              </a:spcBef>
            </a:pPr>
            <a:r>
              <a:rPr lang="en-US" dirty="0"/>
              <a:t>Talk to your mentor, associate dean for faculty, and/or your department head about department and college guidelines.</a:t>
            </a:r>
          </a:p>
          <a:p>
            <a:endParaRPr lang="en-US" dirty="0"/>
          </a:p>
          <a:p>
            <a:r>
              <a:rPr lang="en-US" dirty="0"/>
              <a:t>If jointly appointed, ask about involvement of your secondary unit.</a:t>
            </a:r>
          </a:p>
          <a:p>
            <a:endParaRPr lang="en-US" dirty="0"/>
          </a:p>
          <a:p>
            <a:pPr>
              <a:spcAft>
                <a:spcPts val="1200"/>
              </a:spcAft>
            </a:pPr>
            <a:r>
              <a:rPr lang="en-US" dirty="0"/>
              <a:t>Become familiar with the university-wide dossier requirements embodied in the </a:t>
            </a:r>
            <a:r>
              <a:rPr lang="en-US" i="1" dirty="0"/>
              <a:t>Model Tenure Dossier</a:t>
            </a:r>
            <a:r>
              <a:rPr lang="en-US" dirty="0"/>
              <a:t> </a:t>
            </a:r>
          </a:p>
          <a:p>
            <a:pPr marL="0" indent="0" algn="ctr">
              <a:spcBef>
                <a:spcPts val="600"/>
              </a:spcBef>
              <a:buNone/>
            </a:pPr>
            <a:r>
              <a:rPr lang="en-US" sz="2000" u="sng" dirty="0">
                <a:hlinkClick r:id="rId2" tooltip="Original URL:&#10;https://provost.northeastern.edu/app/uploads/Updated-Model-Tenure-Dossier_July-1-2021.pdf&#10;&#10;Click to follow link."/>
              </a:rPr>
              <a:t>https://provost.northeastern.edu/app/uploads/Updated-Model-Tenure-Dossier_July-1-2021.pdf</a:t>
            </a:r>
            <a:endParaRPr lang="en-US" sz="2000" dirty="0"/>
          </a:p>
          <a:p>
            <a:pPr>
              <a:spcBef>
                <a:spcPts val="600"/>
              </a:spcBef>
            </a:pPr>
            <a:endParaRPr lang="en-US" dirty="0"/>
          </a:p>
          <a:p>
            <a:pPr>
              <a:spcBef>
                <a:spcPts val="600"/>
              </a:spcBef>
            </a:pPr>
            <a:endParaRPr lang="en-US" dirty="0"/>
          </a:p>
          <a:p>
            <a:pPr lvl="3"/>
            <a:endParaRPr lang="en-US" dirty="0"/>
          </a:p>
        </p:txBody>
      </p:sp>
      <p:sp>
        <p:nvSpPr>
          <p:cNvPr id="3" name="Title 2">
            <a:extLst>
              <a:ext uri="{FF2B5EF4-FFF2-40B4-BE49-F238E27FC236}">
                <a16:creationId xmlns:a16="http://schemas.microsoft.com/office/drawing/2014/main" id="{D2027571-ADCF-6947-BC1D-FBACB94FD298}"/>
              </a:ext>
            </a:extLst>
          </p:cNvPr>
          <p:cNvSpPr>
            <a:spLocks noGrp="1"/>
          </p:cNvSpPr>
          <p:nvPr>
            <p:ph type="title"/>
          </p:nvPr>
        </p:nvSpPr>
        <p:spPr>
          <a:xfrm>
            <a:off x="838199" y="302417"/>
            <a:ext cx="11238571" cy="1325563"/>
          </a:xfrm>
        </p:spPr>
        <p:txBody>
          <a:bodyPr>
            <a:noAutofit/>
          </a:bodyPr>
          <a:lstStyle/>
          <a:p>
            <a:r>
              <a:rPr lang="en-US" i="1" dirty="0">
                <a:solidFill>
                  <a:srgbClr val="D41B2C"/>
                </a:solidFill>
              </a:rPr>
              <a:t>How </a:t>
            </a:r>
            <a:r>
              <a:rPr lang="en-US" dirty="0">
                <a:solidFill>
                  <a:srgbClr val="D41B2C"/>
                </a:solidFill>
              </a:rPr>
              <a:t>do I prepare for the mid-course review?</a:t>
            </a:r>
            <a:endParaRPr lang="en-US" sz="3200" dirty="0">
              <a:solidFill>
                <a:srgbClr val="D41B2C"/>
              </a:solidFill>
            </a:endParaRPr>
          </a:p>
        </p:txBody>
      </p:sp>
      <p:sp>
        <p:nvSpPr>
          <p:cNvPr id="4" name="Slide Number Placeholder 3">
            <a:extLst>
              <a:ext uri="{FF2B5EF4-FFF2-40B4-BE49-F238E27FC236}">
                <a16:creationId xmlns:a16="http://schemas.microsoft.com/office/drawing/2014/main" id="{D724E8B1-AD48-E042-A5D3-29A29AF32A11}"/>
              </a:ext>
            </a:extLst>
          </p:cNvPr>
          <p:cNvSpPr>
            <a:spLocks noGrp="1"/>
          </p:cNvSpPr>
          <p:nvPr>
            <p:ph type="sldNum" sz="quarter" idx="10"/>
          </p:nvPr>
        </p:nvSpPr>
        <p:spPr/>
        <p:txBody>
          <a:bodyPr/>
          <a:lstStyle/>
          <a:p>
            <a:fld id="{2BE017B6-6466-CA44-A203-DCC007137B39}" type="slidenum">
              <a:rPr lang="en-US" smtClean="0"/>
              <a:pPr/>
              <a:t>9</a:t>
            </a:fld>
            <a:endParaRPr lang="en-US" dirty="0"/>
          </a:p>
        </p:txBody>
      </p:sp>
    </p:spTree>
    <p:extLst>
      <p:ext uri="{BB962C8B-B14F-4D97-AF65-F5344CB8AC3E}">
        <p14:creationId xmlns:p14="http://schemas.microsoft.com/office/powerpoint/2010/main" val="83382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4108</TotalTime>
  <Words>1152</Words>
  <Application>Microsoft Macintosh PowerPoint</Application>
  <PresentationFormat>Widescreen</PresentationFormat>
  <Paragraphs>169</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Helvetica</vt:lpstr>
      <vt:lpstr>Real Head Pro</vt:lpstr>
      <vt:lpstr>Real Text Pro</vt:lpstr>
      <vt:lpstr>Real Text Pro Demibold</vt:lpstr>
      <vt:lpstr>Wingdings</vt:lpstr>
      <vt:lpstr>Office Theme</vt:lpstr>
      <vt:lpstr>Preparing for the Mid-Course Review</vt:lpstr>
      <vt:lpstr>WHAT is the Mid-Course Review?</vt:lpstr>
      <vt:lpstr>Process of the Mid-Course Review</vt:lpstr>
      <vt:lpstr>Faculty Handbook</vt:lpstr>
      <vt:lpstr>Timing of Mid-Course Review</vt:lpstr>
      <vt:lpstr>PowerPoint Presentation</vt:lpstr>
      <vt:lpstr>Faculty with Interdisciplinary Appointments</vt:lpstr>
      <vt:lpstr>WHY is there a mid-course review? </vt:lpstr>
      <vt:lpstr>How do I prepare for the mid-course review?</vt:lpstr>
      <vt:lpstr>Mid-Course Review Dossiers: Electronic</vt:lpstr>
      <vt:lpstr>Developing Your Materials Efficiently </vt:lpstr>
      <vt:lpstr>Mid-Course Review Dossier </vt:lpstr>
      <vt:lpstr>The Mid-Course Review Dossier: Appendices</vt:lpstr>
      <vt:lpstr>The Mid-Course Review Dossier: Appendices</vt:lpstr>
      <vt:lpstr>The Mid-Course Review Dossier: Appendices</vt:lpstr>
      <vt:lpstr>WHAT should I take away from the mid-course review?</vt:lpstr>
      <vt:lpstr>WHAT should I take away from the mid-course review?</vt:lpstr>
      <vt:lpstr>Mid-Course Review as Inflection Point for Research</vt:lpstr>
      <vt:lpstr>Mid-Course Review as Inflection Point for Teaching/Service</vt:lpstr>
      <vt:lpstr>Mid-Course Review</vt:lpstr>
      <vt:lpstr> </vt:lpstr>
      <vt:lpstr>Evaluation Survey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dc:title>
  <dc:subject/>
  <dc:creator>Microsoft Office User</dc:creator>
  <cp:keywords/>
  <dc:description/>
  <cp:lastModifiedBy>Luban, Dekel</cp:lastModifiedBy>
  <cp:revision>115</cp:revision>
  <cp:lastPrinted>2020-10-06T16:40:07Z</cp:lastPrinted>
  <dcterms:created xsi:type="dcterms:W3CDTF">2018-09-14T18:18:52Z</dcterms:created>
  <dcterms:modified xsi:type="dcterms:W3CDTF">2023-09-27T14:46:32Z</dcterms:modified>
  <cp:category/>
</cp:coreProperties>
</file>